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embeddedFontLs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gnh4b6b0RQ7WAGfEhxf6HCucCr8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kapa.ai"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agents.md"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e233f45812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e233f45812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0054A6"/>
                </a:solidFill>
              </a:rPr>
              <a:t>Straight away in {admiral} 1.1 we did a holistic review of how {admiral} caught errors and threw error messages. </a:t>
            </a:r>
            <a:endParaRPr>
              <a:solidFill>
                <a:srgbClr val="0054A6"/>
              </a:solidFill>
            </a:endParaRPr>
          </a:p>
          <a:p>
            <a:pPr indent="-279400" lvl="0" marL="457200" rtl="0" algn="l">
              <a:spcBef>
                <a:spcPts val="0"/>
              </a:spcBef>
              <a:spcAft>
                <a:spcPts val="0"/>
              </a:spcAft>
              <a:buClr>
                <a:srgbClr val="0054A6"/>
              </a:buClr>
              <a:buSzPts val="800"/>
              <a:buFont typeface="Calibri"/>
              <a:buChar char="●"/>
            </a:pPr>
            <a:r>
              <a:rPr lang="en-US">
                <a:solidFill>
                  <a:srgbClr val="0054A6"/>
                </a:solidFill>
              </a:rPr>
              <a:t>We started consistently using the {cli} package to format our errors with colour, and bullet points, as well as better spacing.</a:t>
            </a:r>
            <a:endParaRPr>
              <a:solidFill>
                <a:srgbClr val="0054A6"/>
              </a:solidFill>
            </a:endParaRPr>
          </a:p>
          <a:p>
            <a:pPr indent="-279400" lvl="0" marL="457200" rtl="0" algn="l">
              <a:spcBef>
                <a:spcPts val="0"/>
              </a:spcBef>
              <a:spcAft>
                <a:spcPts val="0"/>
              </a:spcAft>
              <a:buClr>
                <a:srgbClr val="0054A6"/>
              </a:buClr>
              <a:buSzPts val="800"/>
              <a:buFont typeface="Calibri"/>
              <a:buChar char="●"/>
            </a:pPr>
            <a:r>
              <a:rPr lang="en-US">
                <a:solidFill>
                  <a:srgbClr val="0054A6"/>
                </a:solidFill>
              </a:rPr>
              <a:t>We also brainstormed common pitfalls our users may fall into and wrote defensive code which </a:t>
            </a:r>
            <a:r>
              <a:rPr lang="en-US">
                <a:solidFill>
                  <a:srgbClr val="0054A6"/>
                </a:solidFill>
              </a:rPr>
              <a:t>caught the errors and offered meaningful de-bug messages, rather than just leaking the last line of code which fell over. </a:t>
            </a:r>
            <a:endParaRPr>
              <a:solidFill>
                <a:srgbClr val="0054A6"/>
              </a:solidFill>
            </a:endParaRPr>
          </a:p>
          <a:p>
            <a:pPr indent="-279400" lvl="0" marL="457200" rtl="0" algn="l">
              <a:spcBef>
                <a:spcPts val="0"/>
              </a:spcBef>
              <a:spcAft>
                <a:spcPts val="0"/>
              </a:spcAft>
              <a:buClr>
                <a:srgbClr val="0054A6"/>
              </a:buClr>
              <a:buSzPts val="800"/>
              <a:buFont typeface="Calibri"/>
              <a:buChar char="●"/>
            </a:pPr>
            <a:r>
              <a:rPr lang="en-US">
                <a:solidFill>
                  <a:srgbClr val="0054A6"/>
                </a:solidFill>
              </a:rPr>
              <a:t>You can see an example here on the slide, where the second error message explains what went wrong and why, rather than how.</a:t>
            </a:r>
            <a:endParaRPr>
              <a:solidFill>
                <a:srgbClr val="0054A6"/>
              </a:solidFill>
            </a:endParaRPr>
          </a:p>
        </p:txBody>
      </p:sp>
      <p:sp>
        <p:nvSpPr>
          <p:cNvPr id="193" name="Google Shape;193;g3e233f45812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e233f45812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e233f45812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0054A6"/>
                </a:solidFill>
              </a:rPr>
              <a:t>In {admiral} 1.3, we realised that some of our functions, though very powerful, were intrinsically quite complex, and often required many examples to showcase their full power and flexibility. These examples were previously just code and comments, but we then got inspired by what the {gt} package did and implemented a custom roclet which formatted our example sections like a small vignette, with titles, explanations, code, explorable datasets and even a contents page. In so doing, we also enhanced our suite of examples, in preparation for the AI wave </a:t>
            </a:r>
            <a:r>
              <a:rPr lang="en-US">
                <a:solidFill>
                  <a:srgbClr val="0054A6"/>
                </a:solidFill>
              </a:rPr>
              <a:t>which</a:t>
            </a:r>
            <a:r>
              <a:rPr lang="en-US">
                <a:solidFill>
                  <a:srgbClr val="0054A6"/>
                </a:solidFill>
              </a:rPr>
              <a:t> was by then coming, so that AI models that scraped our website could themselves become better {admiral} programmers.</a:t>
            </a:r>
            <a:endParaRPr>
              <a:solidFill>
                <a:srgbClr val="0054A6"/>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US">
                <a:solidFill>
                  <a:srgbClr val="0054A6"/>
                </a:solidFill>
              </a:rPr>
              <a:t>Another thing we did (not on slide) is activate multi versioning for our documentation to allow users to lock their admiral version and still peruse the right documentation.</a:t>
            </a:r>
            <a:endParaRPr>
              <a:solidFill>
                <a:srgbClr val="0054A6"/>
              </a:solidFill>
            </a:endParaRPr>
          </a:p>
        </p:txBody>
      </p:sp>
      <p:sp>
        <p:nvSpPr>
          <p:cNvPr id="207" name="Google Shape;207;g3e233f45812_0_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fd446cd06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fd446cd06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0054A6"/>
                </a:solidFill>
              </a:rPr>
              <a:t>And of course, it’s not a presentation in 2026 without talking about AI. We had limited progress here to begin with, but one significant action was entering into a collaboration with an external company, </a:t>
            </a:r>
            <a:r>
              <a:rPr lang="en-US" u="sng">
                <a:solidFill>
                  <a:schemeClr val="hlink"/>
                </a:solidFill>
                <a:hlinkClick r:id="rId2"/>
              </a:rPr>
              <a:t>kapa.ai</a:t>
            </a:r>
            <a:r>
              <a:rPr lang="en-US">
                <a:solidFill>
                  <a:srgbClr val="0054A6"/>
                </a:solidFill>
              </a:rPr>
              <a:t>, under their open </a:t>
            </a:r>
            <a:r>
              <a:rPr lang="en-US">
                <a:solidFill>
                  <a:srgbClr val="0054A6"/>
                </a:solidFill>
              </a:rPr>
              <a:t>source program, to enable chatbot support on the website, free of charge. They provided the model and the backend, and we added the widget to our site. It was a great way for our users to learn more about the package, and also good to help them navigate to pages of interest because very often useful sources were linked at the bottom of the bot’s answers. We are also able to read the (anonymous) questions which our users are asking and thus learn more about any gaps in the knoweldge base which we may want to address.</a:t>
            </a:r>
            <a:endParaRPr/>
          </a:p>
          <a:p>
            <a:pPr indent="0" lvl="0" marL="0" rtl="0" algn="l">
              <a:spcBef>
                <a:spcPts val="0"/>
              </a:spcBef>
              <a:spcAft>
                <a:spcPts val="0"/>
              </a:spcAft>
              <a:buNone/>
            </a:pPr>
            <a:r>
              <a:t/>
            </a:r>
            <a:endParaRPr/>
          </a:p>
        </p:txBody>
      </p:sp>
      <p:sp>
        <p:nvSpPr>
          <p:cNvPr id="228" name="Google Shape;228;g3fd446cd06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fd446cd06a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fd446cd06a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0054A6"/>
                </a:solidFill>
              </a:rPr>
              <a:t>Another thing we did is we set up a simple pipeline which automatically creates an </a:t>
            </a:r>
            <a:r>
              <a:rPr lang="en-US" u="sng">
                <a:solidFill>
                  <a:schemeClr val="hlink"/>
                </a:solidFill>
                <a:hlinkClick r:id="rId2"/>
              </a:rPr>
              <a:t>AGENTS.md</a:t>
            </a:r>
            <a:r>
              <a:rPr lang="en-US">
                <a:solidFill>
                  <a:srgbClr val="0054A6"/>
                </a:solidFill>
              </a:rPr>
              <a:t> file using relevant pages from our documentation, for example our (very long) vignette on our programming strategy. Then, models which help us devs review and write code can ingest this starting context and make higher quality pull requests.This has been working well with copilot in the last few months.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239" name="Google Shape;239;g3fd446cd06a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f7a457053d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f7a457053d_0_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0054A6"/>
                </a:solidFill>
              </a:rPr>
              <a:t>Now, sometimes it was not possible to find new work for everyone or add new value, because although we were actively working on all the aforementioned efforts, we weren’t writing that much new code. </a:t>
            </a:r>
            <a:endParaRPr>
              <a:solidFill>
                <a:srgbClr val="0054A6"/>
              </a:solidFill>
            </a:endParaRPr>
          </a:p>
          <a:p>
            <a:pPr indent="-292100" lvl="0" marL="457200" rtl="0" algn="l">
              <a:spcBef>
                <a:spcPts val="0"/>
              </a:spcBef>
              <a:spcAft>
                <a:spcPts val="0"/>
              </a:spcAft>
              <a:buClr>
                <a:srgbClr val="0054A6"/>
              </a:buClr>
              <a:buSzPts val="1000"/>
              <a:buChar char="●"/>
            </a:pPr>
            <a:r>
              <a:rPr lang="en-US">
                <a:solidFill>
                  <a:srgbClr val="0054A6"/>
                </a:solidFill>
              </a:rPr>
              <a:t>So, we downsized our team naturally by not making backfills due to attrition</a:t>
            </a:r>
            <a:endParaRPr>
              <a:solidFill>
                <a:srgbClr val="0054A6"/>
              </a:solidFill>
            </a:endParaRPr>
          </a:p>
          <a:p>
            <a:pPr indent="-292100" lvl="0" marL="457200" rtl="0" algn="l">
              <a:spcBef>
                <a:spcPts val="0"/>
              </a:spcBef>
              <a:spcAft>
                <a:spcPts val="0"/>
              </a:spcAft>
              <a:buClr>
                <a:srgbClr val="0054A6"/>
              </a:buClr>
              <a:buSzPts val="1000"/>
              <a:buChar char="●"/>
            </a:pPr>
            <a:r>
              <a:rPr lang="en-US">
                <a:solidFill>
                  <a:srgbClr val="0054A6"/>
                </a:solidFill>
              </a:rPr>
              <a:t>And if this was not enough, we diverted our resource elsewhere, for instance to our extension package teams (where users extend {admiral} to work better in specific therapeutic areas such as oncology), or to other packages in the pharmaverse.</a:t>
            </a:r>
            <a:endParaRPr>
              <a:solidFill>
                <a:srgbClr val="0054A6"/>
              </a:solidFill>
            </a:endParaRPr>
          </a:p>
          <a:p>
            <a:pPr indent="-292100" lvl="0" marL="457200" rtl="0" algn="l">
              <a:spcBef>
                <a:spcPts val="0"/>
              </a:spcBef>
              <a:spcAft>
                <a:spcPts val="0"/>
              </a:spcAft>
              <a:buClr>
                <a:srgbClr val="0054A6"/>
              </a:buClr>
              <a:buSzPts val="1000"/>
              <a:buChar char="●"/>
            </a:pPr>
            <a:r>
              <a:rPr lang="en-US">
                <a:solidFill>
                  <a:srgbClr val="0054A6"/>
                </a:solidFill>
              </a:rPr>
              <a:t>We also started being more conscious about intaking new devs and requesting help. We stopped using the good first issue label to try communicate that the package wasn’t really in that state anymore.</a:t>
            </a:r>
            <a:endParaRPr>
              <a:solidFill>
                <a:srgbClr val="0054A6"/>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250" name="Google Shape;250;g3f7a457053d_0_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f7a457053d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f7a457053d_0_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0054A6"/>
                </a:solidFill>
              </a:rPr>
              <a:t>Inevitably, there were still rare cases where we got a really good idea which would meaningfully improve the package, for instance a new function or argument. To marry this up with our commitment to stability and maturity:</a:t>
            </a:r>
            <a:endParaRPr>
              <a:solidFill>
                <a:srgbClr val="0054A6"/>
              </a:solidFill>
            </a:endParaRPr>
          </a:p>
          <a:p>
            <a:pPr indent="-292100" lvl="0" marL="457200" rtl="0" algn="l">
              <a:spcBef>
                <a:spcPts val="0"/>
              </a:spcBef>
              <a:spcAft>
                <a:spcPts val="0"/>
              </a:spcAft>
              <a:buClr>
                <a:srgbClr val="0054A6"/>
              </a:buClr>
              <a:buSzPts val="1000"/>
              <a:buChar char="●"/>
            </a:pPr>
            <a:r>
              <a:rPr lang="en-US">
                <a:solidFill>
                  <a:srgbClr val="0054A6"/>
                </a:solidFill>
              </a:rPr>
              <a:t>For changes to </a:t>
            </a:r>
            <a:r>
              <a:rPr lang="en-US">
                <a:solidFill>
                  <a:srgbClr val="0054A6"/>
                </a:solidFill>
              </a:rPr>
              <a:t>existing</a:t>
            </a:r>
            <a:r>
              <a:rPr lang="en-US">
                <a:solidFill>
                  <a:srgbClr val="0054A6"/>
                </a:solidFill>
              </a:rPr>
              <a:t> content we introduced a longer deprecation cycle (now three years!) to ensure that users had all the time in the world to adjust.</a:t>
            </a:r>
            <a:endParaRPr>
              <a:solidFill>
                <a:srgbClr val="0054A6"/>
              </a:solidFill>
            </a:endParaRPr>
          </a:p>
          <a:p>
            <a:pPr indent="-292100" lvl="0" marL="457200" rtl="0" algn="l">
              <a:spcBef>
                <a:spcPts val="0"/>
              </a:spcBef>
              <a:spcAft>
                <a:spcPts val="0"/>
              </a:spcAft>
              <a:buClr>
                <a:srgbClr val="0054A6"/>
              </a:buClr>
              <a:buSzPts val="1000"/>
              <a:buChar char="●"/>
            </a:pPr>
            <a:r>
              <a:rPr lang="en-US">
                <a:solidFill>
                  <a:srgbClr val="0054A6"/>
                </a:solidFill>
              </a:rPr>
              <a:t>For new content, we introduced an experimental badge, which </a:t>
            </a:r>
            <a:r>
              <a:rPr lang="en-US">
                <a:solidFill>
                  <a:srgbClr val="0054A6"/>
                </a:solidFill>
              </a:rPr>
              <a:t>conveyed</a:t>
            </a:r>
            <a:r>
              <a:rPr lang="en-US">
                <a:solidFill>
                  <a:srgbClr val="0054A6"/>
                </a:solidFill>
              </a:rPr>
              <a:t> that the function was not quite at the same level as the rest of our </a:t>
            </a:r>
            <a:r>
              <a:rPr lang="en-US">
                <a:solidFill>
                  <a:srgbClr val="0054A6"/>
                </a:solidFill>
              </a:rPr>
              <a:t>portfolio and still maturing. Once the function was deemed stable, we removed the badge.</a:t>
            </a:r>
            <a:endParaRPr>
              <a:solidFill>
                <a:srgbClr val="0054A6"/>
              </a:solidFill>
            </a:endParaRPr>
          </a:p>
        </p:txBody>
      </p:sp>
      <p:sp>
        <p:nvSpPr>
          <p:cNvPr id="259" name="Google Shape;259;g3f7a457053d_0_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f7a457053d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f7a457053d_0_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0054A6"/>
                </a:solidFill>
              </a:rPr>
              <a:t>So, did it work? </a:t>
            </a:r>
            <a:endParaRPr>
              <a:solidFill>
                <a:srgbClr val="0054A6"/>
              </a:solidFill>
            </a:endParaRPr>
          </a:p>
          <a:p>
            <a:pPr indent="0" lvl="0" marL="0" rtl="0" algn="l">
              <a:spcBef>
                <a:spcPts val="0"/>
              </a:spcBef>
              <a:spcAft>
                <a:spcPts val="0"/>
              </a:spcAft>
              <a:buNone/>
            </a:pPr>
            <a:r>
              <a:t/>
            </a:r>
            <a:endParaRPr>
              <a:solidFill>
                <a:srgbClr val="0054A6"/>
              </a:solidFill>
            </a:endParaRPr>
          </a:p>
          <a:p>
            <a:pPr indent="0" lvl="0" marL="0" rtl="0" algn="l">
              <a:spcBef>
                <a:spcPts val="0"/>
              </a:spcBef>
              <a:spcAft>
                <a:spcPts val="0"/>
              </a:spcAft>
              <a:buNone/>
            </a:pPr>
            <a:r>
              <a:rPr lang="en-US">
                <a:solidFill>
                  <a:srgbClr val="0054A6"/>
                </a:solidFill>
              </a:rPr>
              <a:t>Well, that’s not only for me to say, but I would argue that our five releases since our commitment to stability and maturity, each adding meaningful improvements to the package without rocking the boat too much, show that we had at least some success. I’d like to close by reflecting that there’s never really a right time to commit to </a:t>
            </a:r>
            <a:r>
              <a:rPr lang="en-US">
                <a:solidFill>
                  <a:srgbClr val="0054A6"/>
                </a:solidFill>
              </a:rPr>
              <a:t>stability</a:t>
            </a:r>
            <a:r>
              <a:rPr lang="en-US">
                <a:solidFill>
                  <a:srgbClr val="0054A6"/>
                </a:solidFill>
              </a:rPr>
              <a:t> and maturity - there’s always more functions to be added and refactors on the horizon, but:</a:t>
            </a:r>
            <a:endParaRPr>
              <a:solidFill>
                <a:srgbClr val="0054A6"/>
              </a:solidFill>
            </a:endParaRPr>
          </a:p>
          <a:p>
            <a:pPr indent="-292100" lvl="0" marL="457200" rtl="0" algn="l">
              <a:spcBef>
                <a:spcPts val="0"/>
              </a:spcBef>
              <a:spcAft>
                <a:spcPts val="0"/>
              </a:spcAft>
              <a:buClr>
                <a:srgbClr val="0054A6"/>
              </a:buClr>
              <a:buSzPts val="1000"/>
              <a:buChar char="●"/>
            </a:pPr>
            <a:r>
              <a:rPr lang="en-US">
                <a:solidFill>
                  <a:srgbClr val="0054A6"/>
                </a:solidFill>
              </a:rPr>
              <a:t>At some point, if </a:t>
            </a:r>
            <a:r>
              <a:rPr lang="en-US">
                <a:solidFill>
                  <a:srgbClr val="0054A6"/>
                </a:solidFill>
              </a:rPr>
              <a:t>you want a user base which trusts and relies on your package, you might want to explore this option.</a:t>
            </a:r>
            <a:endParaRPr>
              <a:solidFill>
                <a:srgbClr val="0054A6"/>
              </a:solidFill>
            </a:endParaRPr>
          </a:p>
          <a:p>
            <a:pPr indent="-292100" lvl="0" marL="457200" rtl="0" algn="l">
              <a:spcBef>
                <a:spcPts val="0"/>
              </a:spcBef>
              <a:spcAft>
                <a:spcPts val="0"/>
              </a:spcAft>
              <a:buClr>
                <a:srgbClr val="0054A6"/>
              </a:buClr>
              <a:buSzPts val="1000"/>
              <a:buChar char="●"/>
            </a:pPr>
            <a:r>
              <a:rPr lang="en-US">
                <a:solidFill>
                  <a:srgbClr val="0054A6"/>
                </a:solidFill>
              </a:rPr>
              <a:t>If you do, be conscious about your change and embrace it. If you are very deliberate and thoughtful about how you maneuver yourself and your team moving forwards, there’s no reason you can’t keep improving the package while making this commitment.</a:t>
            </a:r>
            <a:endParaRPr>
              <a:solidFill>
                <a:srgbClr val="0054A6"/>
              </a:solidFill>
            </a:endParaRPr>
          </a:p>
          <a:p>
            <a:pPr indent="0" lvl="0" marL="0" rtl="0" algn="l">
              <a:spcBef>
                <a:spcPts val="0"/>
              </a:spcBef>
              <a:spcAft>
                <a:spcPts val="0"/>
              </a:spcAft>
              <a:buNone/>
            </a:pPr>
            <a:r>
              <a:t/>
            </a:r>
            <a:endParaRPr>
              <a:solidFill>
                <a:srgbClr val="0054A6"/>
              </a:solidFill>
            </a:endParaRPr>
          </a:p>
        </p:txBody>
      </p:sp>
      <p:sp>
        <p:nvSpPr>
          <p:cNvPr id="269" name="Google Shape;269;g3f7a457053d_0_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f7a457053d_0_2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0054A6"/>
                </a:solidFill>
              </a:rPr>
              <a:t>Thank you all for listening and I welcome any questions.</a:t>
            </a:r>
            <a:endParaRPr/>
          </a:p>
        </p:txBody>
      </p:sp>
      <p:sp>
        <p:nvSpPr>
          <p:cNvPr id="279" name="Google Shape;279;g3f7a457053d_0_2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e233f45812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e233f45812_0_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g3e233f45812_0_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e233f45812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e233f45812_0_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g3e233f45812_0_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f7a457053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4" name="Google Shape;94;g3f7a457053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0054A6"/>
                </a:solidFill>
              </a:rPr>
              <a:t>Let me start with a few di</a:t>
            </a:r>
            <a:r>
              <a:rPr lang="en-US">
                <a:solidFill>
                  <a:srgbClr val="0054A6"/>
                </a:solidFill>
              </a:rPr>
              <a:t>sclaimers before I get into the meat of my talk:</a:t>
            </a:r>
            <a:endParaRPr>
              <a:solidFill>
                <a:srgbClr val="0054A6"/>
              </a:solidFill>
            </a:endParaRPr>
          </a:p>
          <a:p>
            <a:pPr indent="-292100" lvl="0" marL="457200" rtl="0" algn="l">
              <a:spcBef>
                <a:spcPts val="0"/>
              </a:spcBef>
              <a:spcAft>
                <a:spcPts val="0"/>
              </a:spcAft>
              <a:buClr>
                <a:srgbClr val="0054A6"/>
              </a:buClr>
              <a:buSzPts val="1000"/>
              <a:buChar char="●"/>
            </a:pPr>
            <a:r>
              <a:rPr lang="en-US">
                <a:solidFill>
                  <a:srgbClr val="0054A6"/>
                </a:solidFill>
              </a:rPr>
              <a:t>There are </a:t>
            </a:r>
            <a:r>
              <a:rPr lang="en-US">
                <a:solidFill>
                  <a:srgbClr val="0054A6"/>
                </a:solidFill>
              </a:rPr>
              <a:t>plenty of established and mature R packages (think tidyverse)</a:t>
            </a:r>
            <a:endParaRPr>
              <a:solidFill>
                <a:srgbClr val="0054A6"/>
              </a:solidFill>
            </a:endParaRPr>
          </a:p>
          <a:p>
            <a:pPr indent="-292100" lvl="0" marL="457200" rtl="0" algn="l">
              <a:spcBef>
                <a:spcPts val="0"/>
              </a:spcBef>
              <a:spcAft>
                <a:spcPts val="0"/>
              </a:spcAft>
              <a:buClr>
                <a:srgbClr val="0054A6"/>
              </a:buClr>
              <a:buSzPts val="1000"/>
              <a:buChar char="●"/>
            </a:pPr>
            <a:r>
              <a:rPr lang="en-US">
                <a:solidFill>
                  <a:srgbClr val="0054A6"/>
                </a:solidFill>
              </a:rPr>
              <a:t>These vary from generic ones to industry-specific etc.</a:t>
            </a:r>
            <a:endParaRPr>
              <a:solidFill>
                <a:srgbClr val="0054A6"/>
              </a:solidFill>
            </a:endParaRPr>
          </a:p>
          <a:p>
            <a:pPr indent="-292100" lvl="0" marL="457200" rtl="0" algn="l">
              <a:spcBef>
                <a:spcPts val="0"/>
              </a:spcBef>
              <a:spcAft>
                <a:spcPts val="0"/>
              </a:spcAft>
              <a:buClr>
                <a:srgbClr val="0054A6"/>
              </a:buClr>
              <a:buSzPts val="1000"/>
              <a:buChar char="●"/>
            </a:pPr>
            <a:r>
              <a:rPr lang="en-US">
                <a:solidFill>
                  <a:srgbClr val="0054A6"/>
                </a:solidFill>
              </a:rPr>
              <a:t>They may have approached their transition to maturity in their own way, and have other ideas</a:t>
            </a:r>
            <a:endParaRPr>
              <a:solidFill>
                <a:srgbClr val="0054A6"/>
              </a:solidFill>
            </a:endParaRPr>
          </a:p>
          <a:p>
            <a:pPr indent="-292100" lvl="0" marL="457200" rtl="0" algn="l">
              <a:spcBef>
                <a:spcPts val="0"/>
              </a:spcBef>
              <a:spcAft>
                <a:spcPts val="0"/>
              </a:spcAft>
              <a:buClr>
                <a:srgbClr val="0054A6"/>
              </a:buClr>
              <a:buSzPts val="1000"/>
              <a:buChar char="●"/>
            </a:pPr>
            <a:r>
              <a:rPr lang="en-US">
                <a:solidFill>
                  <a:srgbClr val="0054A6"/>
                </a:solidFill>
              </a:rPr>
              <a:t>This is just the story of {admiral} and pharma</a:t>
            </a:r>
            <a:endParaRPr>
              <a:solidFill>
                <a:srgbClr val="0054A6"/>
              </a:solidFill>
            </a:endParaRPr>
          </a:p>
          <a:p>
            <a:pPr indent="-292100" lvl="0" marL="457200" rtl="0" algn="l">
              <a:spcBef>
                <a:spcPts val="0"/>
              </a:spcBef>
              <a:spcAft>
                <a:spcPts val="0"/>
              </a:spcAft>
              <a:buClr>
                <a:srgbClr val="0054A6"/>
              </a:buClr>
              <a:buSzPts val="1000"/>
              <a:buChar char="●"/>
            </a:pPr>
            <a:r>
              <a:rPr lang="en-US">
                <a:solidFill>
                  <a:srgbClr val="0054A6"/>
                </a:solidFill>
              </a:rPr>
              <a:t>Happy to have a discussion about this topic at the end or another time!</a:t>
            </a:r>
            <a:endParaRPr>
              <a:solidFill>
                <a:srgbClr val="0054A6"/>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US">
                <a:solidFill>
                  <a:srgbClr val="244EA2"/>
                </a:solidFill>
              </a:rPr>
              <a:t>None of this will be groundbreaking!</a:t>
            </a:r>
            <a:endParaRPr>
              <a:solidFill>
                <a:srgbClr val="244EA2"/>
              </a:solidFill>
            </a:endParaRPr>
          </a:p>
        </p:txBody>
      </p:sp>
      <p:sp>
        <p:nvSpPr>
          <p:cNvPr id="95" name="Google Shape;95;g3f7a457053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40951730d0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40951730d0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g40951730d0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fd446cd06a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fd446cd06a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04800" lvl="0" marL="457200" rtl="0" algn="l">
              <a:lnSpc>
                <a:spcPct val="115000"/>
              </a:lnSpc>
              <a:spcBef>
                <a:spcPts val="1000"/>
              </a:spcBef>
              <a:spcAft>
                <a:spcPts val="0"/>
              </a:spcAft>
              <a:buClr>
                <a:srgbClr val="0054A6"/>
              </a:buClr>
              <a:buSzPts val="1200"/>
              <a:buChar char="•"/>
            </a:pPr>
            <a:r>
              <a:rPr lang="en-US">
                <a:solidFill>
                  <a:srgbClr val="0054A6"/>
                </a:solidFill>
              </a:rPr>
              <a:t>Today we’ll start with an interactive discussion of what we think stability and maturity mean for an R package.</a:t>
            </a:r>
            <a:endParaRPr>
              <a:solidFill>
                <a:srgbClr val="0054A6"/>
              </a:solidFill>
            </a:endParaRPr>
          </a:p>
          <a:p>
            <a:pPr indent="-304800" lvl="0" marL="457200" rtl="0" algn="l">
              <a:lnSpc>
                <a:spcPct val="115000"/>
              </a:lnSpc>
              <a:spcBef>
                <a:spcPts val="0"/>
              </a:spcBef>
              <a:spcAft>
                <a:spcPts val="0"/>
              </a:spcAft>
              <a:buClr>
                <a:srgbClr val="0054A6"/>
              </a:buClr>
              <a:buSzPts val="1200"/>
              <a:buChar char="•"/>
            </a:pPr>
            <a:r>
              <a:rPr lang="en-US">
                <a:solidFill>
                  <a:srgbClr val="0054A6"/>
                </a:solidFill>
              </a:rPr>
              <a:t>Following that, we’ll introduce the {admiral} package and discuss its journey to maturity and stability, including:</a:t>
            </a:r>
            <a:endParaRPr>
              <a:solidFill>
                <a:srgbClr val="0054A6"/>
              </a:solidFill>
            </a:endParaRPr>
          </a:p>
          <a:p>
            <a:pPr indent="-304800" lvl="1" marL="914400" rtl="0" algn="l">
              <a:lnSpc>
                <a:spcPct val="115000"/>
              </a:lnSpc>
              <a:spcBef>
                <a:spcPts val="0"/>
              </a:spcBef>
              <a:spcAft>
                <a:spcPts val="0"/>
              </a:spcAft>
              <a:buClr>
                <a:srgbClr val="0054A6"/>
              </a:buClr>
              <a:buSzPts val="1200"/>
              <a:buChar char="•"/>
            </a:pPr>
            <a:r>
              <a:rPr lang="en-US">
                <a:solidFill>
                  <a:srgbClr val="0054A6"/>
                </a:solidFill>
              </a:rPr>
              <a:t>What made us commit to this status</a:t>
            </a:r>
            <a:endParaRPr>
              <a:solidFill>
                <a:srgbClr val="0054A6"/>
              </a:solidFill>
            </a:endParaRPr>
          </a:p>
          <a:p>
            <a:pPr indent="-304800" lvl="1" marL="914400" rtl="0" algn="l">
              <a:lnSpc>
                <a:spcPct val="115000"/>
              </a:lnSpc>
              <a:spcBef>
                <a:spcPts val="0"/>
              </a:spcBef>
              <a:spcAft>
                <a:spcPts val="0"/>
              </a:spcAft>
              <a:buClr>
                <a:srgbClr val="0054A6"/>
              </a:buClr>
              <a:buSzPts val="1200"/>
              <a:buChar char="•"/>
            </a:pPr>
            <a:r>
              <a:rPr lang="en-US">
                <a:solidFill>
                  <a:srgbClr val="0054A6"/>
                </a:solidFill>
              </a:rPr>
              <a:t>Some difficulties that we encountered</a:t>
            </a:r>
            <a:endParaRPr>
              <a:solidFill>
                <a:srgbClr val="0054A6"/>
              </a:solidFill>
            </a:endParaRPr>
          </a:p>
          <a:p>
            <a:pPr indent="-304800" lvl="1" marL="914400" rtl="0" algn="l">
              <a:lnSpc>
                <a:spcPct val="115000"/>
              </a:lnSpc>
              <a:spcBef>
                <a:spcPts val="0"/>
              </a:spcBef>
              <a:spcAft>
                <a:spcPts val="0"/>
              </a:spcAft>
              <a:buClr>
                <a:srgbClr val="0054A6"/>
              </a:buClr>
              <a:buSzPts val="1200"/>
              <a:buChar char="•"/>
            </a:pPr>
            <a:r>
              <a:rPr lang="en-US">
                <a:solidFill>
                  <a:srgbClr val="0054A6"/>
                </a:solidFill>
              </a:rPr>
              <a:t>… and what we did about it!</a:t>
            </a:r>
            <a:endParaRPr/>
          </a:p>
        </p:txBody>
      </p:sp>
      <p:sp>
        <p:nvSpPr>
          <p:cNvPr id="106" name="Google Shape;106;g3fd446cd06a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f7a457053d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f7a457053d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244EA2"/>
                </a:solidFill>
              </a:rPr>
              <a:t>Let’s start with a simple question - </a:t>
            </a:r>
            <a:r>
              <a:rPr lang="en-US">
                <a:solidFill>
                  <a:srgbClr val="244EA2"/>
                </a:solidFill>
              </a:rPr>
              <a:t>how would YOU define maturity and stability for an R package?</a:t>
            </a:r>
            <a:endParaRPr>
              <a:solidFill>
                <a:srgbClr val="244EA2"/>
              </a:solidFill>
            </a:endParaRPr>
          </a:p>
          <a:p>
            <a:pPr indent="0" lvl="0" marL="0" rtl="0" algn="l">
              <a:spcBef>
                <a:spcPts val="0"/>
              </a:spcBef>
              <a:spcAft>
                <a:spcPts val="0"/>
              </a:spcAft>
              <a:buNone/>
            </a:pPr>
            <a:r>
              <a:t/>
            </a:r>
            <a:endParaRPr>
              <a:solidFill>
                <a:srgbClr val="244EA2"/>
              </a:solidFill>
            </a:endParaRPr>
          </a:p>
          <a:p>
            <a:pPr indent="0" lvl="0" marL="0" rtl="0" algn="l">
              <a:spcBef>
                <a:spcPts val="0"/>
              </a:spcBef>
              <a:spcAft>
                <a:spcPts val="0"/>
              </a:spcAft>
              <a:buNone/>
            </a:pPr>
            <a:r>
              <a:rPr lang="en-US">
                <a:solidFill>
                  <a:srgbClr val="244EA2"/>
                </a:solidFill>
              </a:rPr>
              <a:t>Here’s what we came up with in the admiral team:</a:t>
            </a:r>
            <a:endParaRPr>
              <a:solidFill>
                <a:srgbClr val="244EA2"/>
              </a:solidFill>
            </a:endParaRPr>
          </a:p>
          <a:p>
            <a:pPr indent="-292100" lvl="0" marL="457200" rtl="0" algn="l">
              <a:spcBef>
                <a:spcPts val="0"/>
              </a:spcBef>
              <a:spcAft>
                <a:spcPts val="0"/>
              </a:spcAft>
              <a:buClr>
                <a:srgbClr val="244EA2"/>
              </a:buClr>
              <a:buSzPts val="1000"/>
              <a:buChar char="●"/>
            </a:pPr>
            <a:r>
              <a:rPr lang="en-US">
                <a:solidFill>
                  <a:srgbClr val="244EA2"/>
                </a:solidFill>
              </a:rPr>
              <a:t>Main use-cases covered, or almost! </a:t>
            </a:r>
            <a:endParaRPr>
              <a:solidFill>
                <a:srgbClr val="244EA2"/>
              </a:solidFill>
            </a:endParaRPr>
          </a:p>
          <a:p>
            <a:pPr indent="-292100" lvl="0" marL="457200" rtl="0" algn="l">
              <a:spcBef>
                <a:spcPts val="0"/>
              </a:spcBef>
              <a:spcAft>
                <a:spcPts val="0"/>
              </a:spcAft>
              <a:buClr>
                <a:srgbClr val="244EA2"/>
              </a:buClr>
              <a:buSzPts val="1000"/>
              <a:buChar char="●"/>
            </a:pPr>
            <a:r>
              <a:rPr lang="en-US">
                <a:solidFill>
                  <a:srgbClr val="244EA2"/>
                </a:solidFill>
              </a:rPr>
              <a:t>Connected to this, users should be able to commit to a specific “stable” version of the package and not feel like they absolutely NEED to upversion as soon as the next one releases (although of course with dependency trees existing in R, this is not always possible if an upstream dependency makes a breaking change!)</a:t>
            </a:r>
            <a:endParaRPr>
              <a:solidFill>
                <a:srgbClr val="244EA2"/>
              </a:solidFill>
            </a:endParaRPr>
          </a:p>
          <a:p>
            <a:pPr indent="-292100" lvl="0" marL="457200" rtl="0" algn="l">
              <a:spcBef>
                <a:spcPts val="0"/>
              </a:spcBef>
              <a:spcAft>
                <a:spcPts val="0"/>
              </a:spcAft>
              <a:buClr>
                <a:srgbClr val="244EA2"/>
              </a:buClr>
              <a:buSzPts val="1000"/>
              <a:buChar char="●"/>
            </a:pPr>
            <a:r>
              <a:rPr lang="en-US">
                <a:solidFill>
                  <a:srgbClr val="244EA2"/>
                </a:solidFill>
              </a:rPr>
              <a:t>No large overhauls in some time (or planned in the future)</a:t>
            </a:r>
            <a:endParaRPr>
              <a:solidFill>
                <a:srgbClr val="244EA2"/>
              </a:solidFill>
            </a:endParaRPr>
          </a:p>
          <a:p>
            <a:pPr indent="-292100" lvl="0" marL="457200" rtl="0" algn="l">
              <a:spcBef>
                <a:spcPts val="0"/>
              </a:spcBef>
              <a:spcAft>
                <a:spcPts val="0"/>
              </a:spcAft>
              <a:buClr>
                <a:srgbClr val="244EA2"/>
              </a:buClr>
              <a:buSzPts val="1000"/>
              <a:buChar char="●"/>
            </a:pPr>
            <a:r>
              <a:rPr lang="en-US">
                <a:solidFill>
                  <a:srgbClr val="244EA2"/>
                </a:solidFill>
              </a:rPr>
              <a:t>(Relatively) large user base</a:t>
            </a:r>
            <a:endParaRPr>
              <a:solidFill>
                <a:srgbClr val="244EA2"/>
              </a:solidFill>
            </a:endParaRPr>
          </a:p>
          <a:p>
            <a:pPr indent="-292100" lvl="0" marL="457200" rtl="0" algn="l">
              <a:spcBef>
                <a:spcPts val="0"/>
              </a:spcBef>
              <a:spcAft>
                <a:spcPts val="0"/>
              </a:spcAft>
              <a:buClr>
                <a:srgbClr val="244EA2"/>
              </a:buClr>
              <a:buSzPts val="1000"/>
              <a:buChar char="●"/>
            </a:pPr>
            <a:r>
              <a:rPr lang="en-US">
                <a:solidFill>
                  <a:srgbClr val="244EA2"/>
                </a:solidFill>
              </a:rPr>
              <a:t>Package used in regulatory context (specific to {admiral})</a:t>
            </a:r>
            <a:endParaRPr>
              <a:solidFill>
                <a:srgbClr val="244EA2"/>
              </a:solidFill>
            </a:endParaRPr>
          </a:p>
        </p:txBody>
      </p:sp>
      <p:sp>
        <p:nvSpPr>
          <p:cNvPr id="115" name="Google Shape;115;g3f7a457053d_0_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e233f45812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e233f45812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279400" lvl="0" marL="457200" rtl="0" algn="l">
              <a:spcBef>
                <a:spcPts val="0"/>
              </a:spcBef>
              <a:spcAft>
                <a:spcPts val="0"/>
              </a:spcAft>
              <a:buClr>
                <a:srgbClr val="0054A6"/>
              </a:buClr>
              <a:buSzPts val="800"/>
              <a:buChar char="●"/>
            </a:pPr>
            <a:r>
              <a:rPr lang="en-US">
                <a:solidFill>
                  <a:srgbClr val="0054A6"/>
                </a:solidFill>
              </a:rPr>
              <a:t>Let’s start by saying that </a:t>
            </a:r>
            <a:r>
              <a:rPr lang="en-US">
                <a:solidFill>
                  <a:srgbClr val="0054A6"/>
                </a:solidFill>
              </a:rPr>
              <a:t>maturity</a:t>
            </a:r>
            <a:r>
              <a:rPr lang="en-US">
                <a:solidFill>
                  <a:srgbClr val="0054A6"/>
                </a:solidFill>
              </a:rPr>
              <a:t> and stability should be a goal!</a:t>
            </a:r>
            <a:endParaRPr>
              <a:solidFill>
                <a:srgbClr val="0054A6"/>
              </a:solidFill>
            </a:endParaRPr>
          </a:p>
          <a:p>
            <a:pPr indent="-279400" lvl="0" marL="457200" rtl="0" algn="l">
              <a:spcBef>
                <a:spcPts val="0"/>
              </a:spcBef>
              <a:spcAft>
                <a:spcPts val="0"/>
              </a:spcAft>
              <a:buClr>
                <a:srgbClr val="0054A6"/>
              </a:buClr>
              <a:buSzPts val="800"/>
              <a:buChar char="●"/>
            </a:pPr>
            <a:r>
              <a:rPr lang="en-US">
                <a:solidFill>
                  <a:srgbClr val="0054A6"/>
                </a:solidFill>
              </a:rPr>
              <a:t>The n</a:t>
            </a:r>
            <a:r>
              <a:rPr lang="en-US">
                <a:solidFill>
                  <a:srgbClr val="0054A6"/>
                </a:solidFill>
              </a:rPr>
              <a:t>ature of open source means that everybody is releasing an R package these days, and many are not well-maintained after the first few releases</a:t>
            </a:r>
            <a:endParaRPr>
              <a:solidFill>
                <a:srgbClr val="0054A6"/>
              </a:solidFill>
            </a:endParaRPr>
          </a:p>
          <a:p>
            <a:pPr indent="-279400" lvl="0" marL="457200" rtl="0" algn="l">
              <a:spcBef>
                <a:spcPts val="0"/>
              </a:spcBef>
              <a:spcAft>
                <a:spcPts val="0"/>
              </a:spcAft>
              <a:buClr>
                <a:srgbClr val="0054A6"/>
              </a:buClr>
              <a:buSzPts val="800"/>
              <a:buChar char="●"/>
            </a:pPr>
            <a:r>
              <a:rPr lang="en-US">
                <a:solidFill>
                  <a:srgbClr val="0054A6"/>
                </a:solidFill>
              </a:rPr>
              <a:t>But it’s a real shame that these packages die out after that first “new feature” overlad stage, and never reach the mature/stable stage, </a:t>
            </a:r>
            <a:r>
              <a:rPr lang="en-US">
                <a:solidFill>
                  <a:srgbClr val="0054A6"/>
                </a:solidFill>
              </a:rPr>
              <a:t>because</a:t>
            </a:r>
            <a:r>
              <a:rPr lang="en-US">
                <a:solidFill>
                  <a:srgbClr val="0054A6"/>
                </a:solidFill>
              </a:rPr>
              <a:t> a stable package is good for users! Though new features are always nice, upversioning can be a burden to your users, and a package which is reliable and stable is often very much valued. Think of the tidyverse suite of functions, where much of the core behaviour has been unchanged for years and is now a part of everyone’s toolkits.</a:t>
            </a:r>
            <a:endParaRPr>
              <a:solidFill>
                <a:srgbClr val="0054A6"/>
              </a:solidFill>
            </a:endParaRPr>
          </a:p>
          <a:p>
            <a:pPr indent="-279400" lvl="0" marL="457200" rtl="0" algn="l">
              <a:spcBef>
                <a:spcPts val="0"/>
              </a:spcBef>
              <a:spcAft>
                <a:spcPts val="0"/>
              </a:spcAft>
              <a:buClr>
                <a:srgbClr val="0054A6"/>
              </a:buClr>
              <a:buSzPts val="800"/>
              <a:buChar char="●"/>
            </a:pPr>
            <a:r>
              <a:rPr lang="en-US">
                <a:solidFill>
                  <a:srgbClr val="0054A6"/>
                </a:solidFill>
              </a:rPr>
              <a:t>The packages which do reach the stable stage are usually the ones where the maintainers are most invested in the package’s success.</a:t>
            </a:r>
            <a:endParaRPr>
              <a:solidFill>
                <a:srgbClr val="0054A6"/>
              </a:solidFill>
            </a:endParaRPr>
          </a:p>
        </p:txBody>
      </p:sp>
      <p:sp>
        <p:nvSpPr>
          <p:cNvPr id="125" name="Google Shape;125;g3e233f45812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f7a457053d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f7a457053d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04800" lvl="0" marL="457200" rtl="0" algn="l">
              <a:spcBef>
                <a:spcPts val="0"/>
              </a:spcBef>
              <a:spcAft>
                <a:spcPts val="0"/>
              </a:spcAft>
              <a:buClr>
                <a:srgbClr val="0054A6"/>
              </a:buClr>
              <a:buSzPts val="1200"/>
              <a:buChar char="•"/>
            </a:pPr>
            <a:r>
              <a:rPr lang="en-US">
                <a:solidFill>
                  <a:srgbClr val="0054A6"/>
                </a:solidFill>
              </a:rPr>
              <a:t>{admiral} is an open-source R package that helps statistical programmers in the pharma industry create so-called ADaM datasets. ADaM is a standard data format used to hold </a:t>
            </a:r>
            <a:r>
              <a:rPr lang="en-US">
                <a:solidFill>
                  <a:srgbClr val="0054A6"/>
                </a:solidFill>
              </a:rPr>
              <a:t>clinical</a:t>
            </a:r>
            <a:r>
              <a:rPr lang="en-US">
                <a:solidFill>
                  <a:srgbClr val="0054A6"/>
                </a:solidFill>
              </a:rPr>
              <a:t> </a:t>
            </a:r>
            <a:r>
              <a:rPr lang="en-US">
                <a:solidFill>
                  <a:srgbClr val="0054A6"/>
                </a:solidFill>
              </a:rPr>
              <a:t>trial</a:t>
            </a:r>
            <a:r>
              <a:rPr lang="en-US">
                <a:solidFill>
                  <a:srgbClr val="0054A6"/>
                </a:solidFill>
              </a:rPr>
              <a:t> data.</a:t>
            </a:r>
            <a:endParaRPr>
              <a:solidFill>
                <a:srgbClr val="0054A6"/>
              </a:solidFill>
            </a:endParaRPr>
          </a:p>
          <a:p>
            <a:pPr indent="-304800" lvl="0" marL="457200" rtl="0" algn="l">
              <a:spcBef>
                <a:spcPts val="0"/>
              </a:spcBef>
              <a:spcAft>
                <a:spcPts val="0"/>
              </a:spcAft>
              <a:buClr>
                <a:srgbClr val="0054A6"/>
              </a:buClr>
              <a:buSzPts val="1200"/>
              <a:buChar char="•"/>
            </a:pPr>
            <a:r>
              <a:rPr lang="en-US">
                <a:solidFill>
                  <a:srgbClr val="0054A6"/>
                </a:solidFill>
              </a:rPr>
              <a:t>It’s part of the wider pharmaverse, which is a cross-industry effort to set up a suite of open-source R-based tools to do End-to-end clinical reporting. The idea is that despite us all being competitors, we all have to do similar work and so we may as well collaborate on the tools and let our data do the talking, to </a:t>
            </a:r>
            <a:r>
              <a:rPr lang="en-US">
                <a:solidFill>
                  <a:srgbClr val="0054A6"/>
                </a:solidFill>
              </a:rPr>
              <a:t>ultimately</a:t>
            </a:r>
            <a:r>
              <a:rPr lang="en-US">
                <a:solidFill>
                  <a:srgbClr val="0054A6"/>
                </a:solidFill>
              </a:rPr>
              <a:t> bring medicines to patients faster.</a:t>
            </a:r>
            <a:endParaRPr>
              <a:solidFill>
                <a:srgbClr val="0054A6"/>
              </a:solidFill>
            </a:endParaRPr>
          </a:p>
          <a:p>
            <a:pPr indent="-304800" lvl="0" marL="457200" rtl="0" algn="l">
              <a:spcBef>
                <a:spcPts val="0"/>
              </a:spcBef>
              <a:spcAft>
                <a:spcPts val="0"/>
              </a:spcAft>
              <a:buClr>
                <a:srgbClr val="0054A6"/>
              </a:buClr>
              <a:buSzPts val="1200"/>
              <a:buChar char="•"/>
            </a:pPr>
            <a:r>
              <a:rPr lang="en-US">
                <a:solidFill>
                  <a:srgbClr val="0054A6"/>
                </a:solidFill>
              </a:rPr>
              <a:t>{admiral} was actually one of the first tools in the pharmaverse, and was originally set up by Roche and GSK (two pharma companies). Now over 10 major pharma companies have contributed to the {admiral} ecosystem.</a:t>
            </a:r>
            <a:endParaRPr>
              <a:solidFill>
                <a:srgbClr val="0054A6"/>
              </a:solidFill>
            </a:endParaRPr>
          </a:p>
          <a:p>
            <a:pPr indent="-304800" lvl="0" marL="457200" rtl="0" algn="l">
              <a:spcBef>
                <a:spcPts val="0"/>
              </a:spcBef>
              <a:spcAft>
                <a:spcPts val="0"/>
              </a:spcAft>
              <a:buClr>
                <a:srgbClr val="0054A6"/>
              </a:buClr>
              <a:buSzPts val="1200"/>
              <a:buChar char="•"/>
            </a:pPr>
            <a:r>
              <a:rPr lang="en-US">
                <a:solidFill>
                  <a:srgbClr val="0054A6"/>
                </a:solidFill>
              </a:rPr>
              <a:t>The project started in 2021, with the first CRAN release in early 2022.</a:t>
            </a:r>
            <a:endParaRPr>
              <a:solidFill>
                <a:srgbClr val="0054A6"/>
              </a:solidFill>
            </a:endParaRPr>
          </a:p>
          <a:p>
            <a:pPr indent="-304800" lvl="0" marL="457200" rtl="0" algn="l">
              <a:spcBef>
                <a:spcPts val="0"/>
              </a:spcBef>
              <a:spcAft>
                <a:spcPts val="0"/>
              </a:spcAft>
              <a:buClr>
                <a:srgbClr val="0054A6"/>
              </a:buClr>
              <a:buSzPts val="1200"/>
              <a:buChar char="•"/>
            </a:pPr>
            <a:r>
              <a:rPr lang="en-US">
                <a:solidFill>
                  <a:srgbClr val="0054A6"/>
                </a:solidFill>
              </a:rPr>
              <a:t>Since its inception it has been supported by a cross-industry team of developers, usually each with a low FTE.</a:t>
            </a:r>
            <a:endParaRPr b="1"/>
          </a:p>
        </p:txBody>
      </p:sp>
      <p:sp>
        <p:nvSpPr>
          <p:cNvPr id="135" name="Google Shape;135;g3f7a457053d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e233f45812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e233f45812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04800" lvl="0" marL="457200" rtl="0" algn="l">
              <a:spcBef>
                <a:spcPts val="0"/>
              </a:spcBef>
              <a:spcAft>
                <a:spcPts val="0"/>
              </a:spcAft>
              <a:buClr>
                <a:srgbClr val="0054A6"/>
              </a:buClr>
              <a:buSzPts val="1200"/>
              <a:buChar char="•"/>
            </a:pPr>
            <a:r>
              <a:rPr lang="en-US">
                <a:solidFill>
                  <a:srgbClr val="0054A6"/>
                </a:solidFill>
              </a:rPr>
              <a:t>Finally after almost four years of development, we {admiral} lead developers thought {admiral} was mature </a:t>
            </a:r>
            <a:r>
              <a:rPr lang="en-US">
                <a:solidFill>
                  <a:srgbClr val="0054A6"/>
                </a:solidFill>
              </a:rPr>
              <a:t>enough</a:t>
            </a:r>
            <a:r>
              <a:rPr lang="en-US">
                <a:solidFill>
                  <a:srgbClr val="0054A6"/>
                </a:solidFill>
              </a:rPr>
              <a:t> to commit to a “stable” release, and most of our devs agreed (I’ll come back to this!), which we labelled as our 1.0.0 release.</a:t>
            </a:r>
            <a:endParaRPr>
              <a:solidFill>
                <a:srgbClr val="0054A6"/>
              </a:solidFill>
            </a:endParaRPr>
          </a:p>
          <a:p>
            <a:pPr indent="-304800" lvl="0" marL="457200" rtl="0" algn="l">
              <a:spcBef>
                <a:spcPts val="0"/>
              </a:spcBef>
              <a:spcAft>
                <a:spcPts val="0"/>
              </a:spcAft>
              <a:buClr>
                <a:srgbClr val="0054A6"/>
              </a:buClr>
              <a:buSzPts val="1200"/>
              <a:buChar char="•"/>
            </a:pPr>
            <a:r>
              <a:rPr lang="en-US">
                <a:solidFill>
                  <a:srgbClr val="0054A6"/>
                </a:solidFill>
              </a:rPr>
              <a:t>We did this first of all </a:t>
            </a:r>
            <a:r>
              <a:rPr lang="en-US">
                <a:solidFill>
                  <a:srgbClr val="0054A6"/>
                </a:solidFill>
              </a:rPr>
              <a:t>because</a:t>
            </a:r>
            <a:r>
              <a:rPr lang="en-US">
                <a:solidFill>
                  <a:srgbClr val="0054A6"/>
                </a:solidFill>
              </a:rPr>
              <a:t> we had developed almost </a:t>
            </a:r>
            <a:r>
              <a:rPr lang="en-US">
                <a:solidFill>
                  <a:srgbClr val="0054A6"/>
                </a:solidFill>
              </a:rPr>
              <a:t>all</a:t>
            </a:r>
            <a:r>
              <a:rPr lang="en-US">
                <a:solidFill>
                  <a:srgbClr val="0054A6"/>
                </a:solidFill>
              </a:rPr>
              <a:t> the basic functionality we had in mind, and had had a couple of iterations to refactor and re-organise our codebase. During that 1.0.0 release we’d also gone through our very large codebase and done a full review of our “API”, i.e. the way our users </a:t>
            </a:r>
            <a:r>
              <a:rPr lang="en-US">
                <a:solidFill>
                  <a:srgbClr val="0054A6"/>
                </a:solidFill>
              </a:rPr>
              <a:t>integrated</a:t>
            </a:r>
            <a:r>
              <a:rPr lang="en-US">
                <a:solidFill>
                  <a:srgbClr val="0054A6"/>
                </a:solidFill>
              </a:rPr>
              <a:t> with our functions, to make sure all function names, argument names and behaviours were consistent and expected. Doing that right before the 1.0.0 release meant that we could now commit to being “mature” and unchanging.</a:t>
            </a:r>
            <a:endParaRPr>
              <a:solidFill>
                <a:srgbClr val="0054A6"/>
              </a:solidFill>
            </a:endParaRPr>
          </a:p>
          <a:p>
            <a:pPr indent="-304800" lvl="0" marL="457200" rtl="0" algn="l">
              <a:spcBef>
                <a:spcPts val="0"/>
              </a:spcBef>
              <a:spcAft>
                <a:spcPts val="0"/>
              </a:spcAft>
              <a:buClr>
                <a:srgbClr val="0054A6"/>
              </a:buClr>
              <a:buSzPts val="1200"/>
              <a:buChar char="•"/>
            </a:pPr>
            <a:r>
              <a:rPr lang="en-US">
                <a:solidFill>
                  <a:srgbClr val="0054A6"/>
                </a:solidFill>
              </a:rPr>
              <a:t>Additionally,  in an industry that is famously very regulated and very reticent to new change (think that SAS has been the industry-standard language for decades), in order to build that trust and obtain the buy-in of the users we first and foremost had to have a reliable, stable software product which users could rely on using for the whole duration of their clinical trial.</a:t>
            </a:r>
            <a:endParaRPr>
              <a:solidFill>
                <a:srgbClr val="0054A6"/>
              </a:solidFill>
            </a:endParaRPr>
          </a:p>
          <a:p>
            <a:pPr indent="-304800" lvl="0" marL="457200" rtl="0" algn="l">
              <a:spcBef>
                <a:spcPts val="0"/>
              </a:spcBef>
              <a:spcAft>
                <a:spcPts val="0"/>
              </a:spcAft>
              <a:buClr>
                <a:srgbClr val="0054A6"/>
              </a:buClr>
              <a:buSzPts val="1200"/>
              <a:buChar char="•"/>
            </a:pPr>
            <a:r>
              <a:rPr lang="en-US">
                <a:solidFill>
                  <a:srgbClr val="0054A6"/>
                </a:solidFill>
              </a:rPr>
              <a:t>Finally, although this is an open-source effort, a lot of our parent companies put (good) pressure on us to start showing some real ROI, and not just develop for the sake of developing. For us, ROI translated to showing that we’d arrived to a mature and reliable product.</a:t>
            </a:r>
            <a:endParaRPr/>
          </a:p>
        </p:txBody>
      </p:sp>
      <p:sp>
        <p:nvSpPr>
          <p:cNvPr id="162" name="Google Shape;162;g3e233f45812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fd3e313def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fd3e313def_0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0054A6"/>
                </a:solidFill>
              </a:rPr>
              <a:t>Now here are some of the challenges we found when we made this shift to stability. Some we expected, and some we didn’t!</a:t>
            </a:r>
            <a:endParaRPr>
              <a:solidFill>
                <a:srgbClr val="0054A6"/>
              </a:solidFill>
            </a:endParaRPr>
          </a:p>
          <a:p>
            <a:pPr indent="-279400" lvl="0" marL="457200" rtl="0" algn="l">
              <a:spcBef>
                <a:spcPts val="0"/>
              </a:spcBef>
              <a:spcAft>
                <a:spcPts val="0"/>
              </a:spcAft>
              <a:buClr>
                <a:srgbClr val="0054A6"/>
              </a:buClr>
              <a:buSzPts val="800"/>
              <a:buChar char="●"/>
            </a:pPr>
            <a:r>
              <a:rPr lang="en-US">
                <a:solidFill>
                  <a:srgbClr val="0054A6"/>
                </a:solidFill>
              </a:rPr>
              <a:t>On the dev side, firstly, it was important to </a:t>
            </a:r>
            <a:r>
              <a:rPr lang="en-US">
                <a:solidFill>
                  <a:srgbClr val="0054A6"/>
                </a:solidFill>
              </a:rPr>
              <a:t>obtain</a:t>
            </a:r>
            <a:r>
              <a:rPr lang="en-US">
                <a:solidFill>
                  <a:srgbClr val="0054A6"/>
                </a:solidFill>
              </a:rPr>
              <a:t> the buy-in of our whole </a:t>
            </a:r>
            <a:r>
              <a:rPr lang="en-US">
                <a:solidFill>
                  <a:srgbClr val="0054A6"/>
                </a:solidFill>
              </a:rPr>
              <a:t>development</a:t>
            </a:r>
            <a:r>
              <a:rPr lang="en-US">
                <a:solidFill>
                  <a:srgbClr val="0054A6"/>
                </a:solidFill>
              </a:rPr>
              <a:t> team. It’s no use </a:t>
            </a:r>
            <a:r>
              <a:rPr lang="en-US">
                <a:solidFill>
                  <a:srgbClr val="0054A6"/>
                </a:solidFill>
              </a:rPr>
              <a:t>committing</a:t>
            </a:r>
            <a:r>
              <a:rPr lang="en-US">
                <a:solidFill>
                  <a:srgbClr val="0054A6"/>
                </a:solidFill>
              </a:rPr>
              <a:t> to stability if half your devs </a:t>
            </a:r>
            <a:r>
              <a:rPr lang="en-US">
                <a:solidFill>
                  <a:srgbClr val="0054A6"/>
                </a:solidFill>
              </a:rPr>
              <a:t>continue</a:t>
            </a:r>
            <a:r>
              <a:rPr lang="en-US">
                <a:solidFill>
                  <a:srgbClr val="0054A6"/>
                </a:solidFill>
              </a:rPr>
              <a:t> to propose new features and large overhauls. I’ll go deeper into what we did about our challenges later, but it’s safe to say that I had to arrange a few 1-1s with my members of my team to show them the vision and convince them it was right for our project.</a:t>
            </a:r>
            <a:endParaRPr>
              <a:solidFill>
                <a:srgbClr val="0054A6"/>
              </a:solidFill>
            </a:endParaRPr>
          </a:p>
          <a:p>
            <a:pPr indent="-279400" lvl="0" marL="457200" rtl="0" algn="l">
              <a:spcBef>
                <a:spcPts val="0"/>
              </a:spcBef>
              <a:spcAft>
                <a:spcPts val="0"/>
              </a:spcAft>
              <a:buClr>
                <a:srgbClr val="0054A6"/>
              </a:buClr>
              <a:buSzPts val="800"/>
              <a:buChar char="●"/>
            </a:pPr>
            <a:r>
              <a:rPr lang="en-US">
                <a:solidFill>
                  <a:srgbClr val="0054A6"/>
                </a:solidFill>
              </a:rPr>
              <a:t>Connected to this, you don’t want to make this shift and immediately  kill all dev momentum and get a team which is not engaged anymore, so there were open questions there as to what to do about this.</a:t>
            </a:r>
            <a:endParaRPr>
              <a:solidFill>
                <a:srgbClr val="0054A6"/>
              </a:solidFill>
            </a:endParaRPr>
          </a:p>
          <a:p>
            <a:pPr indent="-279400" lvl="0" marL="457200" rtl="0" algn="l">
              <a:spcBef>
                <a:spcPts val="0"/>
              </a:spcBef>
              <a:spcAft>
                <a:spcPts val="0"/>
              </a:spcAft>
              <a:buClr>
                <a:srgbClr val="0054A6"/>
              </a:buClr>
              <a:buSzPts val="800"/>
              <a:buChar char="●"/>
            </a:pPr>
            <a:r>
              <a:rPr lang="en-US">
                <a:solidFill>
                  <a:srgbClr val="0054A6"/>
                </a:solidFill>
              </a:rPr>
              <a:t>At the same time, we new we’d have to downsize the team a little, because there simply wouldn’t be enough work to go round. But how do you do that while simultaneously retaining enough knowledge and a </a:t>
            </a:r>
            <a:r>
              <a:rPr lang="en-US">
                <a:solidFill>
                  <a:srgbClr val="0054A6"/>
                </a:solidFill>
              </a:rPr>
              <a:t>healthy</a:t>
            </a:r>
            <a:r>
              <a:rPr lang="en-US">
                <a:solidFill>
                  <a:srgbClr val="0054A6"/>
                </a:solidFill>
              </a:rPr>
              <a:t> attrition within the team?</a:t>
            </a:r>
            <a:endParaRPr>
              <a:solidFill>
                <a:srgbClr val="0054A6"/>
              </a:solidFill>
            </a:endParaRPr>
          </a:p>
          <a:p>
            <a:pPr indent="-279400" lvl="0" marL="457200" rtl="0" algn="l">
              <a:spcBef>
                <a:spcPts val="0"/>
              </a:spcBef>
              <a:spcAft>
                <a:spcPts val="0"/>
              </a:spcAft>
              <a:buClr>
                <a:srgbClr val="0054A6"/>
              </a:buClr>
              <a:buSzPts val="800"/>
              <a:buChar char="●"/>
            </a:pPr>
            <a:r>
              <a:rPr lang="en-US">
                <a:solidFill>
                  <a:srgbClr val="0054A6"/>
                </a:solidFill>
              </a:rPr>
              <a:t>And what about when you DO want or need to release a new feature? How do you reconcile changes with your commitment?</a:t>
            </a:r>
            <a:endParaRPr>
              <a:solidFill>
                <a:srgbClr val="0054A6"/>
              </a:solidFill>
            </a:endParaRPr>
          </a:p>
          <a:p>
            <a:pPr indent="-279400" lvl="0" marL="457200" rtl="0" algn="l">
              <a:spcBef>
                <a:spcPts val="0"/>
              </a:spcBef>
              <a:spcAft>
                <a:spcPts val="0"/>
              </a:spcAft>
              <a:buClr>
                <a:srgbClr val="0054A6"/>
              </a:buClr>
              <a:buSzPts val="800"/>
              <a:buChar char="●"/>
            </a:pPr>
            <a:r>
              <a:rPr lang="en-US">
                <a:solidFill>
                  <a:srgbClr val="0054A6"/>
                </a:solidFill>
              </a:rPr>
              <a:t>On the user side, there’s a lot to be said about communication strategy - you don’t want to send the wrong message out that {admiral} is now unsupported and dying, but equally you want to tell them it’s now stable.</a:t>
            </a:r>
            <a:endParaRPr>
              <a:solidFill>
                <a:srgbClr val="0054A6"/>
              </a:solidFill>
            </a:endParaRPr>
          </a:p>
          <a:p>
            <a:pPr indent="-279400" lvl="0" marL="457200" rtl="0" algn="l">
              <a:spcBef>
                <a:spcPts val="0"/>
              </a:spcBef>
              <a:spcAft>
                <a:spcPts val="0"/>
              </a:spcAft>
              <a:buClr>
                <a:srgbClr val="0054A6"/>
              </a:buClr>
              <a:buSzPts val="800"/>
              <a:buChar char="●"/>
            </a:pPr>
            <a:r>
              <a:rPr lang="en-US">
                <a:solidFill>
                  <a:srgbClr val="0054A6"/>
                </a:solidFill>
              </a:rPr>
              <a:t>Similarly,  you still want your users to be engaged with the package and offer feedback for improvements and requests for changes, but if they feel these won’t be answered, then engagement will drop.</a:t>
            </a:r>
            <a:endParaRPr>
              <a:solidFill>
                <a:srgbClr val="0054A6"/>
              </a:solidFill>
            </a:endParaRPr>
          </a:p>
        </p:txBody>
      </p:sp>
      <p:sp>
        <p:nvSpPr>
          <p:cNvPr id="172" name="Google Shape;172;g3fd3e313def_0_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f7a457053d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f7a457053d_0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0054A6"/>
                </a:solidFill>
              </a:rPr>
              <a:t>So, what did we do about it? Well, the first and most important thing we realised is that we had built something that was more than just a codebase. {admiral} had excellent (but not perfect) </a:t>
            </a:r>
            <a:r>
              <a:rPr lang="en-US">
                <a:solidFill>
                  <a:srgbClr val="0054A6"/>
                </a:solidFill>
              </a:rPr>
              <a:t>documentation, and good template code, and that was equally as important as the functions themselves. And even thinking about the codebase itself, there’s so much more to think about than adding new functions or arguments, for example how our users interact with the functions (think error messages).</a:t>
            </a:r>
            <a:endParaRPr>
              <a:solidFill>
                <a:srgbClr val="0054A6"/>
              </a:solidFill>
            </a:endParaRPr>
          </a:p>
          <a:p>
            <a:pPr indent="0" lvl="0" marL="0" rtl="0" algn="l">
              <a:spcBef>
                <a:spcPts val="0"/>
              </a:spcBef>
              <a:spcAft>
                <a:spcPts val="0"/>
              </a:spcAft>
              <a:buNone/>
            </a:pPr>
            <a:r>
              <a:t/>
            </a:r>
            <a:endParaRPr>
              <a:solidFill>
                <a:srgbClr val="0054A6"/>
              </a:solidFill>
            </a:endParaRPr>
          </a:p>
          <a:p>
            <a:pPr indent="0" lvl="0" marL="0" rtl="0" algn="l">
              <a:spcBef>
                <a:spcPts val="0"/>
              </a:spcBef>
              <a:spcAft>
                <a:spcPts val="0"/>
              </a:spcAft>
              <a:buNone/>
            </a:pPr>
            <a:r>
              <a:rPr lang="en-US">
                <a:solidFill>
                  <a:srgbClr val="0054A6"/>
                </a:solidFill>
              </a:rPr>
              <a:t>As such we decided that we could still improve {admiral} by performing a paradigm shift and switching fully to a focus on the user experience, i.e. improving things like our error messages, our documentation, and how we integrated AI into our offering, to continue improving on what we had. For the rest of this talk, I’ll showcase some of the progress we made on this in the last few years.</a:t>
            </a:r>
            <a:endParaRPr>
              <a:solidFill>
                <a:srgbClr val="0054A6"/>
              </a:solidFill>
            </a:endParaRPr>
          </a:p>
        </p:txBody>
      </p:sp>
      <p:sp>
        <p:nvSpPr>
          <p:cNvPr id="183" name="Google Shape;183;g3f7a457053d_0_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4"/>
          <p:cNvSpPr txBox="1"/>
          <p:nvPr>
            <p:ph idx="12" type="sldNum"/>
          </p:nvPr>
        </p:nvSpPr>
        <p:spPr>
          <a:xfrm>
            <a:off x="11409045" y="6333134"/>
            <a:ext cx="731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300" u="none" cap="none" strike="noStrike">
                <a:solidFill>
                  <a:srgbClr val="18181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300" u="none" cap="none" strike="noStrike">
                <a:solidFill>
                  <a:srgbClr val="18181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300" u="none" cap="none" strike="noStrike">
                <a:solidFill>
                  <a:srgbClr val="18181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300" u="none" cap="none" strike="noStrike">
                <a:solidFill>
                  <a:srgbClr val="18181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300" u="none" cap="none" strike="noStrike">
                <a:solidFill>
                  <a:srgbClr val="18181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300" u="none" cap="none" strike="noStrike">
                <a:solidFill>
                  <a:srgbClr val="18181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300" u="none" cap="none" strike="noStrike">
                <a:solidFill>
                  <a:srgbClr val="18181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300" u="none" cap="none" strike="noStrike">
                <a:solidFill>
                  <a:srgbClr val="18181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300" u="none" cap="none" strike="noStrike">
                <a:solidFill>
                  <a:srgbClr val="18181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3"/>
          <p:cNvSpPr txBox="1"/>
          <p:nvPr>
            <p:ph type="title"/>
          </p:nvPr>
        </p:nvSpPr>
        <p:spPr>
          <a:xfrm>
            <a:off x="1358536" y="487726"/>
            <a:ext cx="9281160" cy="8949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3"/>
          <p:cNvSpPr txBox="1"/>
          <p:nvPr>
            <p:ph idx="1" type="body"/>
          </p:nvPr>
        </p:nvSpPr>
        <p:spPr>
          <a:xfrm rot="5400000">
            <a:off x="3852862" y="-1323974"/>
            <a:ext cx="4486275" cy="1051559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4"/>
          <p:cNvSpPr txBox="1"/>
          <p:nvPr>
            <p:ph type="title"/>
          </p:nvPr>
        </p:nvSpPr>
        <p:spPr>
          <a:xfrm rot="5400000">
            <a:off x="6769195" y="2320830"/>
            <a:ext cx="5811838" cy="190042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4"/>
          <p:cNvSpPr txBox="1"/>
          <p:nvPr>
            <p:ph idx="1" type="body"/>
          </p:nvPr>
        </p:nvSpPr>
        <p:spPr>
          <a:xfrm rot="5400000">
            <a:off x="2052415" y="-343122"/>
            <a:ext cx="5811838" cy="722833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5"/>
          <p:cNvSpPr txBox="1"/>
          <p:nvPr>
            <p:ph type="title"/>
          </p:nvPr>
        </p:nvSpPr>
        <p:spPr>
          <a:xfrm>
            <a:off x="2013809" y="274320"/>
            <a:ext cx="9285000" cy="731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 type="body"/>
          </p:nvPr>
        </p:nvSpPr>
        <p:spPr>
          <a:xfrm>
            <a:off x="838200" y="1690688"/>
            <a:ext cx="10515599" cy="4486275"/>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54A6"/>
              </a:buClr>
              <a:buSzPts val="2800"/>
              <a:buChar char="•"/>
              <a:defRPr>
                <a:solidFill>
                  <a:srgbClr val="0054A6"/>
                </a:solidFill>
              </a:defRPr>
            </a:lvl1pPr>
            <a:lvl2pPr indent="-342900" lvl="1" marL="914400" algn="l">
              <a:lnSpc>
                <a:spcPct val="90000"/>
              </a:lnSpc>
              <a:spcBef>
                <a:spcPts val="500"/>
              </a:spcBef>
              <a:spcAft>
                <a:spcPts val="0"/>
              </a:spcAft>
              <a:buClr>
                <a:srgbClr val="0054A6"/>
              </a:buClr>
              <a:buSzPts val="1800"/>
              <a:buChar char="•"/>
              <a:defRPr>
                <a:solidFill>
                  <a:srgbClr val="0054A6"/>
                </a:solidFill>
              </a:defRPr>
            </a:lvl2pPr>
            <a:lvl3pPr indent="-342900" lvl="2" marL="1371600" algn="l">
              <a:lnSpc>
                <a:spcPct val="90000"/>
              </a:lnSpc>
              <a:spcBef>
                <a:spcPts val="500"/>
              </a:spcBef>
              <a:spcAft>
                <a:spcPts val="0"/>
              </a:spcAft>
              <a:buClr>
                <a:srgbClr val="0054A6"/>
              </a:buClr>
              <a:buSzPts val="1800"/>
              <a:buChar char="•"/>
              <a:defRPr>
                <a:solidFill>
                  <a:srgbClr val="0054A6"/>
                </a:solidFill>
              </a:defRPr>
            </a:lvl3pPr>
            <a:lvl4pPr indent="-342900" lvl="3" marL="1828800" algn="l">
              <a:lnSpc>
                <a:spcPct val="90000"/>
              </a:lnSpc>
              <a:spcBef>
                <a:spcPts val="500"/>
              </a:spcBef>
              <a:spcAft>
                <a:spcPts val="0"/>
              </a:spcAft>
              <a:buClr>
                <a:srgbClr val="0054A6"/>
              </a:buClr>
              <a:buSzPts val="1800"/>
              <a:buChar char="•"/>
              <a:defRPr>
                <a:solidFill>
                  <a:srgbClr val="0054A6"/>
                </a:solidFill>
              </a:defRPr>
            </a:lvl4pPr>
            <a:lvl5pPr indent="-342900" lvl="4" marL="2286000" algn="l">
              <a:lnSpc>
                <a:spcPct val="90000"/>
              </a:lnSpc>
              <a:spcBef>
                <a:spcPts val="500"/>
              </a:spcBef>
              <a:spcAft>
                <a:spcPts val="0"/>
              </a:spcAft>
              <a:buClr>
                <a:srgbClr val="0054A6"/>
              </a:buClr>
              <a:buSzPts val="1800"/>
              <a:buChar char="•"/>
              <a:defRPr>
                <a:solidFill>
                  <a:srgbClr val="0054A6"/>
                </a:solidFill>
              </a:defRPr>
            </a:lvl5pPr>
            <a:lvl6pPr indent="-342900" lvl="5" marL="2743200" algn="l">
              <a:lnSpc>
                <a:spcPct val="90000"/>
              </a:lnSpc>
              <a:spcBef>
                <a:spcPts val="500"/>
              </a:spcBef>
              <a:spcAft>
                <a:spcPts val="0"/>
              </a:spcAft>
              <a:buClr>
                <a:srgbClr val="0054A6"/>
              </a:buClr>
              <a:buSzPts val="1800"/>
              <a:buChar char="•"/>
              <a:defRPr>
                <a:solidFill>
                  <a:srgbClr val="0054A6"/>
                </a:solidFill>
              </a:defRPr>
            </a:lvl6pPr>
            <a:lvl7pPr indent="-342900" lvl="6" marL="3200400" algn="l">
              <a:lnSpc>
                <a:spcPct val="90000"/>
              </a:lnSpc>
              <a:spcBef>
                <a:spcPts val="500"/>
              </a:spcBef>
              <a:spcAft>
                <a:spcPts val="0"/>
              </a:spcAft>
              <a:buClr>
                <a:srgbClr val="0054A6"/>
              </a:buClr>
              <a:buSzPts val="1800"/>
              <a:buChar char="•"/>
              <a:defRPr>
                <a:solidFill>
                  <a:srgbClr val="0054A6"/>
                </a:solidFill>
              </a:defRPr>
            </a:lvl7pPr>
            <a:lvl8pPr indent="-342900" lvl="7" marL="3657600" algn="l">
              <a:lnSpc>
                <a:spcPct val="90000"/>
              </a:lnSpc>
              <a:spcBef>
                <a:spcPts val="500"/>
              </a:spcBef>
              <a:spcAft>
                <a:spcPts val="0"/>
              </a:spcAft>
              <a:buClr>
                <a:srgbClr val="0054A6"/>
              </a:buClr>
              <a:buSzPts val="1800"/>
              <a:buChar char="•"/>
              <a:defRPr>
                <a:solidFill>
                  <a:srgbClr val="0054A6"/>
                </a:solidFill>
              </a:defRPr>
            </a:lvl8pPr>
            <a:lvl9pPr indent="-342900" lvl="8" marL="4114800" algn="l">
              <a:lnSpc>
                <a:spcPct val="90000"/>
              </a:lnSpc>
              <a:spcBef>
                <a:spcPts val="500"/>
              </a:spcBef>
              <a:spcAft>
                <a:spcPts val="0"/>
              </a:spcAft>
              <a:buClr>
                <a:srgbClr val="0054A6"/>
              </a:buClr>
              <a:buSzPts val="1800"/>
              <a:buChar char="•"/>
              <a:defRPr>
                <a:solidFill>
                  <a:srgbClr val="0054A6"/>
                </a:solidFill>
              </a:defRPr>
            </a:lvl9pPr>
          </a:lstStyle>
          <a:p/>
        </p:txBody>
      </p:sp>
      <p:sp>
        <p:nvSpPr>
          <p:cNvPr id="26" name="Google Shape;26;p5"/>
          <p:cNvSpPr txBox="1"/>
          <p:nvPr>
            <p:ph idx="12" type="sldNum"/>
          </p:nvPr>
        </p:nvSpPr>
        <p:spPr>
          <a:xfrm>
            <a:off x="11409045" y="6333134"/>
            <a:ext cx="731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300" u="none" cap="none" strike="noStrike">
                <a:solidFill>
                  <a:srgbClr val="0054A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300" u="none" cap="none" strike="noStrike">
                <a:solidFill>
                  <a:srgbClr val="0054A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300" u="none" cap="none" strike="noStrike">
                <a:solidFill>
                  <a:srgbClr val="0054A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300" u="none" cap="none" strike="noStrike">
                <a:solidFill>
                  <a:srgbClr val="0054A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300" u="none" cap="none" strike="noStrike">
                <a:solidFill>
                  <a:srgbClr val="0054A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300" u="none" cap="none" strike="noStrike">
                <a:solidFill>
                  <a:srgbClr val="0054A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300" u="none" cap="none" strike="noStrike">
                <a:solidFill>
                  <a:srgbClr val="0054A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300" u="none" cap="none" strike="noStrike">
                <a:solidFill>
                  <a:srgbClr val="0054A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300" u="none" cap="none" strike="noStrike">
                <a:solidFill>
                  <a:srgbClr val="0054A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sz="2400">
                <a:solidFill>
                  <a:srgbClr val="FE8B95"/>
                </a:solidFill>
              </a:defRPr>
            </a:lvl1pPr>
            <a:lvl2pPr indent="-228600" lvl="1" marL="914400" algn="l">
              <a:lnSpc>
                <a:spcPct val="90000"/>
              </a:lnSpc>
              <a:spcBef>
                <a:spcPts val="500"/>
              </a:spcBef>
              <a:spcAft>
                <a:spcPts val="0"/>
              </a:spcAft>
              <a:buSzPts val="2000"/>
              <a:buNone/>
              <a:defRPr sz="2000">
                <a:solidFill>
                  <a:srgbClr val="FE8B95"/>
                </a:solidFill>
              </a:defRPr>
            </a:lvl2pPr>
            <a:lvl3pPr indent="-228600" lvl="2" marL="1371600" algn="l">
              <a:lnSpc>
                <a:spcPct val="90000"/>
              </a:lnSpc>
              <a:spcBef>
                <a:spcPts val="500"/>
              </a:spcBef>
              <a:spcAft>
                <a:spcPts val="0"/>
              </a:spcAft>
              <a:buSzPts val="1800"/>
              <a:buNone/>
              <a:defRPr sz="1800">
                <a:solidFill>
                  <a:srgbClr val="FE8B95"/>
                </a:solidFill>
              </a:defRPr>
            </a:lvl3pPr>
            <a:lvl4pPr indent="-228600" lvl="3" marL="1828800" algn="l">
              <a:lnSpc>
                <a:spcPct val="90000"/>
              </a:lnSpc>
              <a:spcBef>
                <a:spcPts val="500"/>
              </a:spcBef>
              <a:spcAft>
                <a:spcPts val="0"/>
              </a:spcAft>
              <a:buSzPts val="1600"/>
              <a:buNone/>
              <a:defRPr sz="1600">
                <a:solidFill>
                  <a:srgbClr val="FE8B95"/>
                </a:solidFill>
              </a:defRPr>
            </a:lvl4pPr>
            <a:lvl5pPr indent="-228600" lvl="4" marL="2286000" algn="l">
              <a:lnSpc>
                <a:spcPct val="90000"/>
              </a:lnSpc>
              <a:spcBef>
                <a:spcPts val="500"/>
              </a:spcBef>
              <a:spcAft>
                <a:spcPts val="0"/>
              </a:spcAft>
              <a:buSzPts val="1600"/>
              <a:buNone/>
              <a:defRPr sz="1600">
                <a:solidFill>
                  <a:srgbClr val="FE8B95"/>
                </a:solidFill>
              </a:defRPr>
            </a:lvl5pPr>
            <a:lvl6pPr indent="-228600" lvl="5" marL="2743200" algn="l">
              <a:lnSpc>
                <a:spcPct val="90000"/>
              </a:lnSpc>
              <a:spcBef>
                <a:spcPts val="500"/>
              </a:spcBef>
              <a:spcAft>
                <a:spcPts val="0"/>
              </a:spcAft>
              <a:buClr>
                <a:srgbClr val="FE8B95"/>
              </a:buClr>
              <a:buSzPts val="1600"/>
              <a:buNone/>
              <a:defRPr sz="1600">
                <a:solidFill>
                  <a:srgbClr val="FE8B95"/>
                </a:solidFill>
              </a:defRPr>
            </a:lvl6pPr>
            <a:lvl7pPr indent="-228600" lvl="6" marL="3200400" algn="l">
              <a:lnSpc>
                <a:spcPct val="90000"/>
              </a:lnSpc>
              <a:spcBef>
                <a:spcPts val="500"/>
              </a:spcBef>
              <a:spcAft>
                <a:spcPts val="0"/>
              </a:spcAft>
              <a:buClr>
                <a:srgbClr val="FE8B95"/>
              </a:buClr>
              <a:buSzPts val="1600"/>
              <a:buNone/>
              <a:defRPr sz="1600">
                <a:solidFill>
                  <a:srgbClr val="FE8B95"/>
                </a:solidFill>
              </a:defRPr>
            </a:lvl7pPr>
            <a:lvl8pPr indent="-228600" lvl="7" marL="3657600" algn="l">
              <a:lnSpc>
                <a:spcPct val="90000"/>
              </a:lnSpc>
              <a:spcBef>
                <a:spcPts val="500"/>
              </a:spcBef>
              <a:spcAft>
                <a:spcPts val="0"/>
              </a:spcAft>
              <a:buClr>
                <a:srgbClr val="FE8B95"/>
              </a:buClr>
              <a:buSzPts val="1600"/>
              <a:buNone/>
              <a:defRPr sz="1600">
                <a:solidFill>
                  <a:srgbClr val="FE8B95"/>
                </a:solidFill>
              </a:defRPr>
            </a:lvl8pPr>
            <a:lvl9pPr indent="-228600" lvl="8" marL="4114800" algn="l">
              <a:lnSpc>
                <a:spcPct val="90000"/>
              </a:lnSpc>
              <a:spcBef>
                <a:spcPts val="500"/>
              </a:spcBef>
              <a:spcAft>
                <a:spcPts val="0"/>
              </a:spcAft>
              <a:buClr>
                <a:srgbClr val="FE8B95"/>
              </a:buClr>
              <a:buSzPts val="1600"/>
              <a:buNone/>
              <a:defRPr sz="1600">
                <a:solidFill>
                  <a:srgbClr val="FE8B95"/>
                </a:solidFill>
              </a:defRPr>
            </a:lvl9pPr>
          </a:lstStyle>
          <a:p/>
        </p:txBody>
      </p:sp>
      <p:sp>
        <p:nvSpPr>
          <p:cNvPr id="30" name="Google Shape;30;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
          <p:cNvSpPr txBox="1"/>
          <p:nvPr>
            <p:ph idx="12" type="sldNum"/>
          </p:nvPr>
        </p:nvSpPr>
        <p:spPr>
          <a:xfrm>
            <a:off x="11409045" y="6333134"/>
            <a:ext cx="731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300" u="none" cap="none" strike="noStrike">
                <a:solidFill>
                  <a:srgbClr val="FE8B9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300" u="none" cap="none" strike="noStrike">
                <a:solidFill>
                  <a:srgbClr val="FE8B9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300" u="none" cap="none" strike="noStrike">
                <a:solidFill>
                  <a:srgbClr val="FE8B9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300" u="none" cap="none" strike="noStrike">
                <a:solidFill>
                  <a:srgbClr val="FE8B9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300" u="none" cap="none" strike="noStrike">
                <a:solidFill>
                  <a:srgbClr val="FE8B9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300" u="none" cap="none" strike="noStrike">
                <a:solidFill>
                  <a:srgbClr val="FE8B9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300" u="none" cap="none" strike="noStrike">
                <a:solidFill>
                  <a:srgbClr val="FE8B9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300" u="none" cap="none" strike="noStrike">
                <a:solidFill>
                  <a:srgbClr val="FE8B9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300" u="none" cap="none" strike="noStrike">
                <a:solidFill>
                  <a:srgbClr val="FE8B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1358536" y="487726"/>
            <a:ext cx="9281160" cy="8949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 type="body"/>
          </p:nvPr>
        </p:nvSpPr>
        <p:spPr>
          <a:xfrm>
            <a:off x="838200" y="1682496"/>
            <a:ext cx="5181600" cy="449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7"/>
          <p:cNvSpPr txBox="1"/>
          <p:nvPr>
            <p:ph idx="2" type="body"/>
          </p:nvPr>
        </p:nvSpPr>
        <p:spPr>
          <a:xfrm>
            <a:off x="6172200" y="1682496"/>
            <a:ext cx="5181600" cy="449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0" name="Shape 40"/>
        <p:cNvGrpSpPr/>
        <p:nvPr/>
      </p:nvGrpSpPr>
      <p:grpSpPr>
        <a:xfrm>
          <a:off x="0" y="0"/>
          <a:ext cx="0" cy="0"/>
          <a:chOff x="0" y="0"/>
          <a:chExt cx="0" cy="0"/>
        </a:xfrm>
      </p:grpSpPr>
      <p:sp>
        <p:nvSpPr>
          <p:cNvPr id="41" name="Google Shape;41;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8" name="Google Shape;48;p8"/>
          <p:cNvSpPr txBox="1"/>
          <p:nvPr>
            <p:ph type="title"/>
          </p:nvPr>
        </p:nvSpPr>
        <p:spPr>
          <a:xfrm>
            <a:off x="1358536" y="487726"/>
            <a:ext cx="9281160" cy="8949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
          <p:cNvSpPr txBox="1"/>
          <p:nvPr>
            <p:ph type="title"/>
          </p:nvPr>
        </p:nvSpPr>
        <p:spPr>
          <a:xfrm>
            <a:off x="1358535" y="487726"/>
            <a:ext cx="9281160" cy="8949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1"/>
          <p:cNvSpPr txBox="1"/>
          <p:nvPr>
            <p:ph type="title"/>
          </p:nvPr>
        </p:nvSpPr>
        <p:spPr>
          <a:xfrm>
            <a:off x="1380744" y="457200"/>
            <a:ext cx="3391281"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1"/>
          <p:cNvSpPr txBox="1"/>
          <p:nvPr>
            <p:ph idx="1" type="body"/>
          </p:nvPr>
        </p:nvSpPr>
        <p:spPr>
          <a:xfrm>
            <a:off x="5183188" y="987425"/>
            <a:ext cx="54864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SzPts val="2800"/>
              <a:buChar char="•"/>
              <a:defRPr sz="2800"/>
            </a:lvl2pPr>
            <a:lvl3pPr indent="-381000" lvl="2" marL="1371600" algn="l">
              <a:lnSpc>
                <a:spcPct val="90000"/>
              </a:lnSpc>
              <a:spcBef>
                <a:spcPts val="500"/>
              </a:spcBef>
              <a:spcAft>
                <a:spcPts val="0"/>
              </a:spcAft>
              <a:buSzPts val="2400"/>
              <a:buChar char="•"/>
              <a:defRPr sz="2400"/>
            </a:lvl3pPr>
            <a:lvl4pPr indent="-355600" lvl="3" marL="1828800" algn="l">
              <a:lnSpc>
                <a:spcPct val="90000"/>
              </a:lnSpc>
              <a:spcBef>
                <a:spcPts val="500"/>
              </a:spcBef>
              <a:spcAft>
                <a:spcPts val="0"/>
              </a:spcAft>
              <a:buSzPts val="2000"/>
              <a:buChar char="•"/>
              <a:defRPr sz="2000"/>
            </a:lvl4pPr>
            <a:lvl5pPr indent="-355600" lvl="4" marL="2286000" algn="l">
              <a:lnSpc>
                <a:spcPct val="90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2"/>
          <p:cNvSpPr txBox="1"/>
          <p:nvPr>
            <p:ph type="title"/>
          </p:nvPr>
        </p:nvSpPr>
        <p:spPr>
          <a:xfrm>
            <a:off x="1380744" y="457200"/>
            <a:ext cx="3391281"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
          <p:cNvSpPr/>
          <p:nvPr>
            <p:ph idx="2" type="pic"/>
          </p:nvPr>
        </p:nvSpPr>
        <p:spPr>
          <a:xfrm>
            <a:off x="5183188" y="987425"/>
            <a:ext cx="5486400" cy="4873625"/>
          </a:xfrm>
          <a:prstGeom prst="rect">
            <a:avLst/>
          </a:prstGeom>
          <a:noFill/>
          <a:ln>
            <a:noFill/>
          </a:ln>
        </p:spPr>
      </p:sp>
      <p:sp>
        <p:nvSpPr>
          <p:cNvPr id="68" name="Google Shape;68;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png"/><Relationship Id="rId2" Type="http://schemas.openxmlformats.org/officeDocument/2006/relationships/image" Target="../media/image26.png"/><Relationship Id="rId3" Type="http://schemas.openxmlformats.org/officeDocument/2006/relationships/image" Target="../media/image4.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
          <p:cNvSpPr txBox="1"/>
          <p:nvPr>
            <p:ph idx="1" type="body"/>
          </p:nvPr>
        </p:nvSpPr>
        <p:spPr>
          <a:xfrm>
            <a:off x="838200" y="1690688"/>
            <a:ext cx="10515599" cy="4486275"/>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rgbClr val="181818"/>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rgbClr val="181818"/>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rgbClr val="181818"/>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rgbClr val="181818"/>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rgbClr val="181818"/>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 name="Google Shape;11;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FE8B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FE8B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FE8B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illustration" id="14" name="Google Shape;14;p3"/>
          <p:cNvPicPr preferRelativeResize="0"/>
          <p:nvPr/>
        </p:nvPicPr>
        <p:blipFill rotWithShape="1">
          <a:blip r:embed="rId1">
            <a:alphaModFix/>
          </a:blip>
          <a:srcRect b="0" l="0" r="0" t="0"/>
          <a:stretch/>
        </p:blipFill>
        <p:spPr>
          <a:xfrm>
            <a:off x="155575" y="179750"/>
            <a:ext cx="894981" cy="895000"/>
          </a:xfrm>
          <a:prstGeom prst="rect">
            <a:avLst/>
          </a:prstGeom>
          <a:noFill/>
          <a:ln>
            <a:noFill/>
          </a:ln>
        </p:spPr>
      </p:pic>
      <p:pic>
        <p:nvPicPr>
          <p:cNvPr descr="Logo, company name&#10;&#10;Description automatically generated" id="15" name="Google Shape;15;p3"/>
          <p:cNvPicPr preferRelativeResize="0"/>
          <p:nvPr/>
        </p:nvPicPr>
        <p:blipFill rotWithShape="1">
          <a:blip r:embed="rId2">
            <a:alphaModFix/>
          </a:blip>
          <a:srcRect b="0" l="0" r="0" t="0"/>
          <a:stretch/>
        </p:blipFill>
        <p:spPr>
          <a:xfrm>
            <a:off x="11005356" y="315526"/>
            <a:ext cx="1037319" cy="894999"/>
          </a:xfrm>
          <a:prstGeom prst="rect">
            <a:avLst/>
          </a:prstGeom>
          <a:noFill/>
          <a:ln>
            <a:noFill/>
          </a:ln>
        </p:spPr>
      </p:pic>
      <p:sp>
        <p:nvSpPr>
          <p:cNvPr id="16" name="Google Shape;16;p3"/>
          <p:cNvSpPr txBox="1"/>
          <p:nvPr/>
        </p:nvSpPr>
        <p:spPr>
          <a:xfrm>
            <a:off x="10656815" y="83134"/>
            <a:ext cx="14838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1" lang="en-US" sz="1800" u="none" cap="none" strike="noStrike">
                <a:solidFill>
                  <a:srgbClr val="0054A6"/>
                </a:solidFill>
                <a:latin typeface="Calibri"/>
                <a:ea typeface="Calibri"/>
                <a:cs typeface="Calibri"/>
                <a:sym typeface="Calibri"/>
              </a:rPr>
              <a:t>Supported by</a:t>
            </a:r>
            <a:endParaRPr b="0" i="0" sz="1400" u="none" cap="none" strike="noStrike">
              <a:solidFill>
                <a:srgbClr val="000000"/>
              </a:solidFill>
              <a:latin typeface="Arial"/>
              <a:ea typeface="Arial"/>
              <a:cs typeface="Arial"/>
              <a:sym typeface="Arial"/>
            </a:endParaRPr>
          </a:p>
        </p:txBody>
      </p:sp>
      <p:pic>
        <p:nvPicPr>
          <p:cNvPr id="17" name="Google Shape;17;p3"/>
          <p:cNvPicPr preferRelativeResize="0"/>
          <p:nvPr/>
        </p:nvPicPr>
        <p:blipFill rotWithShape="1">
          <a:blip r:embed="rId3">
            <a:alphaModFix/>
          </a:blip>
          <a:srcRect b="0" l="0" r="0" t="0"/>
          <a:stretch/>
        </p:blipFill>
        <p:spPr>
          <a:xfrm>
            <a:off x="1005650" y="195875"/>
            <a:ext cx="759494" cy="878874"/>
          </a:xfrm>
          <a:prstGeom prst="rect">
            <a:avLst/>
          </a:prstGeom>
          <a:noFill/>
          <a:ln>
            <a:noFill/>
          </a:ln>
        </p:spPr>
      </p:pic>
      <p:sp>
        <p:nvSpPr>
          <p:cNvPr id="18" name="Google Shape;18;p3"/>
          <p:cNvSpPr txBox="1"/>
          <p:nvPr>
            <p:ph type="title"/>
          </p:nvPr>
        </p:nvSpPr>
        <p:spPr>
          <a:xfrm>
            <a:off x="2013609" y="195882"/>
            <a:ext cx="9285000" cy="8949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6"/>
              </a:buClr>
              <a:buSzPts val="4400"/>
              <a:buFont typeface="Calibri"/>
              <a:buNone/>
              <a:defRPr b="0" i="0" sz="4400" u="none" cap="none" strike="noStrike">
                <a:solidFill>
                  <a:schemeClr val="accent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gt.rstudio.com/reference/gt.html" TargetMode="External"/><Relationship Id="rId4" Type="http://schemas.openxmlformats.org/officeDocument/2006/relationships/image" Target="../media/image25.png"/><Relationship Id="rId5"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kapa.ai" TargetMode="External"/><Relationship Id="rId4" Type="http://schemas.openxmlformats.org/officeDocument/2006/relationships/image" Target="../media/image14.png"/><Relationship Id="rId5"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github.com/pharmaverse/admiral/blob/main/AGENTS.md" TargetMode="External"/><Relationship Id="rId4" Type="http://schemas.openxmlformats.org/officeDocument/2006/relationships/hyperlink" Target="https://pharmaverse.github.io/admiraldev/dev/articles/programming_strategy.html" TargetMode="External"/><Relationship Id="rId5" Type="http://schemas.openxmlformats.org/officeDocument/2006/relationships/image" Target="../media/image17.png"/><Relationship Id="rId6"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pharmaverse.github.io/admiral/" TargetMode="External"/><Relationship Id="rId4" Type="http://schemas.openxmlformats.org/officeDocument/2006/relationships/hyperlink" Target="https://github.com/pharmaverse/admiral" TargetMode="External"/><Relationship Id="rId5"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171475" y="1052614"/>
            <a:ext cx="9904800" cy="1842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990"/>
              <a:buFont typeface="Arial"/>
              <a:buNone/>
            </a:pPr>
            <a:r>
              <a:rPr b="1" lang="en-US" sz="3280">
                <a:solidFill>
                  <a:srgbClr val="0054A6"/>
                </a:solidFill>
                <a:latin typeface="Roboto"/>
                <a:ea typeface="Roboto"/>
                <a:cs typeface="Roboto"/>
                <a:sym typeface="Roboto"/>
              </a:rPr>
              <a:t>R We There Yet? Surviving the Transition to Package Maturity</a:t>
            </a:r>
            <a:endParaRPr b="1" sz="3280">
              <a:solidFill>
                <a:srgbClr val="0054A6"/>
              </a:solidFill>
              <a:latin typeface="Roboto"/>
              <a:ea typeface="Roboto"/>
              <a:cs typeface="Roboto"/>
              <a:sym typeface="Roboto"/>
            </a:endParaRPr>
          </a:p>
        </p:txBody>
      </p:sp>
      <p:sp>
        <p:nvSpPr>
          <p:cNvPr id="89" name="Google Shape;89;p1"/>
          <p:cNvSpPr txBox="1"/>
          <p:nvPr>
            <p:ph idx="1" type="subTitle"/>
          </p:nvPr>
        </p:nvSpPr>
        <p:spPr>
          <a:xfrm>
            <a:off x="1524000" y="6225267"/>
            <a:ext cx="9144000" cy="4014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SzPts val="2400"/>
              <a:buNone/>
            </a:pPr>
            <a:r>
              <a:rPr b="1" lang="en-US">
                <a:solidFill>
                  <a:schemeClr val="dk1"/>
                </a:solidFill>
              </a:rPr>
              <a:t>Edoardo Mancini </a:t>
            </a:r>
            <a:r>
              <a:rPr lang="en-US">
                <a:solidFill>
                  <a:schemeClr val="dk1"/>
                </a:solidFill>
              </a:rPr>
              <a:t>(Roche) - useR! 2026</a:t>
            </a:r>
            <a:endParaRPr>
              <a:solidFill>
                <a:schemeClr val="dk1"/>
              </a:solidFill>
            </a:endParaRPr>
          </a:p>
        </p:txBody>
      </p:sp>
      <p:sp>
        <p:nvSpPr>
          <p:cNvPr id="90" name="Google Shape;90;p1"/>
          <p:cNvSpPr txBox="1"/>
          <p:nvPr>
            <p:ph idx="12" type="sldNum"/>
          </p:nvPr>
        </p:nvSpPr>
        <p:spPr>
          <a:xfrm>
            <a:off x="11409045" y="6333134"/>
            <a:ext cx="731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91" name="Google Shape;91;p1"/>
          <p:cNvPicPr preferRelativeResize="0"/>
          <p:nvPr/>
        </p:nvPicPr>
        <p:blipFill>
          <a:blip r:embed="rId3">
            <a:alphaModFix/>
          </a:blip>
          <a:stretch>
            <a:fillRect/>
          </a:stretch>
        </p:blipFill>
        <p:spPr>
          <a:xfrm>
            <a:off x="4616750" y="2864800"/>
            <a:ext cx="3014274" cy="3014274"/>
          </a:xfrm>
          <a:prstGeom prst="rect">
            <a:avLst/>
          </a:prstGeom>
          <a:noFill/>
          <a:ln cap="flat" cmpd="sng" w="9525">
            <a:solidFill>
              <a:srgbClr val="0054A6"/>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3e233f45812_0_36"/>
          <p:cNvSpPr txBox="1"/>
          <p:nvPr>
            <p:ph type="title"/>
          </p:nvPr>
        </p:nvSpPr>
        <p:spPr>
          <a:xfrm>
            <a:off x="2013809" y="274320"/>
            <a:ext cx="9285000" cy="731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Improved error messaging</a:t>
            </a:r>
            <a:endParaRPr/>
          </a:p>
        </p:txBody>
      </p:sp>
      <p:sp>
        <p:nvSpPr>
          <p:cNvPr id="196" name="Google Shape;196;g3e233f45812_0_36"/>
          <p:cNvSpPr txBox="1"/>
          <p:nvPr>
            <p:ph idx="1" type="body"/>
          </p:nvPr>
        </p:nvSpPr>
        <p:spPr>
          <a:xfrm>
            <a:off x="781050" y="1370925"/>
            <a:ext cx="10629900" cy="2102700"/>
          </a:xfrm>
          <a:prstGeom prst="rect">
            <a:avLst/>
          </a:prstGeom>
        </p:spPr>
        <p:txBody>
          <a:bodyPr anchorCtr="0" anchor="t" bIns="45700" lIns="91425" spcFirstLastPara="1" rIns="91425" wrap="square" tIns="45700">
            <a:normAutofit/>
          </a:bodyPr>
          <a:lstStyle/>
          <a:p>
            <a:pPr indent="0" lvl="0" marL="0" rtl="0" algn="l">
              <a:lnSpc>
                <a:spcPct val="95000"/>
              </a:lnSpc>
              <a:spcBef>
                <a:spcPts val="1000"/>
              </a:spcBef>
              <a:spcAft>
                <a:spcPts val="0"/>
              </a:spcAft>
              <a:buSzPts val="1018"/>
              <a:buNone/>
            </a:pPr>
            <a:r>
              <a:rPr lang="en-US" sz="2500"/>
              <a:t>Error messages were improved in {admiral} 1.1.0:</a:t>
            </a:r>
            <a:endParaRPr sz="2500"/>
          </a:p>
          <a:p>
            <a:pPr indent="-387350" lvl="0" marL="457200" rtl="0" algn="l">
              <a:lnSpc>
                <a:spcPct val="95000"/>
              </a:lnSpc>
              <a:spcBef>
                <a:spcPts val="1000"/>
              </a:spcBef>
              <a:spcAft>
                <a:spcPts val="0"/>
              </a:spcAft>
              <a:buSzPts val="2500"/>
              <a:buChar char="•"/>
            </a:pPr>
            <a:r>
              <a:rPr lang="en-US" sz="2500"/>
              <a:t>Use of </a:t>
            </a:r>
            <a:r>
              <a:rPr b="1" lang="en-US" sz="2500">
                <a:solidFill>
                  <a:schemeClr val="accent6"/>
                </a:solidFill>
              </a:rPr>
              <a:t>{cli}</a:t>
            </a:r>
            <a:r>
              <a:rPr lang="en-US" sz="2500"/>
              <a:t> </a:t>
            </a:r>
            <a:r>
              <a:rPr lang="en-US" sz="2500"/>
              <a:t>consistently</a:t>
            </a:r>
            <a:r>
              <a:rPr lang="en-US" sz="2500"/>
              <a:t> to f</a:t>
            </a:r>
            <a:r>
              <a:rPr lang="en-US" sz="2500"/>
              <a:t>ormat errors with clean bullet points, better spacing, and actionable language.</a:t>
            </a:r>
            <a:endParaRPr sz="2500"/>
          </a:p>
          <a:p>
            <a:pPr indent="-387350" lvl="0" marL="457200" rtl="0" algn="l">
              <a:lnSpc>
                <a:spcPct val="95000"/>
              </a:lnSpc>
              <a:spcBef>
                <a:spcPts val="0"/>
              </a:spcBef>
              <a:spcAft>
                <a:spcPts val="0"/>
              </a:spcAft>
              <a:buSzPts val="2500"/>
              <a:buChar char="•"/>
            </a:pPr>
            <a:r>
              <a:rPr lang="en-US" sz="2500"/>
              <a:t>Removed error messages that just leaked the internal R code used to evaluate it to instead provide </a:t>
            </a:r>
            <a:r>
              <a:rPr b="1" lang="en-US" sz="2500">
                <a:solidFill>
                  <a:schemeClr val="accent6"/>
                </a:solidFill>
              </a:rPr>
              <a:t>informative suggestions</a:t>
            </a:r>
            <a:r>
              <a:rPr lang="en-US" sz="2500"/>
              <a:t>.</a:t>
            </a:r>
            <a:endParaRPr sz="2500"/>
          </a:p>
        </p:txBody>
      </p:sp>
      <p:sp>
        <p:nvSpPr>
          <p:cNvPr id="197" name="Google Shape;197;g3e233f45812_0_36"/>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98" name="Google Shape;198;g3e233f45812_0_36"/>
          <p:cNvPicPr preferRelativeResize="0"/>
          <p:nvPr/>
        </p:nvPicPr>
        <p:blipFill>
          <a:blip r:embed="rId3">
            <a:alphaModFix/>
          </a:blip>
          <a:stretch>
            <a:fillRect/>
          </a:stretch>
        </p:blipFill>
        <p:spPr>
          <a:xfrm>
            <a:off x="5515475" y="5109525"/>
            <a:ext cx="5854175" cy="1632200"/>
          </a:xfrm>
          <a:prstGeom prst="rect">
            <a:avLst/>
          </a:prstGeom>
          <a:noFill/>
          <a:ln>
            <a:noFill/>
          </a:ln>
        </p:spPr>
      </p:pic>
      <p:pic>
        <p:nvPicPr>
          <p:cNvPr id="199" name="Google Shape;199;g3e233f45812_0_36"/>
          <p:cNvPicPr preferRelativeResize="0"/>
          <p:nvPr/>
        </p:nvPicPr>
        <p:blipFill rotWithShape="1">
          <a:blip r:embed="rId4">
            <a:alphaModFix/>
          </a:blip>
          <a:srcRect b="0" l="0" r="1332" t="0"/>
          <a:stretch/>
        </p:blipFill>
        <p:spPr>
          <a:xfrm>
            <a:off x="5515465" y="3687359"/>
            <a:ext cx="5854173" cy="1302592"/>
          </a:xfrm>
          <a:prstGeom prst="rect">
            <a:avLst/>
          </a:prstGeom>
          <a:noFill/>
          <a:ln>
            <a:noFill/>
          </a:ln>
        </p:spPr>
      </p:pic>
      <p:pic>
        <p:nvPicPr>
          <p:cNvPr id="200" name="Google Shape;200;g3e233f45812_0_36"/>
          <p:cNvPicPr preferRelativeResize="0"/>
          <p:nvPr/>
        </p:nvPicPr>
        <p:blipFill>
          <a:blip r:embed="rId5">
            <a:alphaModFix/>
          </a:blip>
          <a:stretch>
            <a:fillRect/>
          </a:stretch>
        </p:blipFill>
        <p:spPr>
          <a:xfrm>
            <a:off x="554350" y="3680019"/>
            <a:ext cx="4372246" cy="3130662"/>
          </a:xfrm>
          <a:prstGeom prst="rect">
            <a:avLst/>
          </a:prstGeom>
          <a:noFill/>
          <a:ln>
            <a:noFill/>
          </a:ln>
        </p:spPr>
      </p:pic>
      <p:sp>
        <p:nvSpPr>
          <p:cNvPr id="201" name="Google Shape;201;g3e233f45812_0_36"/>
          <p:cNvSpPr txBox="1"/>
          <p:nvPr/>
        </p:nvSpPr>
        <p:spPr>
          <a:xfrm>
            <a:off x="10431500" y="3680019"/>
            <a:ext cx="940500" cy="406500"/>
          </a:xfrm>
          <a:prstGeom prst="rect">
            <a:avLst/>
          </a:prstGeom>
          <a:solidFill>
            <a:srgbClr val="F2F2F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100">
                <a:solidFill>
                  <a:schemeClr val="accent6"/>
                </a:solidFill>
                <a:latin typeface="Calibri"/>
                <a:ea typeface="Calibri"/>
                <a:cs typeface="Calibri"/>
                <a:sym typeface="Calibri"/>
              </a:rPr>
              <a:t>Before</a:t>
            </a:r>
            <a:endParaRPr b="1" sz="2100">
              <a:solidFill>
                <a:schemeClr val="accent6"/>
              </a:solidFill>
              <a:latin typeface="Calibri"/>
              <a:ea typeface="Calibri"/>
              <a:cs typeface="Calibri"/>
              <a:sym typeface="Calibri"/>
            </a:endParaRPr>
          </a:p>
        </p:txBody>
      </p:sp>
      <p:sp>
        <p:nvSpPr>
          <p:cNvPr id="202" name="Google Shape;202;g3e233f45812_0_36"/>
          <p:cNvSpPr txBox="1"/>
          <p:nvPr/>
        </p:nvSpPr>
        <p:spPr>
          <a:xfrm>
            <a:off x="10337001" y="6325450"/>
            <a:ext cx="1023300" cy="406500"/>
          </a:xfrm>
          <a:prstGeom prst="rect">
            <a:avLst/>
          </a:prstGeom>
          <a:solidFill>
            <a:srgbClr val="F2F2F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100">
                <a:solidFill>
                  <a:schemeClr val="accent3"/>
                </a:solidFill>
                <a:latin typeface="Calibri"/>
                <a:ea typeface="Calibri"/>
                <a:cs typeface="Calibri"/>
                <a:sym typeface="Calibri"/>
              </a:rPr>
              <a:t>After</a:t>
            </a:r>
            <a:endParaRPr b="1" sz="2100">
              <a:solidFill>
                <a:schemeClr val="accent3"/>
              </a:solidFill>
              <a:latin typeface="Calibri"/>
              <a:ea typeface="Calibri"/>
              <a:cs typeface="Calibri"/>
              <a:sym typeface="Calibri"/>
            </a:endParaRPr>
          </a:p>
        </p:txBody>
      </p:sp>
      <p:sp>
        <p:nvSpPr>
          <p:cNvPr id="203" name="Google Shape;203;g3e233f45812_0_36"/>
          <p:cNvSpPr/>
          <p:nvPr/>
        </p:nvSpPr>
        <p:spPr>
          <a:xfrm rot="-2558">
            <a:off x="5019440" y="4988186"/>
            <a:ext cx="403200" cy="188400"/>
          </a:xfrm>
          <a:prstGeom prst="righ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6"/>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3e233f45812_0_43"/>
          <p:cNvSpPr txBox="1"/>
          <p:nvPr>
            <p:ph type="title"/>
          </p:nvPr>
        </p:nvSpPr>
        <p:spPr>
          <a:xfrm>
            <a:off x="2013809" y="274320"/>
            <a:ext cx="9285000" cy="731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Enhanced documentation</a:t>
            </a:r>
            <a:endParaRPr/>
          </a:p>
        </p:txBody>
      </p:sp>
      <p:sp>
        <p:nvSpPr>
          <p:cNvPr id="210" name="Google Shape;210;g3e233f45812_0_43"/>
          <p:cNvSpPr txBox="1"/>
          <p:nvPr>
            <p:ph idx="1" type="body"/>
          </p:nvPr>
        </p:nvSpPr>
        <p:spPr>
          <a:xfrm>
            <a:off x="838200" y="1395415"/>
            <a:ext cx="10515600" cy="918300"/>
          </a:xfrm>
          <a:prstGeom prst="rect">
            <a:avLst/>
          </a:prstGeom>
        </p:spPr>
        <p:txBody>
          <a:bodyPr anchorCtr="0" anchor="t" bIns="45700" lIns="91425" spcFirstLastPara="1" rIns="91425" wrap="square" tIns="45700">
            <a:normAutofit/>
          </a:bodyPr>
          <a:lstStyle/>
          <a:p>
            <a:pPr indent="0" lvl="0" marL="0" rtl="0" algn="l">
              <a:lnSpc>
                <a:spcPct val="95000"/>
              </a:lnSpc>
              <a:spcBef>
                <a:spcPts val="1000"/>
              </a:spcBef>
              <a:spcAft>
                <a:spcPts val="0"/>
              </a:spcAft>
              <a:buNone/>
            </a:pPr>
            <a:r>
              <a:rPr lang="en-US" sz="2500"/>
              <a:t>Custom </a:t>
            </a:r>
            <a:r>
              <a:rPr lang="en-US" sz="2500"/>
              <a:t>roclets</a:t>
            </a:r>
            <a:r>
              <a:rPr lang="en-US" sz="2500"/>
              <a:t> were added in {admiral} 1.3.0 to improve function reference pages - inspired by </a:t>
            </a:r>
            <a:r>
              <a:rPr lang="en-US" sz="2500" u="sng">
                <a:solidFill>
                  <a:schemeClr val="hlink"/>
                </a:solidFill>
                <a:hlinkClick r:id="rId3"/>
              </a:rPr>
              <a:t>{gt} package</a:t>
            </a:r>
            <a:r>
              <a:rPr lang="en-US" sz="2500"/>
              <a:t>.</a:t>
            </a:r>
            <a:endParaRPr sz="2500"/>
          </a:p>
        </p:txBody>
      </p:sp>
      <p:pic>
        <p:nvPicPr>
          <p:cNvPr id="211" name="Google Shape;211;g3e233f45812_0_43"/>
          <p:cNvPicPr preferRelativeResize="0"/>
          <p:nvPr/>
        </p:nvPicPr>
        <p:blipFill>
          <a:blip r:embed="rId4">
            <a:alphaModFix/>
          </a:blip>
          <a:stretch>
            <a:fillRect/>
          </a:stretch>
        </p:blipFill>
        <p:spPr>
          <a:xfrm>
            <a:off x="898783" y="2554450"/>
            <a:ext cx="4426749" cy="3820700"/>
          </a:xfrm>
          <a:prstGeom prst="rect">
            <a:avLst/>
          </a:prstGeom>
          <a:noFill/>
          <a:ln cap="flat" cmpd="sng" w="9525">
            <a:solidFill>
              <a:srgbClr val="0054A6"/>
            </a:solidFill>
            <a:prstDash val="solid"/>
            <a:round/>
            <a:headEnd len="sm" w="sm" type="none"/>
            <a:tailEnd len="sm" w="sm" type="none"/>
          </a:ln>
        </p:spPr>
      </p:pic>
      <p:pic>
        <p:nvPicPr>
          <p:cNvPr id="212" name="Google Shape;212;g3e233f45812_0_43"/>
          <p:cNvPicPr preferRelativeResize="0"/>
          <p:nvPr/>
        </p:nvPicPr>
        <p:blipFill>
          <a:blip r:embed="rId5">
            <a:alphaModFix/>
          </a:blip>
          <a:stretch>
            <a:fillRect/>
          </a:stretch>
        </p:blipFill>
        <p:spPr>
          <a:xfrm>
            <a:off x="6269808" y="2532701"/>
            <a:ext cx="4987817" cy="3820700"/>
          </a:xfrm>
          <a:prstGeom prst="rect">
            <a:avLst/>
          </a:prstGeom>
          <a:noFill/>
          <a:ln cap="flat" cmpd="sng" w="9525">
            <a:solidFill>
              <a:srgbClr val="0054A6"/>
            </a:solidFill>
            <a:prstDash val="solid"/>
            <a:round/>
            <a:headEnd len="sm" w="sm" type="none"/>
            <a:tailEnd len="sm" w="sm" type="none"/>
          </a:ln>
        </p:spPr>
      </p:pic>
      <p:sp>
        <p:nvSpPr>
          <p:cNvPr id="213" name="Google Shape;213;g3e233f45812_0_43"/>
          <p:cNvSpPr txBox="1"/>
          <p:nvPr/>
        </p:nvSpPr>
        <p:spPr>
          <a:xfrm>
            <a:off x="4324350" y="5869225"/>
            <a:ext cx="940500" cy="406500"/>
          </a:xfrm>
          <a:prstGeom prst="rect">
            <a:avLst/>
          </a:prstGeom>
          <a:solidFill>
            <a:srgbClr val="F2F2F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100">
                <a:solidFill>
                  <a:schemeClr val="accent6"/>
                </a:solidFill>
                <a:latin typeface="Calibri"/>
                <a:ea typeface="Calibri"/>
                <a:cs typeface="Calibri"/>
                <a:sym typeface="Calibri"/>
              </a:rPr>
              <a:t>Before</a:t>
            </a:r>
            <a:endParaRPr b="1" sz="2100">
              <a:solidFill>
                <a:schemeClr val="accent6"/>
              </a:solidFill>
              <a:latin typeface="Calibri"/>
              <a:ea typeface="Calibri"/>
              <a:cs typeface="Calibri"/>
              <a:sym typeface="Calibri"/>
            </a:endParaRPr>
          </a:p>
        </p:txBody>
      </p:sp>
      <p:sp>
        <p:nvSpPr>
          <p:cNvPr id="214" name="Google Shape;214;g3e233f45812_0_43"/>
          <p:cNvSpPr txBox="1"/>
          <p:nvPr/>
        </p:nvSpPr>
        <p:spPr>
          <a:xfrm>
            <a:off x="10239538" y="5869225"/>
            <a:ext cx="940500" cy="406500"/>
          </a:xfrm>
          <a:prstGeom prst="rect">
            <a:avLst/>
          </a:prstGeom>
          <a:solidFill>
            <a:srgbClr val="F2F2F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100">
                <a:solidFill>
                  <a:schemeClr val="accent3"/>
                </a:solidFill>
                <a:latin typeface="Calibri"/>
                <a:ea typeface="Calibri"/>
                <a:cs typeface="Calibri"/>
                <a:sym typeface="Calibri"/>
              </a:rPr>
              <a:t>After</a:t>
            </a:r>
            <a:endParaRPr b="1" sz="2100">
              <a:solidFill>
                <a:schemeClr val="accent3"/>
              </a:solidFill>
              <a:latin typeface="Calibri"/>
              <a:ea typeface="Calibri"/>
              <a:cs typeface="Calibri"/>
              <a:sym typeface="Calibri"/>
            </a:endParaRPr>
          </a:p>
        </p:txBody>
      </p:sp>
      <p:sp>
        <p:nvSpPr>
          <p:cNvPr id="215" name="Google Shape;215;g3e233f45812_0_43"/>
          <p:cNvSpPr txBox="1"/>
          <p:nvPr/>
        </p:nvSpPr>
        <p:spPr>
          <a:xfrm>
            <a:off x="7947500" y="2147950"/>
            <a:ext cx="704400" cy="4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100">
                <a:solidFill>
                  <a:schemeClr val="accent3"/>
                </a:solidFill>
                <a:latin typeface="Calibri"/>
                <a:ea typeface="Calibri"/>
                <a:cs typeface="Calibri"/>
                <a:sym typeface="Calibri"/>
              </a:rPr>
              <a:t>Title</a:t>
            </a:r>
            <a:endParaRPr b="1" sz="2100">
              <a:solidFill>
                <a:schemeClr val="accent3"/>
              </a:solidFill>
              <a:latin typeface="Calibri"/>
              <a:ea typeface="Calibri"/>
              <a:cs typeface="Calibri"/>
              <a:sym typeface="Calibri"/>
            </a:endParaRPr>
          </a:p>
        </p:txBody>
      </p:sp>
      <p:sp>
        <p:nvSpPr>
          <p:cNvPr id="216" name="Google Shape;216;g3e233f45812_0_43"/>
          <p:cNvSpPr/>
          <p:nvPr/>
        </p:nvSpPr>
        <p:spPr>
          <a:xfrm rot="7783722">
            <a:off x="7642433" y="2728168"/>
            <a:ext cx="572633" cy="223476"/>
          </a:xfrm>
          <a:prstGeom prst="rightArrow">
            <a:avLst>
              <a:gd fmla="val 50000" name="adj1"/>
              <a:gd fmla="val 50000" name="adj2"/>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6"/>
              </a:solidFill>
              <a:latin typeface="Calibri"/>
              <a:ea typeface="Calibri"/>
              <a:cs typeface="Calibri"/>
              <a:sym typeface="Calibri"/>
            </a:endParaRPr>
          </a:p>
        </p:txBody>
      </p:sp>
      <p:sp>
        <p:nvSpPr>
          <p:cNvPr id="217" name="Google Shape;217;g3e233f45812_0_43"/>
          <p:cNvSpPr txBox="1"/>
          <p:nvPr/>
        </p:nvSpPr>
        <p:spPr>
          <a:xfrm>
            <a:off x="8363900" y="2664850"/>
            <a:ext cx="1678500" cy="4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100">
                <a:solidFill>
                  <a:schemeClr val="accent3"/>
                </a:solidFill>
                <a:latin typeface="Calibri"/>
                <a:ea typeface="Calibri"/>
                <a:cs typeface="Calibri"/>
                <a:sym typeface="Calibri"/>
              </a:rPr>
              <a:t>Explanation</a:t>
            </a:r>
            <a:endParaRPr b="1" sz="2100">
              <a:solidFill>
                <a:schemeClr val="accent3"/>
              </a:solidFill>
              <a:latin typeface="Calibri"/>
              <a:ea typeface="Calibri"/>
              <a:cs typeface="Calibri"/>
              <a:sym typeface="Calibri"/>
            </a:endParaRPr>
          </a:p>
        </p:txBody>
      </p:sp>
      <p:sp>
        <p:nvSpPr>
          <p:cNvPr id="218" name="Google Shape;218;g3e233f45812_0_43"/>
          <p:cNvSpPr/>
          <p:nvPr/>
        </p:nvSpPr>
        <p:spPr>
          <a:xfrm rot="7783722">
            <a:off x="8820833" y="3191068"/>
            <a:ext cx="572633" cy="223476"/>
          </a:xfrm>
          <a:prstGeom prst="rightArrow">
            <a:avLst>
              <a:gd fmla="val 50000" name="adj1"/>
              <a:gd fmla="val 50000" name="adj2"/>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6"/>
              </a:solidFill>
              <a:latin typeface="Calibri"/>
              <a:ea typeface="Calibri"/>
              <a:cs typeface="Calibri"/>
              <a:sym typeface="Calibri"/>
            </a:endParaRPr>
          </a:p>
        </p:txBody>
      </p:sp>
      <p:sp>
        <p:nvSpPr>
          <p:cNvPr id="219" name="Google Shape;219;g3e233f45812_0_43"/>
          <p:cNvSpPr txBox="1"/>
          <p:nvPr/>
        </p:nvSpPr>
        <p:spPr>
          <a:xfrm>
            <a:off x="7697600" y="4730475"/>
            <a:ext cx="1678500" cy="4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100">
                <a:solidFill>
                  <a:schemeClr val="accent3"/>
                </a:solidFill>
                <a:latin typeface="Calibri"/>
                <a:ea typeface="Calibri"/>
                <a:cs typeface="Calibri"/>
                <a:sym typeface="Calibri"/>
              </a:rPr>
              <a:t>Code</a:t>
            </a:r>
            <a:endParaRPr b="1" sz="2100">
              <a:solidFill>
                <a:schemeClr val="accent3"/>
              </a:solidFill>
              <a:latin typeface="Calibri"/>
              <a:ea typeface="Calibri"/>
              <a:cs typeface="Calibri"/>
              <a:sym typeface="Calibri"/>
            </a:endParaRPr>
          </a:p>
        </p:txBody>
      </p:sp>
      <p:sp>
        <p:nvSpPr>
          <p:cNvPr id="220" name="Google Shape;220;g3e233f45812_0_43"/>
          <p:cNvSpPr/>
          <p:nvPr/>
        </p:nvSpPr>
        <p:spPr>
          <a:xfrm rot="7783722">
            <a:off x="7459133" y="5360368"/>
            <a:ext cx="572633" cy="223476"/>
          </a:xfrm>
          <a:prstGeom prst="rightArrow">
            <a:avLst>
              <a:gd fmla="val 50000" name="adj1"/>
              <a:gd fmla="val 50000" name="adj2"/>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6"/>
              </a:solidFill>
              <a:latin typeface="Calibri"/>
              <a:ea typeface="Calibri"/>
              <a:cs typeface="Calibri"/>
              <a:sym typeface="Calibri"/>
            </a:endParaRPr>
          </a:p>
        </p:txBody>
      </p:sp>
      <p:sp>
        <p:nvSpPr>
          <p:cNvPr id="221" name="Google Shape;221;g3e233f45812_0_43"/>
          <p:cNvSpPr txBox="1"/>
          <p:nvPr/>
        </p:nvSpPr>
        <p:spPr>
          <a:xfrm>
            <a:off x="10610600" y="3234225"/>
            <a:ext cx="1678500" cy="4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100">
                <a:solidFill>
                  <a:schemeClr val="accent3"/>
                </a:solidFill>
                <a:latin typeface="Calibri"/>
                <a:ea typeface="Calibri"/>
                <a:cs typeface="Calibri"/>
                <a:sym typeface="Calibri"/>
              </a:rPr>
              <a:t>Contents</a:t>
            </a:r>
            <a:endParaRPr b="1" sz="2100">
              <a:solidFill>
                <a:schemeClr val="accent3"/>
              </a:solidFill>
              <a:latin typeface="Calibri"/>
              <a:ea typeface="Calibri"/>
              <a:cs typeface="Calibri"/>
              <a:sym typeface="Calibri"/>
            </a:endParaRPr>
          </a:p>
        </p:txBody>
      </p:sp>
      <p:sp>
        <p:nvSpPr>
          <p:cNvPr id="222" name="Google Shape;222;g3e233f45812_0_43"/>
          <p:cNvSpPr/>
          <p:nvPr/>
        </p:nvSpPr>
        <p:spPr>
          <a:xfrm rot="7783722">
            <a:off x="10423483" y="3820593"/>
            <a:ext cx="572633" cy="223476"/>
          </a:xfrm>
          <a:prstGeom prst="rightArrow">
            <a:avLst>
              <a:gd fmla="val 50000" name="adj1"/>
              <a:gd fmla="val 50000" name="adj2"/>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6"/>
              </a:solidFill>
              <a:latin typeface="Calibri"/>
              <a:ea typeface="Calibri"/>
              <a:cs typeface="Calibri"/>
              <a:sym typeface="Calibri"/>
            </a:endParaRPr>
          </a:p>
        </p:txBody>
      </p:sp>
      <p:sp>
        <p:nvSpPr>
          <p:cNvPr id="223" name="Google Shape;223;g3e233f45812_0_43"/>
          <p:cNvSpPr txBox="1"/>
          <p:nvPr/>
        </p:nvSpPr>
        <p:spPr>
          <a:xfrm>
            <a:off x="3257000" y="3367150"/>
            <a:ext cx="2128200" cy="50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100">
                <a:solidFill>
                  <a:schemeClr val="accent6"/>
                </a:solidFill>
                <a:latin typeface="Calibri"/>
                <a:ea typeface="Calibri"/>
                <a:cs typeface="Calibri"/>
                <a:sym typeface="Calibri"/>
              </a:rPr>
              <a:t>Code and comments</a:t>
            </a:r>
            <a:endParaRPr b="1" sz="2100">
              <a:solidFill>
                <a:schemeClr val="accent6"/>
              </a:solidFill>
              <a:latin typeface="Calibri"/>
              <a:ea typeface="Calibri"/>
              <a:cs typeface="Calibri"/>
              <a:sym typeface="Calibri"/>
            </a:endParaRPr>
          </a:p>
        </p:txBody>
      </p:sp>
      <p:sp>
        <p:nvSpPr>
          <p:cNvPr id="224" name="Google Shape;224;g3e233f45812_0_43"/>
          <p:cNvSpPr/>
          <p:nvPr/>
        </p:nvSpPr>
        <p:spPr>
          <a:xfrm rot="7783722">
            <a:off x="2701733" y="3920368"/>
            <a:ext cx="572633" cy="223476"/>
          </a:xfrm>
          <a:prstGeom prst="righ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6"/>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3fd446cd06a_0_0"/>
          <p:cNvSpPr txBox="1"/>
          <p:nvPr>
            <p:ph type="title"/>
          </p:nvPr>
        </p:nvSpPr>
        <p:spPr>
          <a:xfrm>
            <a:off x="2013809" y="274320"/>
            <a:ext cx="9285000" cy="731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AI integrations</a:t>
            </a:r>
            <a:endParaRPr/>
          </a:p>
        </p:txBody>
      </p:sp>
      <p:sp>
        <p:nvSpPr>
          <p:cNvPr id="231" name="Google Shape;231;g3fd446cd06a_0_0"/>
          <p:cNvSpPr txBox="1"/>
          <p:nvPr>
            <p:ph idx="1" type="body"/>
          </p:nvPr>
        </p:nvSpPr>
        <p:spPr>
          <a:xfrm>
            <a:off x="838200" y="1395415"/>
            <a:ext cx="10515600" cy="9183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lang="en-US" sz="2500" u="sng"/>
              <a:t>User side</a:t>
            </a:r>
            <a:r>
              <a:rPr lang="en-US" sz="2500"/>
              <a:t>: integration of </a:t>
            </a:r>
            <a:r>
              <a:rPr lang="en-US" sz="2500" u="sng">
                <a:solidFill>
                  <a:schemeClr val="hlink"/>
                </a:solidFill>
                <a:hlinkClick r:id="rId3"/>
              </a:rPr>
              <a:t>kapa.ai</a:t>
            </a:r>
            <a:r>
              <a:rPr lang="en-US" sz="2500"/>
              <a:t> </a:t>
            </a:r>
            <a:r>
              <a:rPr lang="en-US" sz="2500"/>
              <a:t>widget in {admiral} 1.4 to answer user queries about our website and aid in site navigation and surfacing of relevant docs.</a:t>
            </a:r>
            <a:endParaRPr sz="2500"/>
          </a:p>
        </p:txBody>
      </p:sp>
      <p:pic>
        <p:nvPicPr>
          <p:cNvPr id="232" name="Google Shape;232;g3fd446cd06a_0_0"/>
          <p:cNvPicPr preferRelativeResize="0"/>
          <p:nvPr/>
        </p:nvPicPr>
        <p:blipFill>
          <a:blip r:embed="rId4">
            <a:alphaModFix/>
          </a:blip>
          <a:stretch>
            <a:fillRect/>
          </a:stretch>
        </p:blipFill>
        <p:spPr>
          <a:xfrm>
            <a:off x="967200" y="2474423"/>
            <a:ext cx="6675426" cy="3683551"/>
          </a:xfrm>
          <a:prstGeom prst="rect">
            <a:avLst/>
          </a:prstGeom>
          <a:noFill/>
          <a:ln cap="flat" cmpd="sng" w="9525">
            <a:solidFill>
              <a:srgbClr val="244EA2"/>
            </a:solidFill>
            <a:prstDash val="solid"/>
            <a:round/>
            <a:headEnd len="sm" w="sm" type="none"/>
            <a:tailEnd len="sm" w="sm" type="none"/>
          </a:ln>
        </p:spPr>
      </p:pic>
      <p:sp>
        <p:nvSpPr>
          <p:cNvPr id="233" name="Google Shape;233;g3fd446cd06a_0_0"/>
          <p:cNvSpPr/>
          <p:nvPr/>
        </p:nvSpPr>
        <p:spPr>
          <a:xfrm rot="1868949">
            <a:off x="6565958" y="5637357"/>
            <a:ext cx="572431" cy="223292"/>
          </a:xfrm>
          <a:prstGeom prst="righ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6"/>
              </a:solidFill>
              <a:latin typeface="Calibri"/>
              <a:ea typeface="Calibri"/>
              <a:cs typeface="Calibri"/>
              <a:sym typeface="Calibri"/>
            </a:endParaRPr>
          </a:p>
        </p:txBody>
      </p:sp>
      <p:pic>
        <p:nvPicPr>
          <p:cNvPr id="234" name="Google Shape;234;g3fd446cd06a_0_0"/>
          <p:cNvPicPr preferRelativeResize="0"/>
          <p:nvPr/>
        </p:nvPicPr>
        <p:blipFill>
          <a:blip r:embed="rId5">
            <a:alphaModFix/>
          </a:blip>
          <a:stretch>
            <a:fillRect/>
          </a:stretch>
        </p:blipFill>
        <p:spPr>
          <a:xfrm>
            <a:off x="7905475" y="2474424"/>
            <a:ext cx="3606326" cy="3592600"/>
          </a:xfrm>
          <a:prstGeom prst="rect">
            <a:avLst/>
          </a:prstGeom>
          <a:noFill/>
          <a:ln cap="flat" cmpd="sng" w="9525">
            <a:solidFill>
              <a:srgbClr val="0054A6"/>
            </a:solidFill>
            <a:prstDash val="solid"/>
            <a:round/>
            <a:headEnd len="sm" w="sm" type="none"/>
            <a:tailEnd len="sm" w="sm" type="none"/>
          </a:ln>
        </p:spPr>
      </p:pic>
      <p:sp>
        <p:nvSpPr>
          <p:cNvPr id="235" name="Google Shape;235;g3fd446cd06a_0_0"/>
          <p:cNvSpPr/>
          <p:nvPr/>
        </p:nvSpPr>
        <p:spPr>
          <a:xfrm>
            <a:off x="7943138" y="5034900"/>
            <a:ext cx="3531000" cy="417000"/>
          </a:xfrm>
          <a:prstGeom prst="rect">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3fd446cd06a_0_22"/>
          <p:cNvSpPr txBox="1"/>
          <p:nvPr>
            <p:ph type="title"/>
          </p:nvPr>
        </p:nvSpPr>
        <p:spPr>
          <a:xfrm>
            <a:off x="2013809" y="274320"/>
            <a:ext cx="9285000" cy="731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AI integrations (cont.)</a:t>
            </a:r>
            <a:endParaRPr/>
          </a:p>
        </p:txBody>
      </p:sp>
      <p:sp>
        <p:nvSpPr>
          <p:cNvPr id="242" name="Google Shape;242;g3fd446cd06a_0_22"/>
          <p:cNvSpPr txBox="1"/>
          <p:nvPr>
            <p:ph idx="1" type="body"/>
          </p:nvPr>
        </p:nvSpPr>
        <p:spPr>
          <a:xfrm>
            <a:off x="838200" y="1395430"/>
            <a:ext cx="10723200" cy="13680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lang="en-US" sz="2500" u="sng"/>
              <a:t>Dev </a:t>
            </a:r>
            <a:r>
              <a:rPr lang="en-US" sz="2500" u="sng"/>
              <a:t>side</a:t>
            </a:r>
            <a:r>
              <a:rPr lang="en-US" sz="2500"/>
              <a:t>:</a:t>
            </a:r>
            <a:r>
              <a:rPr lang="en-US" sz="2500"/>
              <a:t> during {admiral} 1.5 development, set up automatic monthly (re)generation of </a:t>
            </a:r>
            <a:r>
              <a:rPr lang="en-US" sz="2500" u="sng">
                <a:solidFill>
                  <a:schemeClr val="hlink"/>
                </a:solidFill>
                <a:hlinkClick r:id="rId3"/>
              </a:rPr>
              <a:t>AGENTS.md</a:t>
            </a:r>
            <a:r>
              <a:rPr lang="en-US" sz="2500"/>
              <a:t> file using curated selection of dev docs (e.g. </a:t>
            </a:r>
            <a:r>
              <a:rPr lang="en-US" sz="2500" u="sng">
                <a:solidFill>
                  <a:schemeClr val="hlink"/>
                </a:solidFill>
                <a:hlinkClick r:id="rId4"/>
              </a:rPr>
              <a:t>programming strategy</a:t>
            </a:r>
            <a:r>
              <a:rPr lang="en-US" sz="2500"/>
              <a:t>) to aid AI-assisted code generation.</a:t>
            </a:r>
            <a:endParaRPr sz="2500"/>
          </a:p>
        </p:txBody>
      </p:sp>
      <p:pic>
        <p:nvPicPr>
          <p:cNvPr id="243" name="Google Shape;243;g3fd446cd06a_0_22"/>
          <p:cNvPicPr preferRelativeResize="0"/>
          <p:nvPr/>
        </p:nvPicPr>
        <p:blipFill>
          <a:blip r:embed="rId5">
            <a:alphaModFix/>
          </a:blip>
          <a:stretch>
            <a:fillRect/>
          </a:stretch>
        </p:blipFill>
        <p:spPr>
          <a:xfrm>
            <a:off x="879925" y="2908999"/>
            <a:ext cx="6302076" cy="3440525"/>
          </a:xfrm>
          <a:prstGeom prst="rect">
            <a:avLst/>
          </a:prstGeom>
          <a:noFill/>
          <a:ln cap="flat" cmpd="sng" w="9525">
            <a:solidFill>
              <a:schemeClr val="dk2"/>
            </a:solidFill>
            <a:prstDash val="solid"/>
            <a:round/>
            <a:headEnd len="sm" w="sm" type="none"/>
            <a:tailEnd len="sm" w="sm" type="none"/>
          </a:ln>
        </p:spPr>
      </p:pic>
      <p:pic>
        <p:nvPicPr>
          <p:cNvPr id="244" name="Google Shape;244;g3fd446cd06a_0_22"/>
          <p:cNvPicPr preferRelativeResize="0"/>
          <p:nvPr/>
        </p:nvPicPr>
        <p:blipFill>
          <a:blip r:embed="rId6">
            <a:alphaModFix/>
          </a:blip>
          <a:stretch>
            <a:fillRect/>
          </a:stretch>
        </p:blipFill>
        <p:spPr>
          <a:xfrm>
            <a:off x="7392600" y="2908999"/>
            <a:ext cx="4441624" cy="3284375"/>
          </a:xfrm>
          <a:prstGeom prst="rect">
            <a:avLst/>
          </a:prstGeom>
          <a:noFill/>
          <a:ln cap="flat" cmpd="sng" w="9525">
            <a:solidFill>
              <a:srgbClr val="244EA2"/>
            </a:solidFill>
            <a:prstDash val="solid"/>
            <a:round/>
            <a:headEnd len="sm" w="sm" type="none"/>
            <a:tailEnd len="sm" w="sm" type="none"/>
          </a:ln>
        </p:spPr>
      </p:pic>
      <p:sp>
        <p:nvSpPr>
          <p:cNvPr id="245" name="Google Shape;245;g3fd446cd06a_0_22"/>
          <p:cNvSpPr/>
          <p:nvPr/>
        </p:nvSpPr>
        <p:spPr>
          <a:xfrm>
            <a:off x="1649413" y="4265148"/>
            <a:ext cx="4763100" cy="417000"/>
          </a:xfrm>
          <a:prstGeom prst="rect">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6" name="Google Shape;246;g3fd446cd06a_0_22"/>
          <p:cNvSpPr/>
          <p:nvPr/>
        </p:nvSpPr>
        <p:spPr>
          <a:xfrm>
            <a:off x="10630275" y="3250975"/>
            <a:ext cx="1164000" cy="2509500"/>
          </a:xfrm>
          <a:prstGeom prst="rect">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3f7a457053d_0_59"/>
          <p:cNvSpPr txBox="1"/>
          <p:nvPr>
            <p:ph type="title"/>
          </p:nvPr>
        </p:nvSpPr>
        <p:spPr>
          <a:xfrm>
            <a:off x="2013809" y="274320"/>
            <a:ext cx="9285000" cy="731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Dev-team adjustments </a:t>
            </a:r>
            <a:endParaRPr/>
          </a:p>
        </p:txBody>
      </p:sp>
      <p:sp>
        <p:nvSpPr>
          <p:cNvPr id="253" name="Google Shape;253;g3f7a457053d_0_59"/>
          <p:cNvSpPr txBox="1"/>
          <p:nvPr>
            <p:ph idx="1" type="body"/>
          </p:nvPr>
        </p:nvSpPr>
        <p:spPr>
          <a:xfrm>
            <a:off x="838200" y="1462100"/>
            <a:ext cx="7258200" cy="4486200"/>
          </a:xfrm>
          <a:prstGeom prst="rect">
            <a:avLst/>
          </a:prstGeom>
        </p:spPr>
        <p:txBody>
          <a:bodyPr anchorCtr="0" anchor="t" bIns="45700" lIns="91425" spcFirstLastPara="1" rIns="91425" wrap="square" tIns="45700">
            <a:normAutofit fontScale="92500" lnSpcReduction="10000"/>
          </a:bodyPr>
          <a:lstStyle/>
          <a:p>
            <a:pPr indent="0" lvl="0" marL="0" rtl="0" algn="l">
              <a:lnSpc>
                <a:spcPct val="115000"/>
              </a:lnSpc>
              <a:spcBef>
                <a:spcPts val="0"/>
              </a:spcBef>
              <a:spcAft>
                <a:spcPts val="0"/>
              </a:spcAft>
              <a:buNone/>
            </a:pPr>
            <a:r>
              <a:rPr lang="en-US" sz="2700"/>
              <a:t>Where it was not possible to find new work or new value, we…</a:t>
            </a:r>
            <a:endParaRPr sz="2700"/>
          </a:p>
          <a:p>
            <a:pPr indent="0" lvl="0" marL="0" rtl="0" algn="l">
              <a:lnSpc>
                <a:spcPct val="115000"/>
              </a:lnSpc>
              <a:spcBef>
                <a:spcPts val="0"/>
              </a:spcBef>
              <a:spcAft>
                <a:spcPts val="0"/>
              </a:spcAft>
              <a:buNone/>
            </a:pPr>
            <a:r>
              <a:t/>
            </a:r>
            <a:endParaRPr sz="1286"/>
          </a:p>
          <a:p>
            <a:pPr indent="-387191" lvl="0" marL="457200" rtl="0" algn="l">
              <a:lnSpc>
                <a:spcPct val="115000"/>
              </a:lnSpc>
              <a:spcBef>
                <a:spcPts val="0"/>
              </a:spcBef>
              <a:spcAft>
                <a:spcPts val="0"/>
              </a:spcAft>
              <a:buSzPct val="100000"/>
              <a:buChar char="•"/>
            </a:pPr>
            <a:r>
              <a:rPr b="1" lang="en-US" sz="2700">
                <a:solidFill>
                  <a:schemeClr val="accent6"/>
                </a:solidFill>
              </a:rPr>
              <a:t>Downsized the team naturally</a:t>
            </a:r>
            <a:r>
              <a:rPr lang="en-US" sz="2700"/>
              <a:t> through attrition</a:t>
            </a:r>
            <a:endParaRPr sz="2700"/>
          </a:p>
          <a:p>
            <a:pPr indent="0" lvl="0" marL="457200" rtl="0" algn="l">
              <a:lnSpc>
                <a:spcPct val="115000"/>
              </a:lnSpc>
              <a:spcBef>
                <a:spcPts val="0"/>
              </a:spcBef>
              <a:spcAft>
                <a:spcPts val="0"/>
              </a:spcAft>
              <a:buNone/>
            </a:pPr>
            <a:r>
              <a:t/>
            </a:r>
            <a:endParaRPr sz="1286"/>
          </a:p>
          <a:p>
            <a:pPr indent="-387191" lvl="0" marL="457200" rtl="0" algn="l">
              <a:lnSpc>
                <a:spcPct val="115000"/>
              </a:lnSpc>
              <a:spcBef>
                <a:spcPts val="0"/>
              </a:spcBef>
              <a:spcAft>
                <a:spcPts val="0"/>
              </a:spcAft>
              <a:buSzPct val="100000"/>
              <a:buChar char="•"/>
            </a:pPr>
            <a:r>
              <a:rPr b="1" lang="en-US" sz="2700">
                <a:solidFill>
                  <a:schemeClr val="accent6"/>
                </a:solidFill>
              </a:rPr>
              <a:t>Diverted resource elsewhere</a:t>
            </a:r>
            <a:r>
              <a:rPr lang="en-US" sz="2700"/>
              <a:t> in the pharmaverse</a:t>
            </a:r>
            <a:endParaRPr sz="2700"/>
          </a:p>
          <a:p>
            <a:pPr indent="-387191" lvl="1" marL="914400" rtl="0" algn="l">
              <a:lnSpc>
                <a:spcPct val="115000"/>
              </a:lnSpc>
              <a:spcBef>
                <a:spcPts val="0"/>
              </a:spcBef>
              <a:spcAft>
                <a:spcPts val="0"/>
              </a:spcAft>
              <a:buSzPct val="100000"/>
              <a:buChar char="•"/>
            </a:pPr>
            <a:r>
              <a:rPr lang="en-US" sz="2700"/>
              <a:t>Extension packages</a:t>
            </a:r>
            <a:endParaRPr sz="2700"/>
          </a:p>
          <a:p>
            <a:pPr indent="-387191" lvl="1" marL="914400" rtl="0" algn="l">
              <a:lnSpc>
                <a:spcPct val="115000"/>
              </a:lnSpc>
              <a:spcBef>
                <a:spcPts val="0"/>
              </a:spcBef>
              <a:spcAft>
                <a:spcPts val="0"/>
              </a:spcAft>
              <a:buSzPct val="100000"/>
              <a:buChar char="•"/>
            </a:pPr>
            <a:r>
              <a:rPr lang="en-US" sz="2700"/>
              <a:t>Other packages in</a:t>
            </a:r>
            <a:r>
              <a:rPr lang="en-US" sz="2700"/>
              <a:t> E2E R</a:t>
            </a:r>
            <a:endParaRPr sz="2700"/>
          </a:p>
          <a:p>
            <a:pPr indent="0" lvl="0" marL="914400" rtl="0" algn="l">
              <a:lnSpc>
                <a:spcPct val="115000"/>
              </a:lnSpc>
              <a:spcBef>
                <a:spcPts val="0"/>
              </a:spcBef>
              <a:spcAft>
                <a:spcPts val="0"/>
              </a:spcAft>
              <a:buNone/>
            </a:pPr>
            <a:r>
              <a:t/>
            </a:r>
            <a:endParaRPr sz="1286"/>
          </a:p>
          <a:p>
            <a:pPr indent="-387191" lvl="0" marL="457200" rtl="0" algn="l">
              <a:lnSpc>
                <a:spcPct val="115000"/>
              </a:lnSpc>
              <a:spcBef>
                <a:spcPts val="0"/>
              </a:spcBef>
              <a:spcAft>
                <a:spcPts val="0"/>
              </a:spcAft>
              <a:buSzPct val="100000"/>
              <a:buChar char="•"/>
            </a:pPr>
            <a:r>
              <a:rPr lang="en-US" sz="2700"/>
              <a:t>Toned down requests for further help, recognising package doesn’t really have “good first issues” anymore.</a:t>
            </a:r>
            <a:endParaRPr sz="2700"/>
          </a:p>
        </p:txBody>
      </p:sp>
      <p:sp>
        <p:nvSpPr>
          <p:cNvPr id="254" name="Google Shape;254;g3f7a457053d_0_59"/>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55" name="Google Shape;255;g3f7a457053d_0_59"/>
          <p:cNvPicPr preferRelativeResize="0"/>
          <p:nvPr/>
        </p:nvPicPr>
        <p:blipFill>
          <a:blip r:embed="rId3">
            <a:alphaModFix/>
          </a:blip>
          <a:stretch>
            <a:fillRect/>
          </a:stretch>
        </p:blipFill>
        <p:spPr>
          <a:xfrm>
            <a:off x="8096400" y="1619600"/>
            <a:ext cx="3812550" cy="4171200"/>
          </a:xfrm>
          <a:prstGeom prst="rect">
            <a:avLst/>
          </a:prstGeom>
          <a:noFill/>
          <a:ln cap="flat" cmpd="sng" w="9525">
            <a:solidFill>
              <a:srgbClr val="244EA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3f7a457053d_0_66"/>
          <p:cNvSpPr txBox="1"/>
          <p:nvPr>
            <p:ph type="title"/>
          </p:nvPr>
        </p:nvSpPr>
        <p:spPr>
          <a:xfrm>
            <a:off x="2013809" y="274320"/>
            <a:ext cx="9285000" cy="7314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What about when new content is needed?</a:t>
            </a:r>
            <a:endParaRPr/>
          </a:p>
        </p:txBody>
      </p:sp>
      <p:sp>
        <p:nvSpPr>
          <p:cNvPr id="262" name="Google Shape;262;g3f7a457053d_0_66"/>
          <p:cNvSpPr txBox="1"/>
          <p:nvPr>
            <p:ph idx="1" type="body"/>
          </p:nvPr>
        </p:nvSpPr>
        <p:spPr>
          <a:xfrm>
            <a:off x="838200" y="1462100"/>
            <a:ext cx="10460700" cy="44862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lang="en-US" sz="2500"/>
              <a:t>Sometimes adding new content is unavoidable, so we…</a:t>
            </a:r>
            <a:endParaRPr sz="2500"/>
          </a:p>
          <a:p>
            <a:pPr indent="0" lvl="0" marL="0" rtl="0" algn="l">
              <a:lnSpc>
                <a:spcPct val="115000"/>
              </a:lnSpc>
              <a:spcBef>
                <a:spcPts val="0"/>
              </a:spcBef>
              <a:spcAft>
                <a:spcPts val="0"/>
              </a:spcAft>
              <a:buNone/>
            </a:pPr>
            <a:r>
              <a:t/>
            </a:r>
            <a:endParaRPr sz="800"/>
          </a:p>
          <a:p>
            <a:pPr indent="-387350" lvl="0" marL="457200" rtl="0" algn="l">
              <a:lnSpc>
                <a:spcPct val="115000"/>
              </a:lnSpc>
              <a:spcBef>
                <a:spcPts val="0"/>
              </a:spcBef>
              <a:spcAft>
                <a:spcPts val="0"/>
              </a:spcAft>
              <a:buSzPts val="2500"/>
              <a:buChar char="•"/>
            </a:pPr>
            <a:r>
              <a:rPr lang="en-US" sz="2500"/>
              <a:t>Introduced a </a:t>
            </a:r>
            <a:r>
              <a:rPr b="1" lang="en-US" sz="2500">
                <a:solidFill>
                  <a:schemeClr val="accent6"/>
                </a:solidFill>
              </a:rPr>
              <a:t>longer deprecation cycle</a:t>
            </a:r>
            <a:r>
              <a:rPr lang="en-US" sz="2500"/>
              <a:t> (3y from warning -&gt; error -&gt; removal!)</a:t>
            </a:r>
            <a:endParaRPr sz="2500"/>
          </a:p>
          <a:p>
            <a:pPr indent="0" lvl="0" marL="457200" rtl="0" algn="l">
              <a:lnSpc>
                <a:spcPct val="115000"/>
              </a:lnSpc>
              <a:spcBef>
                <a:spcPts val="0"/>
              </a:spcBef>
              <a:spcAft>
                <a:spcPts val="0"/>
              </a:spcAft>
              <a:buNone/>
            </a:pPr>
            <a:r>
              <a:t/>
            </a:r>
            <a:endParaRPr sz="800"/>
          </a:p>
          <a:p>
            <a:pPr indent="-387350" lvl="0" marL="457200" rtl="0" algn="l">
              <a:lnSpc>
                <a:spcPct val="115000"/>
              </a:lnSpc>
              <a:spcBef>
                <a:spcPts val="0"/>
              </a:spcBef>
              <a:spcAft>
                <a:spcPts val="0"/>
              </a:spcAft>
              <a:buSzPts val="2500"/>
              <a:buChar char="•"/>
            </a:pPr>
            <a:r>
              <a:rPr lang="en-US" sz="2500"/>
              <a:t>Introduced </a:t>
            </a:r>
            <a:r>
              <a:rPr b="1" lang="en-US" sz="2500">
                <a:solidFill>
                  <a:schemeClr val="accent6"/>
                </a:solidFill>
              </a:rPr>
              <a:t>experimental labels</a:t>
            </a:r>
            <a:r>
              <a:rPr lang="en-US" sz="2500">
                <a:solidFill>
                  <a:schemeClr val="accent4"/>
                </a:solidFill>
              </a:rPr>
              <a:t>.</a:t>
            </a:r>
            <a:endParaRPr sz="2500">
              <a:solidFill>
                <a:schemeClr val="accent4"/>
              </a:solidFill>
            </a:endParaRPr>
          </a:p>
        </p:txBody>
      </p:sp>
      <p:sp>
        <p:nvSpPr>
          <p:cNvPr id="263" name="Google Shape;263;g3f7a457053d_0_66"/>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264" name="Google Shape;264;g3f7a457053d_0_66"/>
          <p:cNvPicPr preferRelativeResize="0"/>
          <p:nvPr/>
        </p:nvPicPr>
        <p:blipFill>
          <a:blip r:embed="rId3">
            <a:alphaModFix/>
          </a:blip>
          <a:stretch>
            <a:fillRect/>
          </a:stretch>
        </p:blipFill>
        <p:spPr>
          <a:xfrm>
            <a:off x="6221750" y="3893575"/>
            <a:ext cx="5077051" cy="2623850"/>
          </a:xfrm>
          <a:prstGeom prst="rect">
            <a:avLst/>
          </a:prstGeom>
          <a:noFill/>
          <a:ln cap="flat" cmpd="sng" w="9525">
            <a:solidFill>
              <a:srgbClr val="244EA2"/>
            </a:solidFill>
            <a:prstDash val="solid"/>
            <a:round/>
            <a:headEnd len="sm" w="sm" type="none"/>
            <a:tailEnd len="sm" w="sm" type="none"/>
          </a:ln>
        </p:spPr>
      </p:pic>
      <p:pic>
        <p:nvPicPr>
          <p:cNvPr id="265" name="Google Shape;265;g3f7a457053d_0_66"/>
          <p:cNvPicPr preferRelativeResize="0"/>
          <p:nvPr/>
        </p:nvPicPr>
        <p:blipFill>
          <a:blip r:embed="rId4">
            <a:alphaModFix/>
          </a:blip>
          <a:stretch>
            <a:fillRect/>
          </a:stretch>
        </p:blipFill>
        <p:spPr>
          <a:xfrm>
            <a:off x="1184475" y="3893575"/>
            <a:ext cx="3548125" cy="26238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3f7a457053d_0_73"/>
          <p:cNvSpPr txBox="1"/>
          <p:nvPr>
            <p:ph type="title"/>
          </p:nvPr>
        </p:nvSpPr>
        <p:spPr>
          <a:xfrm>
            <a:off x="2013809" y="274320"/>
            <a:ext cx="9285000" cy="731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Conclusion</a:t>
            </a:r>
            <a:endParaRPr/>
          </a:p>
        </p:txBody>
      </p:sp>
      <p:sp>
        <p:nvSpPr>
          <p:cNvPr id="272" name="Google Shape;272;g3f7a457053d_0_73"/>
          <p:cNvSpPr txBox="1"/>
          <p:nvPr>
            <p:ph idx="1" type="body"/>
          </p:nvPr>
        </p:nvSpPr>
        <p:spPr>
          <a:xfrm>
            <a:off x="838200" y="1462100"/>
            <a:ext cx="6922800" cy="52014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2500"/>
              <a:t>{admiral} has had five (!) releases since </a:t>
            </a:r>
            <a:r>
              <a:rPr lang="en-US" sz="2500"/>
              <a:t>committing</a:t>
            </a:r>
            <a:r>
              <a:rPr lang="en-US" sz="2500"/>
              <a:t> to stability and maturity, each enhancing the user experience.</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rPr lang="en-US" sz="2500"/>
              <a:t>There is never really a right time to commit to maturity and </a:t>
            </a:r>
            <a:r>
              <a:rPr lang="en-US" sz="2500"/>
              <a:t>stability…</a:t>
            </a:r>
            <a:endParaRPr sz="2500"/>
          </a:p>
          <a:p>
            <a:pPr indent="0" lvl="0" marL="457200" rtl="0" algn="l">
              <a:spcBef>
                <a:spcPts val="0"/>
              </a:spcBef>
              <a:spcAft>
                <a:spcPts val="0"/>
              </a:spcAft>
              <a:buNone/>
            </a:pPr>
            <a:r>
              <a:t/>
            </a:r>
            <a:endParaRPr sz="2500"/>
          </a:p>
          <a:p>
            <a:pPr indent="-387350" lvl="0" marL="457200" rtl="0" algn="l">
              <a:spcBef>
                <a:spcPts val="0"/>
              </a:spcBef>
              <a:spcAft>
                <a:spcPts val="0"/>
              </a:spcAft>
              <a:buSzPts val="2500"/>
              <a:buChar char="•"/>
            </a:pPr>
            <a:r>
              <a:rPr lang="en-US" sz="2500"/>
              <a:t>…but this may be</a:t>
            </a:r>
            <a:r>
              <a:rPr b="1" lang="en-US" sz="2500">
                <a:solidFill>
                  <a:schemeClr val="accent6"/>
                </a:solidFill>
              </a:rPr>
              <a:t> exactly what your package needs</a:t>
            </a:r>
            <a:r>
              <a:rPr lang="en-US" sz="2500"/>
              <a:t> in order to survive and thrive!</a:t>
            </a:r>
            <a:endParaRPr sz="2500"/>
          </a:p>
          <a:p>
            <a:pPr indent="0" lvl="0" marL="457200" rtl="0" algn="l">
              <a:spcBef>
                <a:spcPts val="0"/>
              </a:spcBef>
              <a:spcAft>
                <a:spcPts val="0"/>
              </a:spcAft>
              <a:buNone/>
            </a:pPr>
            <a:r>
              <a:t/>
            </a:r>
            <a:endParaRPr sz="2500"/>
          </a:p>
          <a:p>
            <a:pPr indent="-387350" lvl="0" marL="457200" rtl="0" algn="l">
              <a:spcBef>
                <a:spcPts val="0"/>
              </a:spcBef>
              <a:spcAft>
                <a:spcPts val="0"/>
              </a:spcAft>
              <a:buSzPts val="2500"/>
              <a:buChar char="•"/>
            </a:pPr>
            <a:r>
              <a:rPr lang="en-US" sz="2500"/>
              <a:t>Be conscious about the change, fully embrace it and </a:t>
            </a:r>
            <a:r>
              <a:rPr b="1" lang="en-US" sz="2500">
                <a:solidFill>
                  <a:schemeClr val="accent6"/>
                </a:solidFill>
              </a:rPr>
              <a:t>proactively pivot</a:t>
            </a:r>
            <a:r>
              <a:rPr lang="en-US" sz="2500"/>
              <a:t> in order to hit the ground running in this next phase of your package’s lifecycle.</a:t>
            </a:r>
            <a:endParaRPr sz="2500"/>
          </a:p>
        </p:txBody>
      </p:sp>
      <p:sp>
        <p:nvSpPr>
          <p:cNvPr id="273" name="Google Shape;273;g3f7a457053d_0_73"/>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grpSp>
        <p:nvGrpSpPr>
          <p:cNvPr id="274" name="Google Shape;274;g3f7a457053d_0_73"/>
          <p:cNvGrpSpPr/>
          <p:nvPr/>
        </p:nvGrpSpPr>
        <p:grpSpPr>
          <a:xfrm>
            <a:off x="7761018" y="2037337"/>
            <a:ext cx="4047081" cy="2827082"/>
            <a:chOff x="7392350" y="2265950"/>
            <a:chExt cx="4415800" cy="3084650"/>
          </a:xfrm>
        </p:grpSpPr>
        <p:pic>
          <p:nvPicPr>
            <p:cNvPr id="275" name="Google Shape;275;g3f7a457053d_0_73"/>
            <p:cNvPicPr preferRelativeResize="0"/>
            <p:nvPr/>
          </p:nvPicPr>
          <p:blipFill rotWithShape="1">
            <a:blip r:embed="rId3">
              <a:alphaModFix/>
            </a:blip>
            <a:srcRect b="6191" l="0" r="0" t="0"/>
            <a:stretch/>
          </p:blipFill>
          <p:spPr>
            <a:xfrm>
              <a:off x="7392350" y="2265950"/>
              <a:ext cx="4415800" cy="3084650"/>
            </a:xfrm>
            <a:prstGeom prst="rect">
              <a:avLst/>
            </a:prstGeom>
            <a:noFill/>
            <a:ln cap="flat" cmpd="sng" w="8725">
              <a:solidFill>
                <a:srgbClr val="0054A6"/>
              </a:solidFill>
              <a:prstDash val="solid"/>
              <a:round/>
              <a:headEnd len="sm" w="sm" type="none"/>
              <a:tailEnd len="sm" w="sm" type="none"/>
            </a:ln>
          </p:spPr>
        </p:pic>
        <p:pic>
          <p:nvPicPr>
            <p:cNvPr id="276" name="Google Shape;276;g3f7a457053d_0_73"/>
            <p:cNvPicPr preferRelativeResize="0"/>
            <p:nvPr/>
          </p:nvPicPr>
          <p:blipFill>
            <a:blip r:embed="rId4">
              <a:alphaModFix/>
            </a:blip>
            <a:stretch>
              <a:fillRect/>
            </a:stretch>
          </p:blipFill>
          <p:spPr>
            <a:xfrm>
              <a:off x="8908973" y="3532426"/>
              <a:ext cx="476745" cy="551697"/>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3f7a457053d_0_256"/>
          <p:cNvSpPr txBox="1"/>
          <p:nvPr>
            <p:ph idx="1" type="body"/>
          </p:nvPr>
        </p:nvSpPr>
        <p:spPr>
          <a:xfrm>
            <a:off x="838200" y="4347075"/>
            <a:ext cx="11059800" cy="205830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SzPct val="77891"/>
              <a:buNone/>
            </a:pPr>
            <a:r>
              <a:rPr b="1" lang="en-US" sz="2311" u="sng">
                <a:solidFill>
                  <a:srgbClr val="0054A6"/>
                </a:solidFill>
              </a:rPr>
              <a:t>Resources</a:t>
            </a:r>
            <a:endParaRPr b="1" sz="2311" u="sng">
              <a:solidFill>
                <a:srgbClr val="0054A6"/>
              </a:solidFill>
            </a:endParaRPr>
          </a:p>
          <a:p>
            <a:pPr indent="0" lvl="0" marL="0" rtl="0" algn="l">
              <a:lnSpc>
                <a:spcPct val="90000"/>
              </a:lnSpc>
              <a:spcBef>
                <a:spcPts val="0"/>
              </a:spcBef>
              <a:spcAft>
                <a:spcPts val="0"/>
              </a:spcAft>
              <a:buSzPct val="77891"/>
              <a:buNone/>
            </a:pPr>
            <a:r>
              <a:t/>
            </a:r>
            <a:endParaRPr sz="2311">
              <a:solidFill>
                <a:schemeClr val="dk1"/>
              </a:solidFill>
            </a:endParaRPr>
          </a:p>
          <a:p>
            <a:pPr indent="-353332" lvl="0" marL="457200" rtl="0" algn="l">
              <a:lnSpc>
                <a:spcPct val="90000"/>
              </a:lnSpc>
              <a:spcBef>
                <a:spcPts val="0"/>
              </a:spcBef>
              <a:spcAft>
                <a:spcPts val="0"/>
              </a:spcAft>
              <a:buClr>
                <a:schemeClr val="accent4"/>
              </a:buClr>
              <a:buSzPct val="100000"/>
              <a:buFont typeface="Calibri"/>
              <a:buChar char="•"/>
            </a:pPr>
            <a:r>
              <a:rPr lang="en-US" sz="2311">
                <a:solidFill>
                  <a:schemeClr val="accent4"/>
                </a:solidFill>
              </a:rPr>
              <a:t>{admiral}: </a:t>
            </a:r>
            <a:r>
              <a:rPr lang="en-US" sz="2311" u="sng">
                <a:solidFill>
                  <a:schemeClr val="accent4"/>
                </a:solidFill>
                <a:hlinkClick r:id="rId3">
                  <a:extLst>
                    <a:ext uri="{A12FA001-AC4F-418D-AE19-62706E023703}">
                      <ahyp:hlinkClr val="tx"/>
                    </a:ext>
                  </a:extLst>
                </a:hlinkClick>
              </a:rPr>
              <a:t>https://pharmaverse.github.io/admiral/</a:t>
            </a:r>
            <a:r>
              <a:rPr lang="en-US" sz="2311">
                <a:solidFill>
                  <a:schemeClr val="accent4"/>
                </a:solidFill>
              </a:rPr>
              <a:t>   </a:t>
            </a:r>
            <a:r>
              <a:rPr lang="en-US" sz="2311" u="sng">
                <a:solidFill>
                  <a:schemeClr val="accent4"/>
                </a:solidFill>
                <a:hlinkClick r:id="rId4">
                  <a:extLst>
                    <a:ext uri="{A12FA001-AC4F-418D-AE19-62706E023703}">
                      <ahyp:hlinkClr val="tx"/>
                    </a:ext>
                  </a:extLst>
                </a:hlinkClick>
              </a:rPr>
              <a:t>https://github.com/pharmaverse/admiral</a:t>
            </a:r>
            <a:r>
              <a:rPr lang="en-US" sz="2311">
                <a:solidFill>
                  <a:schemeClr val="accent4"/>
                </a:solidFill>
              </a:rPr>
              <a:t> </a:t>
            </a:r>
            <a:endParaRPr sz="2311">
              <a:solidFill>
                <a:schemeClr val="accent4"/>
              </a:solidFill>
            </a:endParaRPr>
          </a:p>
          <a:p>
            <a:pPr indent="-353332" lvl="0" marL="457200" rtl="0" algn="l">
              <a:lnSpc>
                <a:spcPct val="115000"/>
              </a:lnSpc>
              <a:spcBef>
                <a:spcPts val="0"/>
              </a:spcBef>
              <a:spcAft>
                <a:spcPts val="0"/>
              </a:spcAft>
              <a:buClr>
                <a:schemeClr val="accent4"/>
              </a:buClr>
              <a:buSzPct val="100000"/>
              <a:buFont typeface="Calibri"/>
              <a:buChar char="•"/>
            </a:pPr>
            <a:r>
              <a:rPr lang="en-US" sz="2311">
                <a:solidFill>
                  <a:schemeClr val="accent4"/>
                </a:solidFill>
              </a:rPr>
              <a:t>CRAN stats: An Empirical Analysis of the R Package Ecosystem" (arXiv:2102.09904)</a:t>
            </a:r>
            <a:endParaRPr sz="2311">
              <a:solidFill>
                <a:schemeClr val="accent4"/>
              </a:solidFill>
            </a:endParaRPr>
          </a:p>
          <a:p>
            <a:pPr indent="-353332" lvl="0" marL="457200" rtl="0" algn="l">
              <a:lnSpc>
                <a:spcPct val="115000"/>
              </a:lnSpc>
              <a:spcBef>
                <a:spcPts val="0"/>
              </a:spcBef>
              <a:spcAft>
                <a:spcPts val="0"/>
              </a:spcAft>
              <a:buClr>
                <a:schemeClr val="accent4"/>
              </a:buClr>
              <a:buSzPct val="100000"/>
              <a:buFont typeface="Calibri"/>
              <a:buChar char="•"/>
            </a:pPr>
            <a:r>
              <a:rPr lang="en-US" sz="2311">
                <a:solidFill>
                  <a:srgbClr val="0054A6"/>
                </a:solidFill>
              </a:rPr>
              <a:t>PHUSE US Connect 2025 presentation on error messaging in {admiral} https://phuse.s3.eu-central-1.amazonaws.com/Archive/2025/Connect/US/Orlando/PAP_OS04.pdf</a:t>
            </a:r>
            <a:endParaRPr sz="2311">
              <a:solidFill>
                <a:schemeClr val="accent4"/>
              </a:solidFill>
            </a:endParaRPr>
          </a:p>
          <a:p>
            <a:pPr indent="0" lvl="0" marL="0" rtl="0" algn="l">
              <a:lnSpc>
                <a:spcPct val="90000"/>
              </a:lnSpc>
              <a:spcBef>
                <a:spcPts val="0"/>
              </a:spcBef>
              <a:spcAft>
                <a:spcPts val="0"/>
              </a:spcAft>
              <a:buSzPct val="85714"/>
              <a:buNone/>
            </a:pPr>
            <a:r>
              <a:t/>
            </a:r>
            <a:endParaRPr sz="2100"/>
          </a:p>
        </p:txBody>
      </p:sp>
      <p:sp>
        <p:nvSpPr>
          <p:cNvPr id="282" name="Google Shape;282;g3f7a457053d_0_256"/>
          <p:cNvSpPr txBox="1"/>
          <p:nvPr>
            <p:ph idx="4294967295" type="sldNum"/>
          </p:nvPr>
        </p:nvSpPr>
        <p:spPr>
          <a:xfrm>
            <a:off x="11480800" y="6356350"/>
            <a:ext cx="3657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83" name="Google Shape;283;g3f7a457053d_0_256"/>
          <p:cNvSpPr txBox="1"/>
          <p:nvPr>
            <p:ph type="title"/>
          </p:nvPr>
        </p:nvSpPr>
        <p:spPr>
          <a:xfrm>
            <a:off x="2013809" y="274320"/>
            <a:ext cx="9285000" cy="731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US" sz="3559"/>
              <a:t>Thanks for listening!</a:t>
            </a:r>
            <a:endParaRPr sz="3559"/>
          </a:p>
        </p:txBody>
      </p:sp>
      <p:sp>
        <p:nvSpPr>
          <p:cNvPr id="284" name="Google Shape;284;g3f7a457053d_0_256"/>
          <p:cNvSpPr txBox="1"/>
          <p:nvPr>
            <p:ph idx="12" type="sldNum"/>
          </p:nvPr>
        </p:nvSpPr>
        <p:spPr>
          <a:xfrm>
            <a:off x="11409045" y="6333134"/>
            <a:ext cx="731700" cy="5250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descr="give me a caroon image of an R package hex saying thank you. " id="285" name="Google Shape;285;g3f7a457053d_0_256"/>
          <p:cNvPicPr preferRelativeResize="0"/>
          <p:nvPr/>
        </p:nvPicPr>
        <p:blipFill>
          <a:blip r:embed="rId5">
            <a:alphaModFix/>
          </a:blip>
          <a:stretch>
            <a:fillRect/>
          </a:stretch>
        </p:blipFill>
        <p:spPr>
          <a:xfrm>
            <a:off x="4842475" y="1546425"/>
            <a:ext cx="2483400" cy="2483400"/>
          </a:xfrm>
          <a:prstGeom prst="rect">
            <a:avLst/>
          </a:prstGeom>
          <a:noFill/>
          <a:ln cap="flat" cmpd="sng" w="9525">
            <a:solidFill>
              <a:schemeClr val="accent4"/>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3e233f45812_0_75"/>
          <p:cNvSpPr txBox="1"/>
          <p:nvPr>
            <p:ph type="title"/>
          </p:nvPr>
        </p:nvSpPr>
        <p:spPr>
          <a:xfrm>
            <a:off x="2013809" y="274320"/>
            <a:ext cx="9285000" cy="731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Backup slides</a:t>
            </a:r>
            <a:endParaRPr/>
          </a:p>
        </p:txBody>
      </p:sp>
      <p:sp>
        <p:nvSpPr>
          <p:cNvPr id="292" name="Google Shape;292;g3e233f45812_0_75"/>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3e233f45812_0_82"/>
          <p:cNvSpPr txBox="1"/>
          <p:nvPr>
            <p:ph type="title"/>
          </p:nvPr>
        </p:nvSpPr>
        <p:spPr>
          <a:xfrm>
            <a:off x="2013809" y="274320"/>
            <a:ext cx="9285000" cy="731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Move from vars() to exprs()</a:t>
            </a:r>
            <a:endParaRPr/>
          </a:p>
        </p:txBody>
      </p:sp>
      <p:sp>
        <p:nvSpPr>
          <p:cNvPr id="299" name="Google Shape;299;g3e233f45812_0_82"/>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300" name="Google Shape;300;g3e233f45812_0_82"/>
          <p:cNvPicPr preferRelativeResize="0"/>
          <p:nvPr/>
        </p:nvPicPr>
        <p:blipFill>
          <a:blip r:embed="rId3">
            <a:alphaModFix/>
          </a:blip>
          <a:stretch>
            <a:fillRect/>
          </a:stretch>
        </p:blipFill>
        <p:spPr>
          <a:xfrm>
            <a:off x="3420075" y="2545575"/>
            <a:ext cx="5030475" cy="2498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6" name="Shape 96"/>
        <p:cNvGrpSpPr/>
        <p:nvPr/>
      </p:nvGrpSpPr>
      <p:grpSpPr>
        <a:xfrm>
          <a:off x="0" y="0"/>
          <a:ext cx="0" cy="0"/>
          <a:chOff x="0" y="0"/>
          <a:chExt cx="0" cy="0"/>
        </a:xfrm>
      </p:grpSpPr>
      <p:grpSp>
        <p:nvGrpSpPr>
          <p:cNvPr id="97" name="Google Shape;97;g3f7a457053d_0_0"/>
          <p:cNvGrpSpPr/>
          <p:nvPr/>
        </p:nvGrpSpPr>
        <p:grpSpPr>
          <a:xfrm>
            <a:off x="3598033" y="1298132"/>
            <a:ext cx="4997725" cy="5559986"/>
            <a:chOff x="6454850" y="1446724"/>
            <a:chExt cx="4080775" cy="4539876"/>
          </a:xfrm>
        </p:grpSpPr>
        <p:pic>
          <p:nvPicPr>
            <p:cNvPr id="98" name="Google Shape;98;g3f7a457053d_0_0"/>
            <p:cNvPicPr preferRelativeResize="0"/>
            <p:nvPr/>
          </p:nvPicPr>
          <p:blipFill>
            <a:blip r:embed="rId3">
              <a:alphaModFix/>
            </a:blip>
            <a:stretch>
              <a:fillRect/>
            </a:stretch>
          </p:blipFill>
          <p:spPr>
            <a:xfrm>
              <a:off x="6454850" y="1446724"/>
              <a:ext cx="4080775" cy="4539876"/>
            </a:xfrm>
            <a:prstGeom prst="rect">
              <a:avLst/>
            </a:prstGeom>
            <a:noFill/>
            <a:ln>
              <a:noFill/>
            </a:ln>
          </p:spPr>
        </p:pic>
        <p:pic>
          <p:nvPicPr>
            <p:cNvPr id="99" name="Google Shape;99;g3f7a457053d_0_0"/>
            <p:cNvPicPr preferRelativeResize="0"/>
            <p:nvPr/>
          </p:nvPicPr>
          <p:blipFill>
            <a:blip r:embed="rId4">
              <a:alphaModFix/>
            </a:blip>
            <a:stretch>
              <a:fillRect/>
            </a:stretch>
          </p:blipFill>
          <p:spPr>
            <a:xfrm>
              <a:off x="8858798" y="3809450"/>
              <a:ext cx="389274" cy="450474"/>
            </a:xfrm>
            <a:prstGeom prst="rect">
              <a:avLst/>
            </a:prstGeom>
            <a:noFill/>
            <a:ln>
              <a:noFill/>
            </a:ln>
          </p:spPr>
        </p:pic>
      </p:grpSp>
      <p:sp>
        <p:nvSpPr>
          <p:cNvPr id="100" name="Google Shape;100;g3f7a457053d_0_0"/>
          <p:cNvSpPr txBox="1"/>
          <p:nvPr>
            <p:ph type="title"/>
          </p:nvPr>
        </p:nvSpPr>
        <p:spPr>
          <a:xfrm>
            <a:off x="2013809" y="274320"/>
            <a:ext cx="9285000" cy="731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Disclaimer</a:t>
            </a:r>
            <a:endParaRPr/>
          </a:p>
        </p:txBody>
      </p:sp>
      <p:sp>
        <p:nvSpPr>
          <p:cNvPr id="101" name="Google Shape;101;g3f7a457053d_0_0"/>
          <p:cNvSpPr txBox="1"/>
          <p:nvPr>
            <p:ph idx="1" type="body"/>
          </p:nvPr>
        </p:nvSpPr>
        <p:spPr>
          <a:xfrm>
            <a:off x="838200" y="1462100"/>
            <a:ext cx="11062800" cy="1052400"/>
          </a:xfrm>
          <a:prstGeom prst="rect">
            <a:avLst/>
          </a:prstGeom>
        </p:spPr>
        <p:txBody>
          <a:bodyPr anchorCtr="0" anchor="t" bIns="45700" lIns="91425" spcFirstLastPara="1" rIns="91425" wrap="square" tIns="45700">
            <a:normAutofit/>
          </a:bodyPr>
          <a:lstStyle/>
          <a:p>
            <a:pPr indent="0" lvl="0" marL="0" rtl="0" algn="l">
              <a:lnSpc>
                <a:spcPct val="100000"/>
              </a:lnSpc>
              <a:spcBef>
                <a:spcPts val="1000"/>
              </a:spcBef>
              <a:spcAft>
                <a:spcPts val="0"/>
              </a:spcAft>
              <a:buNone/>
            </a:pPr>
            <a:r>
              <a:rPr lang="en-US" sz="2600"/>
              <a:t>This is just our experience as popular package within a (relatively) niche industry. Your mileage may vary!</a:t>
            </a:r>
            <a:endParaRPr sz="2600"/>
          </a:p>
        </p:txBody>
      </p:sp>
      <p:sp>
        <p:nvSpPr>
          <p:cNvPr id="102" name="Google Shape;102;g3f7a457053d_0_0"/>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40951730d09_0_0"/>
          <p:cNvSpPr txBox="1"/>
          <p:nvPr>
            <p:ph type="title"/>
          </p:nvPr>
        </p:nvSpPr>
        <p:spPr>
          <a:xfrm>
            <a:off x="2013809" y="274320"/>
            <a:ext cx="9285000" cy="731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Multiversioning docs</a:t>
            </a:r>
            <a:endParaRPr/>
          </a:p>
        </p:txBody>
      </p:sp>
      <p:sp>
        <p:nvSpPr>
          <p:cNvPr id="307" name="Google Shape;307;g40951730d09_0_0"/>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308" name="Google Shape;308;g40951730d09_0_0"/>
          <p:cNvPicPr preferRelativeResize="0"/>
          <p:nvPr/>
        </p:nvPicPr>
        <p:blipFill>
          <a:blip r:embed="rId3">
            <a:alphaModFix/>
          </a:blip>
          <a:stretch>
            <a:fillRect/>
          </a:stretch>
        </p:blipFill>
        <p:spPr>
          <a:xfrm>
            <a:off x="1547475" y="1350700"/>
            <a:ext cx="8834975" cy="4923676"/>
          </a:xfrm>
          <a:prstGeom prst="rect">
            <a:avLst/>
          </a:prstGeom>
          <a:noFill/>
          <a:ln cap="flat" cmpd="sng" w="9525">
            <a:solidFill>
              <a:srgbClr val="0054A6"/>
            </a:solidFill>
            <a:prstDash val="solid"/>
            <a:round/>
            <a:headEnd len="sm" w="sm" type="none"/>
            <a:tailEnd len="sm" w="sm" type="none"/>
          </a:ln>
        </p:spPr>
      </p:pic>
      <p:sp>
        <p:nvSpPr>
          <p:cNvPr id="309" name="Google Shape;309;g40951730d09_0_0"/>
          <p:cNvSpPr/>
          <p:nvPr/>
        </p:nvSpPr>
        <p:spPr>
          <a:xfrm rot="10800000">
            <a:off x="6637291" y="2349103"/>
            <a:ext cx="572700" cy="223500"/>
          </a:xfrm>
          <a:prstGeom prst="righ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6"/>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3fd446cd06a_0_45"/>
          <p:cNvSpPr txBox="1"/>
          <p:nvPr>
            <p:ph type="title"/>
          </p:nvPr>
        </p:nvSpPr>
        <p:spPr>
          <a:xfrm>
            <a:off x="2013809" y="274320"/>
            <a:ext cx="9285000" cy="731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What we’ll cover today</a:t>
            </a:r>
            <a:endParaRPr/>
          </a:p>
        </p:txBody>
      </p:sp>
      <p:sp>
        <p:nvSpPr>
          <p:cNvPr id="109" name="Google Shape;109;g3fd446cd06a_0_45"/>
          <p:cNvSpPr txBox="1"/>
          <p:nvPr>
            <p:ph idx="1" type="body"/>
          </p:nvPr>
        </p:nvSpPr>
        <p:spPr>
          <a:xfrm>
            <a:off x="838200" y="1462100"/>
            <a:ext cx="6358200" cy="4486200"/>
          </a:xfrm>
          <a:prstGeom prst="rect">
            <a:avLst/>
          </a:prstGeom>
        </p:spPr>
        <p:txBody>
          <a:bodyPr anchorCtr="0" anchor="t" bIns="45700" lIns="91425" spcFirstLastPara="1" rIns="91425" wrap="square" tIns="45700">
            <a:normAutofit/>
          </a:bodyPr>
          <a:lstStyle/>
          <a:p>
            <a:pPr indent="-406400" lvl="0" marL="457200" rtl="0" algn="l">
              <a:lnSpc>
                <a:spcPct val="115000"/>
              </a:lnSpc>
              <a:spcBef>
                <a:spcPts val="1000"/>
              </a:spcBef>
              <a:spcAft>
                <a:spcPts val="0"/>
              </a:spcAft>
              <a:buSzPts val="2800"/>
              <a:buChar char="•"/>
            </a:pPr>
            <a:r>
              <a:rPr lang="en-US"/>
              <a:t>What maturity and stability mean for an R package.</a:t>
            </a:r>
            <a:endParaRPr/>
          </a:p>
          <a:p>
            <a:pPr indent="0" lvl="0" marL="457200" rtl="0" algn="l">
              <a:lnSpc>
                <a:spcPct val="115000"/>
              </a:lnSpc>
              <a:spcBef>
                <a:spcPts val="1000"/>
              </a:spcBef>
              <a:spcAft>
                <a:spcPts val="0"/>
              </a:spcAft>
              <a:buNone/>
            </a:pPr>
            <a:r>
              <a:t/>
            </a:r>
            <a:endParaRPr sz="1100"/>
          </a:p>
          <a:p>
            <a:pPr indent="-406400" lvl="0" marL="457200" rtl="0" algn="l">
              <a:lnSpc>
                <a:spcPct val="115000"/>
              </a:lnSpc>
              <a:spcBef>
                <a:spcPts val="1000"/>
              </a:spcBef>
              <a:spcAft>
                <a:spcPts val="0"/>
              </a:spcAft>
              <a:buSzPts val="2800"/>
              <a:buChar char="•"/>
            </a:pPr>
            <a:r>
              <a:rPr lang="en-US"/>
              <a:t>{admiral} and its journey to maturity and stability:</a:t>
            </a:r>
            <a:endParaRPr/>
          </a:p>
          <a:p>
            <a:pPr indent="-374650" lvl="1" marL="914400" rtl="0" algn="l">
              <a:lnSpc>
                <a:spcPct val="115000"/>
              </a:lnSpc>
              <a:spcBef>
                <a:spcPts val="0"/>
              </a:spcBef>
              <a:spcAft>
                <a:spcPts val="0"/>
              </a:spcAft>
              <a:buSzPts val="2300"/>
              <a:buChar char="•"/>
            </a:pPr>
            <a:r>
              <a:rPr lang="en-US"/>
              <a:t>Why we chose to go down this path</a:t>
            </a:r>
            <a:endParaRPr/>
          </a:p>
          <a:p>
            <a:pPr indent="-374650" lvl="1" marL="914400" rtl="0" algn="l">
              <a:lnSpc>
                <a:spcPct val="115000"/>
              </a:lnSpc>
              <a:spcBef>
                <a:spcPts val="0"/>
              </a:spcBef>
              <a:spcAft>
                <a:spcPts val="0"/>
              </a:spcAft>
              <a:buSzPts val="2300"/>
              <a:buChar char="•"/>
            </a:pPr>
            <a:r>
              <a:rPr lang="en-US"/>
              <a:t>Some challenges along the way</a:t>
            </a:r>
            <a:endParaRPr/>
          </a:p>
          <a:p>
            <a:pPr indent="-374650" lvl="1" marL="914400" rtl="0" algn="l">
              <a:lnSpc>
                <a:spcPct val="115000"/>
              </a:lnSpc>
              <a:spcBef>
                <a:spcPts val="0"/>
              </a:spcBef>
              <a:spcAft>
                <a:spcPts val="0"/>
              </a:spcAft>
              <a:buSzPts val="2300"/>
              <a:buChar char="•"/>
            </a:pPr>
            <a:r>
              <a:rPr lang="en-US"/>
              <a:t>How we dealt with those challenges, and some learnings.</a:t>
            </a:r>
            <a:endParaRPr/>
          </a:p>
        </p:txBody>
      </p:sp>
      <p:sp>
        <p:nvSpPr>
          <p:cNvPr id="110" name="Google Shape;110;g3fd446cd06a_0_45"/>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11" name="Google Shape;111;g3fd446cd06a_0_45"/>
          <p:cNvPicPr preferRelativeResize="0"/>
          <p:nvPr/>
        </p:nvPicPr>
        <p:blipFill>
          <a:blip r:embed="rId3">
            <a:alphaModFix/>
          </a:blip>
          <a:stretch>
            <a:fillRect/>
          </a:stretch>
        </p:blipFill>
        <p:spPr>
          <a:xfrm>
            <a:off x="8632102" y="2492373"/>
            <a:ext cx="2172774" cy="25143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3f7a457053d_0_43"/>
          <p:cNvSpPr txBox="1"/>
          <p:nvPr>
            <p:ph type="title"/>
          </p:nvPr>
        </p:nvSpPr>
        <p:spPr>
          <a:xfrm>
            <a:off x="2013809" y="274320"/>
            <a:ext cx="9285000" cy="731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What do maturity and stability mean?</a:t>
            </a:r>
            <a:endParaRPr/>
          </a:p>
        </p:txBody>
      </p:sp>
      <p:sp>
        <p:nvSpPr>
          <p:cNvPr id="118" name="Google Shape;118;g3f7a457053d_0_43"/>
          <p:cNvSpPr txBox="1"/>
          <p:nvPr>
            <p:ph idx="1" type="body"/>
          </p:nvPr>
        </p:nvSpPr>
        <p:spPr>
          <a:xfrm>
            <a:off x="838200" y="1462090"/>
            <a:ext cx="10515600" cy="6285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2600"/>
              <a:t>How would YOU define </a:t>
            </a:r>
            <a:r>
              <a:rPr b="1" lang="en-US" sz="2600">
                <a:solidFill>
                  <a:schemeClr val="accent6"/>
                </a:solidFill>
              </a:rPr>
              <a:t>maturity </a:t>
            </a:r>
            <a:r>
              <a:rPr lang="en-US" sz="2600"/>
              <a:t>and </a:t>
            </a:r>
            <a:r>
              <a:rPr b="1" lang="en-US" sz="2600">
                <a:solidFill>
                  <a:schemeClr val="accent6"/>
                </a:solidFill>
              </a:rPr>
              <a:t>stability</a:t>
            </a:r>
            <a:r>
              <a:rPr lang="en-US" sz="2600">
                <a:solidFill>
                  <a:schemeClr val="accent6"/>
                </a:solidFill>
              </a:rPr>
              <a:t> </a:t>
            </a:r>
            <a:r>
              <a:rPr lang="en-US" sz="2600"/>
              <a:t>for an R package</a:t>
            </a:r>
            <a:r>
              <a:rPr lang="en-US" sz="2600"/>
              <a:t>?</a:t>
            </a:r>
            <a:endParaRPr sz="2600"/>
          </a:p>
        </p:txBody>
      </p:sp>
      <p:sp>
        <p:nvSpPr>
          <p:cNvPr id="119" name="Google Shape;119;g3f7a457053d_0_43"/>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20" name="Google Shape;120;g3f7a457053d_0_43"/>
          <p:cNvPicPr preferRelativeResize="0"/>
          <p:nvPr/>
        </p:nvPicPr>
        <p:blipFill>
          <a:blip r:embed="rId3">
            <a:alphaModFix/>
          </a:blip>
          <a:stretch>
            <a:fillRect/>
          </a:stretch>
        </p:blipFill>
        <p:spPr>
          <a:xfrm>
            <a:off x="877859" y="4271690"/>
            <a:ext cx="1767349" cy="1835401"/>
          </a:xfrm>
          <a:prstGeom prst="rect">
            <a:avLst/>
          </a:prstGeom>
          <a:noFill/>
          <a:ln>
            <a:noFill/>
          </a:ln>
        </p:spPr>
      </p:pic>
      <p:sp>
        <p:nvSpPr>
          <p:cNvPr id="121" name="Google Shape;121;g3f7a457053d_0_43"/>
          <p:cNvSpPr/>
          <p:nvPr/>
        </p:nvSpPr>
        <p:spPr>
          <a:xfrm>
            <a:off x="3739550" y="2404783"/>
            <a:ext cx="7183500" cy="3304200"/>
          </a:xfrm>
          <a:prstGeom prst="wedgeRoundRectCallout">
            <a:avLst>
              <a:gd fmla="val -64776" name="adj1"/>
              <a:gd fmla="val 31978" name="adj2"/>
              <a:gd fmla="val 0" name="adj3"/>
            </a:avLst>
          </a:prstGeom>
          <a:solidFill>
            <a:schemeClr val="lt2"/>
          </a:solidFill>
          <a:ln cap="flat" cmpd="sng" w="9525">
            <a:solidFill>
              <a:srgbClr val="244EA2"/>
            </a:solidFill>
            <a:prstDash val="solid"/>
            <a:round/>
            <a:headEnd len="sm" w="sm" type="none"/>
            <a:tailEnd len="sm" w="sm" type="none"/>
          </a:ln>
        </p:spPr>
        <p:txBody>
          <a:bodyPr anchorCtr="0" anchor="ctr" bIns="91425" lIns="91425" spcFirstLastPara="1" rIns="91425" wrap="square" tIns="91425">
            <a:noAutofit/>
          </a:bodyPr>
          <a:lstStyle/>
          <a:p>
            <a:pPr indent="-374650" lvl="0" marL="457200" rtl="0" algn="l">
              <a:lnSpc>
                <a:spcPct val="100000"/>
              </a:lnSpc>
              <a:spcBef>
                <a:spcPts val="0"/>
              </a:spcBef>
              <a:spcAft>
                <a:spcPts val="0"/>
              </a:spcAft>
              <a:buClr>
                <a:srgbClr val="0054A6"/>
              </a:buClr>
              <a:buSzPts val="2300"/>
              <a:buChar char="•"/>
            </a:pPr>
            <a:r>
              <a:rPr lang="en-US" sz="2400">
                <a:solidFill>
                  <a:srgbClr val="0054A6"/>
                </a:solidFill>
                <a:latin typeface="Calibri"/>
                <a:ea typeface="Calibri"/>
                <a:cs typeface="Calibri"/>
                <a:sym typeface="Calibri"/>
              </a:rPr>
              <a:t>Feature completeness(ish)</a:t>
            </a:r>
            <a:endParaRPr sz="2400">
              <a:solidFill>
                <a:srgbClr val="0054A6"/>
              </a:solidFill>
              <a:latin typeface="Calibri"/>
              <a:ea typeface="Calibri"/>
              <a:cs typeface="Calibri"/>
              <a:sym typeface="Calibri"/>
            </a:endParaRPr>
          </a:p>
          <a:p>
            <a:pPr indent="0" lvl="0" marL="457200" rtl="0" algn="l">
              <a:lnSpc>
                <a:spcPct val="100000"/>
              </a:lnSpc>
              <a:spcBef>
                <a:spcPts val="0"/>
              </a:spcBef>
              <a:spcAft>
                <a:spcPts val="0"/>
              </a:spcAft>
              <a:buNone/>
            </a:pPr>
            <a:r>
              <a:t/>
            </a:r>
            <a:endParaRPr sz="1100">
              <a:solidFill>
                <a:srgbClr val="0054A6"/>
              </a:solidFill>
              <a:latin typeface="Calibri"/>
              <a:ea typeface="Calibri"/>
              <a:cs typeface="Calibri"/>
              <a:sym typeface="Calibri"/>
            </a:endParaRPr>
          </a:p>
          <a:p>
            <a:pPr indent="-374650" lvl="0" marL="457200" rtl="0" algn="l">
              <a:lnSpc>
                <a:spcPct val="100000"/>
              </a:lnSpc>
              <a:spcBef>
                <a:spcPts val="0"/>
              </a:spcBef>
              <a:spcAft>
                <a:spcPts val="0"/>
              </a:spcAft>
              <a:buClr>
                <a:srgbClr val="0054A6"/>
              </a:buClr>
              <a:buSzPts val="2300"/>
              <a:buChar char="•"/>
            </a:pPr>
            <a:r>
              <a:rPr lang="en-US" sz="2400">
                <a:solidFill>
                  <a:srgbClr val="0054A6"/>
                </a:solidFill>
                <a:latin typeface="Calibri"/>
                <a:ea typeface="Calibri"/>
                <a:cs typeface="Calibri"/>
                <a:sym typeface="Calibri"/>
              </a:rPr>
              <a:t>Possible for users to lock the package version for a while without missing out on features</a:t>
            </a:r>
            <a:endParaRPr sz="2400">
              <a:solidFill>
                <a:srgbClr val="0054A6"/>
              </a:solidFill>
              <a:latin typeface="Calibri"/>
              <a:ea typeface="Calibri"/>
              <a:cs typeface="Calibri"/>
              <a:sym typeface="Calibri"/>
            </a:endParaRPr>
          </a:p>
          <a:p>
            <a:pPr indent="0" lvl="0" marL="457200" rtl="0" algn="l">
              <a:lnSpc>
                <a:spcPct val="100000"/>
              </a:lnSpc>
              <a:spcBef>
                <a:spcPts val="0"/>
              </a:spcBef>
              <a:spcAft>
                <a:spcPts val="0"/>
              </a:spcAft>
              <a:buNone/>
            </a:pPr>
            <a:r>
              <a:t/>
            </a:r>
            <a:endParaRPr sz="1100">
              <a:solidFill>
                <a:srgbClr val="0054A6"/>
              </a:solidFill>
              <a:latin typeface="Calibri"/>
              <a:ea typeface="Calibri"/>
              <a:cs typeface="Calibri"/>
              <a:sym typeface="Calibri"/>
            </a:endParaRPr>
          </a:p>
          <a:p>
            <a:pPr indent="-374650" lvl="0" marL="457200" rtl="0" algn="l">
              <a:lnSpc>
                <a:spcPct val="100000"/>
              </a:lnSpc>
              <a:spcBef>
                <a:spcPts val="0"/>
              </a:spcBef>
              <a:spcAft>
                <a:spcPts val="0"/>
              </a:spcAft>
              <a:buClr>
                <a:srgbClr val="0054A6"/>
              </a:buClr>
              <a:buSzPts val="2300"/>
              <a:buChar char="•"/>
            </a:pPr>
            <a:r>
              <a:rPr lang="en-US" sz="2400">
                <a:solidFill>
                  <a:srgbClr val="0054A6"/>
                </a:solidFill>
                <a:latin typeface="Calibri"/>
                <a:ea typeface="Calibri"/>
                <a:cs typeface="Calibri"/>
                <a:sym typeface="Calibri"/>
              </a:rPr>
              <a:t>No large package overhauls expected</a:t>
            </a:r>
            <a:endParaRPr sz="2400">
              <a:solidFill>
                <a:srgbClr val="0054A6"/>
              </a:solidFill>
              <a:latin typeface="Calibri"/>
              <a:ea typeface="Calibri"/>
              <a:cs typeface="Calibri"/>
              <a:sym typeface="Calibri"/>
            </a:endParaRPr>
          </a:p>
          <a:p>
            <a:pPr indent="0" lvl="0" marL="457200" rtl="0" algn="l">
              <a:lnSpc>
                <a:spcPct val="100000"/>
              </a:lnSpc>
              <a:spcBef>
                <a:spcPts val="0"/>
              </a:spcBef>
              <a:spcAft>
                <a:spcPts val="0"/>
              </a:spcAft>
              <a:buNone/>
            </a:pPr>
            <a:r>
              <a:t/>
            </a:r>
            <a:endParaRPr sz="1100">
              <a:solidFill>
                <a:srgbClr val="0054A6"/>
              </a:solidFill>
              <a:latin typeface="Calibri"/>
              <a:ea typeface="Calibri"/>
              <a:cs typeface="Calibri"/>
              <a:sym typeface="Calibri"/>
            </a:endParaRPr>
          </a:p>
          <a:p>
            <a:pPr indent="-374650" lvl="0" marL="457200" rtl="0" algn="l">
              <a:lnSpc>
                <a:spcPct val="100000"/>
              </a:lnSpc>
              <a:spcBef>
                <a:spcPts val="0"/>
              </a:spcBef>
              <a:spcAft>
                <a:spcPts val="0"/>
              </a:spcAft>
              <a:buClr>
                <a:srgbClr val="0054A6"/>
              </a:buClr>
              <a:buSzPts val="2300"/>
              <a:buChar char="•"/>
            </a:pPr>
            <a:r>
              <a:rPr lang="en-US" sz="2400">
                <a:solidFill>
                  <a:srgbClr val="0054A6"/>
                </a:solidFill>
                <a:latin typeface="Calibri"/>
                <a:ea typeface="Calibri"/>
                <a:cs typeface="Calibri"/>
                <a:sym typeface="Calibri"/>
              </a:rPr>
              <a:t>(Relatively) large user base</a:t>
            </a:r>
            <a:endParaRPr sz="2400">
              <a:solidFill>
                <a:srgbClr val="0054A6"/>
              </a:solidFill>
              <a:latin typeface="Calibri"/>
              <a:ea typeface="Calibri"/>
              <a:cs typeface="Calibri"/>
              <a:sym typeface="Calibri"/>
            </a:endParaRPr>
          </a:p>
          <a:p>
            <a:pPr indent="0" lvl="0" marL="457200" rtl="0" algn="l">
              <a:lnSpc>
                <a:spcPct val="100000"/>
              </a:lnSpc>
              <a:spcBef>
                <a:spcPts val="0"/>
              </a:spcBef>
              <a:spcAft>
                <a:spcPts val="0"/>
              </a:spcAft>
              <a:buNone/>
            </a:pPr>
            <a:r>
              <a:t/>
            </a:r>
            <a:endParaRPr sz="1100">
              <a:solidFill>
                <a:srgbClr val="0054A6"/>
              </a:solidFill>
              <a:latin typeface="Calibri"/>
              <a:ea typeface="Calibri"/>
              <a:cs typeface="Calibri"/>
              <a:sym typeface="Calibri"/>
            </a:endParaRPr>
          </a:p>
          <a:p>
            <a:pPr indent="-374650" lvl="0" marL="457200" rtl="0" algn="l">
              <a:lnSpc>
                <a:spcPct val="100000"/>
              </a:lnSpc>
              <a:spcBef>
                <a:spcPts val="0"/>
              </a:spcBef>
              <a:spcAft>
                <a:spcPts val="0"/>
              </a:spcAft>
              <a:buClr>
                <a:srgbClr val="0054A6"/>
              </a:buClr>
              <a:buSzPts val="2300"/>
              <a:buChar char="•"/>
            </a:pPr>
            <a:r>
              <a:rPr lang="en-US" sz="2400">
                <a:solidFill>
                  <a:srgbClr val="0054A6"/>
                </a:solidFill>
                <a:latin typeface="Calibri"/>
                <a:ea typeface="Calibri"/>
                <a:cs typeface="Calibri"/>
                <a:sym typeface="Calibri"/>
              </a:rPr>
              <a:t>Package used in a regulatory context</a:t>
            </a:r>
            <a:endParaRPr sz="2400">
              <a:solidFill>
                <a:srgbClr val="0054A6"/>
              </a:solidFill>
              <a:latin typeface="Calibri"/>
              <a:ea typeface="Calibri"/>
              <a:cs typeface="Calibri"/>
              <a:sym typeface="Calibri"/>
            </a:endParaRPr>
          </a:p>
          <a:p>
            <a:pPr indent="0" lvl="0" marL="0" rtl="0" algn="ctr">
              <a:lnSpc>
                <a:spcPct val="100000"/>
              </a:lnSpc>
              <a:spcBef>
                <a:spcPts val="0"/>
              </a:spcBef>
              <a:spcAft>
                <a:spcPts val="0"/>
              </a:spcAft>
              <a:buNone/>
            </a:pPr>
            <a:r>
              <a:t/>
            </a:r>
            <a:endParaRPr sz="1200">
              <a:solidFill>
                <a:srgbClr val="0054A6"/>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3e233f45812_0_12"/>
          <p:cNvSpPr txBox="1"/>
          <p:nvPr>
            <p:ph type="title"/>
          </p:nvPr>
        </p:nvSpPr>
        <p:spPr>
          <a:xfrm>
            <a:off x="2013809" y="274320"/>
            <a:ext cx="9285000" cy="731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Maturity</a:t>
            </a:r>
            <a:r>
              <a:rPr lang="en-US"/>
              <a:t> and Stability are good!</a:t>
            </a:r>
            <a:endParaRPr/>
          </a:p>
        </p:txBody>
      </p:sp>
      <p:sp>
        <p:nvSpPr>
          <p:cNvPr id="128" name="Google Shape;128;g3e233f45812_0_12"/>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29" name="Google Shape;129;g3e233f45812_0_12"/>
          <p:cNvSpPr txBox="1"/>
          <p:nvPr/>
        </p:nvSpPr>
        <p:spPr>
          <a:xfrm>
            <a:off x="838200" y="1329250"/>
            <a:ext cx="6165000" cy="4775400"/>
          </a:xfrm>
          <a:prstGeom prst="rect">
            <a:avLst/>
          </a:prstGeom>
          <a:noFill/>
          <a:ln>
            <a:noFill/>
          </a:ln>
        </p:spPr>
        <p:txBody>
          <a:bodyPr anchorCtr="0" anchor="t" bIns="45700" lIns="91425" spcFirstLastPara="1" rIns="91425" wrap="square" tIns="45700">
            <a:noAutofit/>
          </a:bodyPr>
          <a:lstStyle/>
          <a:p>
            <a:pPr indent="-386080" lvl="0" marL="457200" rtl="0" algn="l">
              <a:lnSpc>
                <a:spcPct val="95000"/>
              </a:lnSpc>
              <a:spcBef>
                <a:spcPts val="0"/>
              </a:spcBef>
              <a:spcAft>
                <a:spcPts val="0"/>
              </a:spcAft>
              <a:buClr>
                <a:srgbClr val="0054A6"/>
              </a:buClr>
              <a:buSzPts val="2480"/>
              <a:buChar char="•"/>
            </a:pPr>
            <a:r>
              <a:rPr lang="en-US" sz="2480">
                <a:solidFill>
                  <a:srgbClr val="0054A6"/>
                </a:solidFill>
                <a:latin typeface="Calibri"/>
                <a:ea typeface="Calibri"/>
                <a:cs typeface="Calibri"/>
                <a:sym typeface="Calibri"/>
              </a:rPr>
              <a:t>The median number of releases of a CRAN package is </a:t>
            </a:r>
            <a:r>
              <a:rPr b="1" lang="en-US" sz="2480">
                <a:solidFill>
                  <a:srgbClr val="DC4133"/>
                </a:solidFill>
                <a:latin typeface="Calibri"/>
                <a:ea typeface="Calibri"/>
                <a:cs typeface="Calibri"/>
                <a:sym typeface="Calibri"/>
              </a:rPr>
              <a:t>3</a:t>
            </a:r>
            <a:r>
              <a:rPr lang="en-US" sz="2480">
                <a:solidFill>
                  <a:srgbClr val="0054A6"/>
                </a:solidFill>
                <a:latin typeface="Calibri"/>
                <a:ea typeface="Calibri"/>
                <a:cs typeface="Calibri"/>
                <a:sym typeface="Calibri"/>
              </a:rPr>
              <a:t>* - though many packages exist, most packages don’t even get to the “stable” stage!</a:t>
            </a:r>
            <a:endParaRPr sz="2480">
              <a:solidFill>
                <a:srgbClr val="0054A6"/>
              </a:solidFill>
              <a:latin typeface="Calibri"/>
              <a:ea typeface="Calibri"/>
              <a:cs typeface="Calibri"/>
              <a:sym typeface="Calibri"/>
            </a:endParaRPr>
          </a:p>
          <a:p>
            <a:pPr indent="0" lvl="0" marL="457200" rtl="0" algn="l">
              <a:lnSpc>
                <a:spcPct val="95000"/>
              </a:lnSpc>
              <a:spcBef>
                <a:spcPts val="0"/>
              </a:spcBef>
              <a:spcAft>
                <a:spcPts val="0"/>
              </a:spcAft>
              <a:buSzPts val="935"/>
              <a:buNone/>
            </a:pPr>
            <a:r>
              <a:t/>
            </a:r>
            <a:endParaRPr sz="2480">
              <a:solidFill>
                <a:srgbClr val="0054A6"/>
              </a:solidFill>
              <a:latin typeface="Calibri"/>
              <a:ea typeface="Calibri"/>
              <a:cs typeface="Calibri"/>
              <a:sym typeface="Calibri"/>
            </a:endParaRPr>
          </a:p>
          <a:p>
            <a:pPr indent="-386080" lvl="0" marL="457200" rtl="0" algn="l">
              <a:lnSpc>
                <a:spcPct val="95000"/>
              </a:lnSpc>
              <a:spcBef>
                <a:spcPts val="0"/>
              </a:spcBef>
              <a:spcAft>
                <a:spcPts val="0"/>
              </a:spcAft>
              <a:buClr>
                <a:srgbClr val="0054A6"/>
              </a:buClr>
              <a:buSzPts val="2480"/>
              <a:buChar char="•"/>
            </a:pPr>
            <a:r>
              <a:rPr lang="en-US" sz="2480">
                <a:solidFill>
                  <a:srgbClr val="0054A6"/>
                </a:solidFill>
                <a:latin typeface="Calibri"/>
                <a:ea typeface="Calibri"/>
                <a:cs typeface="Calibri"/>
                <a:sym typeface="Calibri"/>
              </a:rPr>
              <a:t>But </a:t>
            </a:r>
            <a:r>
              <a:rPr b="1" lang="en-US" sz="2480">
                <a:solidFill>
                  <a:srgbClr val="DC4133"/>
                </a:solidFill>
                <a:latin typeface="Calibri"/>
                <a:ea typeface="Calibri"/>
                <a:cs typeface="Calibri"/>
                <a:sym typeface="Calibri"/>
              </a:rPr>
              <a:t>stability is good </a:t>
            </a:r>
            <a:r>
              <a:rPr lang="en-US" sz="2480">
                <a:solidFill>
                  <a:srgbClr val="0054A6"/>
                </a:solidFill>
                <a:latin typeface="Calibri"/>
                <a:ea typeface="Calibri"/>
                <a:cs typeface="Calibri"/>
                <a:sym typeface="Calibri"/>
              </a:rPr>
              <a:t>for your users! New features are always nice, but upversioning can be a burden.</a:t>
            </a:r>
            <a:endParaRPr sz="2480">
              <a:solidFill>
                <a:srgbClr val="0054A6"/>
              </a:solidFill>
              <a:latin typeface="Calibri"/>
              <a:ea typeface="Calibri"/>
              <a:cs typeface="Calibri"/>
              <a:sym typeface="Calibri"/>
            </a:endParaRPr>
          </a:p>
          <a:p>
            <a:pPr indent="0" lvl="0" marL="457200" rtl="0" algn="l">
              <a:lnSpc>
                <a:spcPct val="95000"/>
              </a:lnSpc>
              <a:spcBef>
                <a:spcPts val="0"/>
              </a:spcBef>
              <a:spcAft>
                <a:spcPts val="0"/>
              </a:spcAft>
              <a:buSzPts val="935"/>
              <a:buNone/>
            </a:pPr>
            <a:r>
              <a:t/>
            </a:r>
            <a:endParaRPr sz="2480">
              <a:solidFill>
                <a:srgbClr val="0054A6"/>
              </a:solidFill>
              <a:latin typeface="Calibri"/>
              <a:ea typeface="Calibri"/>
              <a:cs typeface="Calibri"/>
              <a:sym typeface="Calibri"/>
            </a:endParaRPr>
          </a:p>
          <a:p>
            <a:pPr indent="-386080" lvl="0" marL="457200" rtl="0" algn="l">
              <a:lnSpc>
                <a:spcPct val="95000"/>
              </a:lnSpc>
              <a:spcBef>
                <a:spcPts val="0"/>
              </a:spcBef>
              <a:spcAft>
                <a:spcPts val="0"/>
              </a:spcAft>
              <a:buClr>
                <a:srgbClr val="0054A6"/>
              </a:buClr>
              <a:buSzPts val="2480"/>
              <a:buChar char="•"/>
            </a:pPr>
            <a:r>
              <a:rPr lang="en-US" sz="2480">
                <a:solidFill>
                  <a:srgbClr val="0054A6"/>
                </a:solidFill>
                <a:latin typeface="Calibri"/>
                <a:ea typeface="Calibri"/>
                <a:cs typeface="Calibri"/>
                <a:sym typeface="Calibri"/>
              </a:rPr>
              <a:t>The packages which </a:t>
            </a:r>
            <a:r>
              <a:rPr i="1" lang="en-US" sz="2480">
                <a:solidFill>
                  <a:srgbClr val="0054A6"/>
                </a:solidFill>
                <a:latin typeface="Calibri"/>
                <a:ea typeface="Calibri"/>
                <a:cs typeface="Calibri"/>
                <a:sym typeface="Calibri"/>
              </a:rPr>
              <a:t>do</a:t>
            </a:r>
            <a:r>
              <a:rPr lang="en-US" sz="2480">
                <a:solidFill>
                  <a:srgbClr val="0054A6"/>
                </a:solidFill>
                <a:latin typeface="Calibri"/>
                <a:ea typeface="Calibri"/>
                <a:cs typeface="Calibri"/>
                <a:sym typeface="Calibri"/>
              </a:rPr>
              <a:t> reach the stable stage are usually the ones where the maintainers are </a:t>
            </a:r>
            <a:r>
              <a:rPr b="1" lang="en-US" sz="2480">
                <a:solidFill>
                  <a:srgbClr val="DC4133"/>
                </a:solidFill>
                <a:latin typeface="Calibri"/>
                <a:ea typeface="Calibri"/>
                <a:cs typeface="Calibri"/>
                <a:sym typeface="Calibri"/>
              </a:rPr>
              <a:t>most invested in the package’s success</a:t>
            </a:r>
            <a:r>
              <a:rPr lang="en-US" sz="2480">
                <a:solidFill>
                  <a:srgbClr val="0054A6"/>
                </a:solidFill>
                <a:latin typeface="Calibri"/>
                <a:ea typeface="Calibri"/>
                <a:cs typeface="Calibri"/>
                <a:sym typeface="Calibri"/>
              </a:rPr>
              <a:t>.</a:t>
            </a:r>
            <a:endParaRPr sz="2480">
              <a:solidFill>
                <a:srgbClr val="0054A6"/>
              </a:solidFill>
              <a:latin typeface="Calibri"/>
              <a:ea typeface="Calibri"/>
              <a:cs typeface="Calibri"/>
              <a:sym typeface="Calibri"/>
            </a:endParaRPr>
          </a:p>
        </p:txBody>
      </p:sp>
      <p:sp>
        <p:nvSpPr>
          <p:cNvPr id="130" name="Google Shape;130;g3e233f45812_0_12"/>
          <p:cNvSpPr txBox="1"/>
          <p:nvPr/>
        </p:nvSpPr>
        <p:spPr>
          <a:xfrm>
            <a:off x="1191044" y="6406902"/>
            <a:ext cx="93447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300">
                <a:solidFill>
                  <a:srgbClr val="0054A6"/>
                </a:solidFill>
                <a:latin typeface="Calibri"/>
                <a:ea typeface="Calibri"/>
                <a:cs typeface="Calibri"/>
                <a:sym typeface="Calibri"/>
              </a:rPr>
              <a:t>* Source: An Empirical Analysis of the R Package Ecosystem" (arXiv:2102.09904) by Ethan Bommarito, Michael J. Bommarito II, et al</a:t>
            </a:r>
            <a:endParaRPr sz="1600">
              <a:solidFill>
                <a:srgbClr val="0054A6"/>
              </a:solidFill>
              <a:latin typeface="Calibri"/>
              <a:ea typeface="Calibri"/>
              <a:cs typeface="Calibri"/>
              <a:sym typeface="Calibri"/>
            </a:endParaRPr>
          </a:p>
        </p:txBody>
      </p:sp>
      <p:pic>
        <p:nvPicPr>
          <p:cNvPr id="131" name="Google Shape;131;g3e233f45812_0_12"/>
          <p:cNvPicPr preferRelativeResize="0"/>
          <p:nvPr/>
        </p:nvPicPr>
        <p:blipFill>
          <a:blip r:embed="rId3">
            <a:alphaModFix/>
          </a:blip>
          <a:stretch>
            <a:fillRect/>
          </a:stretch>
        </p:blipFill>
        <p:spPr>
          <a:xfrm>
            <a:off x="7768350" y="1423850"/>
            <a:ext cx="3763301" cy="4491149"/>
          </a:xfrm>
          <a:prstGeom prst="rect">
            <a:avLst/>
          </a:prstGeom>
          <a:noFill/>
          <a:ln cap="flat" cmpd="sng" w="9525">
            <a:solidFill>
              <a:srgbClr val="0054A6"/>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3f7a457053d_0_21"/>
          <p:cNvSpPr txBox="1"/>
          <p:nvPr>
            <p:ph type="title"/>
          </p:nvPr>
        </p:nvSpPr>
        <p:spPr>
          <a:xfrm>
            <a:off x="2013809" y="274320"/>
            <a:ext cx="9285000" cy="731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Intro to {admiral}</a:t>
            </a:r>
            <a:endParaRPr/>
          </a:p>
        </p:txBody>
      </p:sp>
      <p:sp>
        <p:nvSpPr>
          <p:cNvPr id="138" name="Google Shape;138;g3f7a457053d_0_21"/>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39" name="Google Shape;139;g3f7a457053d_0_21"/>
          <p:cNvPicPr preferRelativeResize="0"/>
          <p:nvPr/>
        </p:nvPicPr>
        <p:blipFill>
          <a:blip r:embed="rId3">
            <a:alphaModFix/>
          </a:blip>
          <a:stretch>
            <a:fillRect/>
          </a:stretch>
        </p:blipFill>
        <p:spPr>
          <a:xfrm>
            <a:off x="3471082" y="1339208"/>
            <a:ext cx="731700" cy="759850"/>
          </a:xfrm>
          <a:prstGeom prst="rect">
            <a:avLst/>
          </a:prstGeom>
          <a:noFill/>
          <a:ln>
            <a:noFill/>
          </a:ln>
        </p:spPr>
      </p:pic>
      <p:sp>
        <p:nvSpPr>
          <p:cNvPr id="140" name="Google Shape;140;g3f7a457053d_0_21"/>
          <p:cNvSpPr/>
          <p:nvPr/>
        </p:nvSpPr>
        <p:spPr>
          <a:xfrm>
            <a:off x="5243357" y="1339208"/>
            <a:ext cx="5747100" cy="922200"/>
          </a:xfrm>
          <a:prstGeom prst="wedgeRoundRectCallout">
            <a:avLst>
              <a:gd fmla="val -65871" name="adj1"/>
              <a:gd fmla="val -3427" name="adj2"/>
              <a:gd fmla="val 0" name="adj3"/>
            </a:avLst>
          </a:prstGeom>
          <a:solidFill>
            <a:schemeClr val="lt2"/>
          </a:solidFill>
          <a:ln cap="flat" cmpd="sng" w="9525">
            <a:solidFill>
              <a:srgbClr val="244EA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000">
                <a:solidFill>
                  <a:srgbClr val="0054A6"/>
                </a:solidFill>
                <a:latin typeface="Calibri"/>
                <a:ea typeface="Calibri"/>
                <a:cs typeface="Calibri"/>
                <a:sym typeface="Calibri"/>
              </a:rPr>
              <a:t>Open-source t</a:t>
            </a:r>
            <a:r>
              <a:rPr lang="en-US" sz="2000">
                <a:solidFill>
                  <a:srgbClr val="0054A6"/>
                </a:solidFill>
                <a:latin typeface="Calibri"/>
                <a:ea typeface="Calibri"/>
                <a:cs typeface="Calibri"/>
                <a:sym typeface="Calibri"/>
              </a:rPr>
              <a:t>oolbox to create </a:t>
            </a:r>
            <a:r>
              <a:rPr b="1" lang="en-US" sz="2000">
                <a:solidFill>
                  <a:schemeClr val="accent6"/>
                </a:solidFill>
                <a:latin typeface="Calibri"/>
                <a:ea typeface="Calibri"/>
                <a:cs typeface="Calibri"/>
                <a:sym typeface="Calibri"/>
              </a:rPr>
              <a:t>ADaM </a:t>
            </a:r>
            <a:r>
              <a:rPr lang="en-US" sz="2000">
                <a:solidFill>
                  <a:srgbClr val="0054A6"/>
                </a:solidFill>
                <a:latin typeface="Calibri"/>
                <a:ea typeface="Calibri"/>
                <a:cs typeface="Calibri"/>
                <a:sym typeface="Calibri"/>
              </a:rPr>
              <a:t>datasets  (industry-standard format for clinical trial data).</a:t>
            </a:r>
            <a:endParaRPr sz="2000">
              <a:latin typeface="Calibri"/>
              <a:ea typeface="Calibri"/>
              <a:cs typeface="Calibri"/>
              <a:sym typeface="Calibri"/>
            </a:endParaRPr>
          </a:p>
        </p:txBody>
      </p:sp>
      <p:pic>
        <p:nvPicPr>
          <p:cNvPr id="141" name="Google Shape;141;g3f7a457053d_0_21"/>
          <p:cNvPicPr preferRelativeResize="0"/>
          <p:nvPr/>
        </p:nvPicPr>
        <p:blipFill>
          <a:blip r:embed="rId4">
            <a:alphaModFix/>
          </a:blip>
          <a:stretch>
            <a:fillRect/>
          </a:stretch>
        </p:blipFill>
        <p:spPr>
          <a:xfrm>
            <a:off x="383700" y="1425031"/>
            <a:ext cx="759850" cy="759850"/>
          </a:xfrm>
          <a:prstGeom prst="rect">
            <a:avLst/>
          </a:prstGeom>
          <a:noFill/>
          <a:ln>
            <a:noFill/>
          </a:ln>
        </p:spPr>
      </p:pic>
      <p:sp>
        <p:nvSpPr>
          <p:cNvPr id="142" name="Google Shape;142;g3f7a457053d_0_21"/>
          <p:cNvSpPr/>
          <p:nvPr/>
        </p:nvSpPr>
        <p:spPr>
          <a:xfrm>
            <a:off x="1456600" y="1358905"/>
            <a:ext cx="1215900" cy="825900"/>
          </a:xfrm>
          <a:prstGeom prst="wedgeRoundRectCallout">
            <a:avLst>
              <a:gd fmla="val -79830" name="adj1"/>
              <a:gd fmla="val -15871" name="adj2"/>
              <a:gd fmla="val 0" name="adj3"/>
            </a:avLst>
          </a:prstGeom>
          <a:solidFill>
            <a:schemeClr val="lt2"/>
          </a:solidFill>
          <a:ln cap="flat" cmpd="sng" w="9525">
            <a:solidFill>
              <a:srgbClr val="244EA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US" sz="2000">
                <a:solidFill>
                  <a:srgbClr val="244EA2"/>
                </a:solidFill>
                <a:latin typeface="Calibri"/>
                <a:ea typeface="Calibri"/>
                <a:cs typeface="Calibri"/>
                <a:sym typeface="Calibri"/>
              </a:rPr>
              <a:t>What?</a:t>
            </a:r>
            <a:endParaRPr b="1" sz="2000">
              <a:solidFill>
                <a:srgbClr val="244EA2"/>
              </a:solidFill>
              <a:latin typeface="Calibri"/>
              <a:ea typeface="Calibri"/>
              <a:cs typeface="Calibri"/>
              <a:sym typeface="Calibri"/>
            </a:endParaRPr>
          </a:p>
        </p:txBody>
      </p:sp>
      <p:pic>
        <p:nvPicPr>
          <p:cNvPr id="143" name="Google Shape;143;g3f7a457053d_0_21"/>
          <p:cNvPicPr preferRelativeResize="0"/>
          <p:nvPr/>
        </p:nvPicPr>
        <p:blipFill>
          <a:blip r:embed="rId3">
            <a:alphaModFix/>
          </a:blip>
          <a:stretch>
            <a:fillRect/>
          </a:stretch>
        </p:blipFill>
        <p:spPr>
          <a:xfrm>
            <a:off x="3471082" y="3543068"/>
            <a:ext cx="731700" cy="759850"/>
          </a:xfrm>
          <a:prstGeom prst="rect">
            <a:avLst/>
          </a:prstGeom>
          <a:noFill/>
          <a:ln>
            <a:noFill/>
          </a:ln>
        </p:spPr>
      </p:pic>
      <p:sp>
        <p:nvSpPr>
          <p:cNvPr id="144" name="Google Shape;144;g3f7a457053d_0_21"/>
          <p:cNvSpPr/>
          <p:nvPr/>
        </p:nvSpPr>
        <p:spPr>
          <a:xfrm>
            <a:off x="5243357" y="3543068"/>
            <a:ext cx="5747100" cy="922200"/>
          </a:xfrm>
          <a:prstGeom prst="wedgeRoundRectCallout">
            <a:avLst>
              <a:gd fmla="val -65871" name="adj1"/>
              <a:gd fmla="val -3427" name="adj2"/>
              <a:gd fmla="val 0" name="adj3"/>
            </a:avLst>
          </a:prstGeom>
          <a:solidFill>
            <a:schemeClr val="lt2"/>
          </a:solidFill>
          <a:ln cap="flat" cmpd="sng" w="9525">
            <a:solidFill>
              <a:srgbClr val="244EA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000">
                <a:solidFill>
                  <a:srgbClr val="0054A6"/>
                </a:solidFill>
                <a:latin typeface="Calibri"/>
                <a:ea typeface="Calibri"/>
                <a:cs typeface="Calibri"/>
                <a:sym typeface="Calibri"/>
              </a:rPr>
              <a:t>Originally set up as a collaboration between Roche and GSK, since then </a:t>
            </a:r>
            <a:r>
              <a:rPr b="1" lang="en-US" sz="2000">
                <a:solidFill>
                  <a:schemeClr val="accent6"/>
                </a:solidFill>
                <a:latin typeface="Calibri"/>
                <a:ea typeface="Calibri"/>
                <a:cs typeface="Calibri"/>
                <a:sym typeface="Calibri"/>
              </a:rPr>
              <a:t>10+ pharmas</a:t>
            </a:r>
            <a:r>
              <a:rPr lang="en-US" sz="2000">
                <a:solidFill>
                  <a:srgbClr val="0054A6"/>
                </a:solidFill>
                <a:latin typeface="Calibri"/>
                <a:ea typeface="Calibri"/>
                <a:cs typeface="Calibri"/>
                <a:sym typeface="Calibri"/>
              </a:rPr>
              <a:t> involved.</a:t>
            </a:r>
            <a:endParaRPr sz="2000">
              <a:latin typeface="Calibri"/>
              <a:ea typeface="Calibri"/>
              <a:cs typeface="Calibri"/>
              <a:sym typeface="Calibri"/>
            </a:endParaRPr>
          </a:p>
        </p:txBody>
      </p:sp>
      <p:pic>
        <p:nvPicPr>
          <p:cNvPr id="145" name="Google Shape;145;g3f7a457053d_0_21"/>
          <p:cNvPicPr preferRelativeResize="0"/>
          <p:nvPr/>
        </p:nvPicPr>
        <p:blipFill>
          <a:blip r:embed="rId4">
            <a:alphaModFix/>
          </a:blip>
          <a:stretch>
            <a:fillRect/>
          </a:stretch>
        </p:blipFill>
        <p:spPr>
          <a:xfrm>
            <a:off x="383700" y="3628890"/>
            <a:ext cx="759850" cy="759850"/>
          </a:xfrm>
          <a:prstGeom prst="rect">
            <a:avLst/>
          </a:prstGeom>
          <a:noFill/>
          <a:ln>
            <a:noFill/>
          </a:ln>
        </p:spPr>
      </p:pic>
      <p:sp>
        <p:nvSpPr>
          <p:cNvPr id="146" name="Google Shape;146;g3f7a457053d_0_21"/>
          <p:cNvSpPr/>
          <p:nvPr/>
        </p:nvSpPr>
        <p:spPr>
          <a:xfrm>
            <a:off x="1456600" y="3562764"/>
            <a:ext cx="1215900" cy="825900"/>
          </a:xfrm>
          <a:prstGeom prst="wedgeRoundRectCallout">
            <a:avLst>
              <a:gd fmla="val -79830" name="adj1"/>
              <a:gd fmla="val -15871" name="adj2"/>
              <a:gd fmla="val 0" name="adj3"/>
            </a:avLst>
          </a:prstGeom>
          <a:solidFill>
            <a:schemeClr val="lt2"/>
          </a:solidFill>
          <a:ln cap="flat" cmpd="sng" w="9525">
            <a:solidFill>
              <a:srgbClr val="244EA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US" sz="2000">
                <a:solidFill>
                  <a:srgbClr val="244EA2"/>
                </a:solidFill>
                <a:latin typeface="Calibri"/>
                <a:ea typeface="Calibri"/>
                <a:cs typeface="Calibri"/>
                <a:sym typeface="Calibri"/>
              </a:rPr>
              <a:t>Who?</a:t>
            </a:r>
            <a:endParaRPr b="1" sz="2000">
              <a:solidFill>
                <a:srgbClr val="244EA2"/>
              </a:solidFill>
              <a:latin typeface="Calibri"/>
              <a:ea typeface="Calibri"/>
              <a:cs typeface="Calibri"/>
              <a:sym typeface="Calibri"/>
            </a:endParaRPr>
          </a:p>
        </p:txBody>
      </p:sp>
      <p:pic>
        <p:nvPicPr>
          <p:cNvPr id="147" name="Google Shape;147;g3f7a457053d_0_21"/>
          <p:cNvPicPr preferRelativeResize="0"/>
          <p:nvPr/>
        </p:nvPicPr>
        <p:blipFill>
          <a:blip r:embed="rId3">
            <a:alphaModFix/>
          </a:blip>
          <a:stretch>
            <a:fillRect/>
          </a:stretch>
        </p:blipFill>
        <p:spPr>
          <a:xfrm>
            <a:off x="3461641" y="2442423"/>
            <a:ext cx="731700" cy="759850"/>
          </a:xfrm>
          <a:prstGeom prst="rect">
            <a:avLst/>
          </a:prstGeom>
          <a:noFill/>
          <a:ln>
            <a:noFill/>
          </a:ln>
        </p:spPr>
      </p:pic>
      <p:sp>
        <p:nvSpPr>
          <p:cNvPr id="148" name="Google Shape;148;g3f7a457053d_0_21"/>
          <p:cNvSpPr/>
          <p:nvPr/>
        </p:nvSpPr>
        <p:spPr>
          <a:xfrm>
            <a:off x="5233916" y="2442423"/>
            <a:ext cx="5747100" cy="922200"/>
          </a:xfrm>
          <a:prstGeom prst="wedgeRoundRectCallout">
            <a:avLst>
              <a:gd fmla="val -65871" name="adj1"/>
              <a:gd fmla="val -3427" name="adj2"/>
              <a:gd fmla="val 0" name="adj3"/>
            </a:avLst>
          </a:prstGeom>
          <a:solidFill>
            <a:schemeClr val="lt2"/>
          </a:solidFill>
          <a:ln cap="flat" cmpd="sng" w="9525">
            <a:solidFill>
              <a:srgbClr val="244EA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000">
                <a:solidFill>
                  <a:srgbClr val="0054A6"/>
                </a:solidFill>
                <a:latin typeface="Calibri"/>
                <a:ea typeface="Calibri"/>
                <a:cs typeface="Calibri"/>
                <a:sym typeface="Calibri"/>
              </a:rPr>
              <a:t>Part of the wider pharmaverse - growing </a:t>
            </a:r>
            <a:r>
              <a:rPr lang="en-US" sz="2000">
                <a:solidFill>
                  <a:srgbClr val="0054A6"/>
                </a:solidFill>
                <a:latin typeface="Calibri"/>
                <a:ea typeface="Calibri"/>
                <a:cs typeface="Calibri"/>
                <a:sym typeface="Calibri"/>
              </a:rPr>
              <a:t>industry</a:t>
            </a:r>
            <a:r>
              <a:rPr lang="en-US" sz="2000">
                <a:solidFill>
                  <a:srgbClr val="0054A6"/>
                </a:solidFill>
                <a:latin typeface="Calibri"/>
                <a:ea typeface="Calibri"/>
                <a:cs typeface="Calibri"/>
                <a:sym typeface="Calibri"/>
              </a:rPr>
              <a:t> effort to collaborate on </a:t>
            </a:r>
            <a:r>
              <a:rPr b="1" lang="en-US" sz="2000">
                <a:solidFill>
                  <a:schemeClr val="accent6"/>
                </a:solidFill>
                <a:latin typeface="Calibri"/>
                <a:ea typeface="Calibri"/>
                <a:cs typeface="Calibri"/>
                <a:sym typeface="Calibri"/>
              </a:rPr>
              <a:t>E2E data pipeline in R</a:t>
            </a:r>
            <a:r>
              <a:rPr lang="en-US" sz="2000">
                <a:solidFill>
                  <a:schemeClr val="accent4"/>
                </a:solidFill>
                <a:latin typeface="Calibri"/>
                <a:ea typeface="Calibri"/>
                <a:cs typeface="Calibri"/>
                <a:sym typeface="Calibri"/>
              </a:rPr>
              <a:t>.</a:t>
            </a:r>
            <a:endParaRPr sz="2000">
              <a:solidFill>
                <a:schemeClr val="accent4"/>
              </a:solidFill>
              <a:latin typeface="Calibri"/>
              <a:ea typeface="Calibri"/>
              <a:cs typeface="Calibri"/>
              <a:sym typeface="Calibri"/>
            </a:endParaRPr>
          </a:p>
        </p:txBody>
      </p:sp>
      <p:pic>
        <p:nvPicPr>
          <p:cNvPr id="149" name="Google Shape;149;g3f7a457053d_0_21"/>
          <p:cNvPicPr preferRelativeResize="0"/>
          <p:nvPr/>
        </p:nvPicPr>
        <p:blipFill>
          <a:blip r:embed="rId4">
            <a:alphaModFix/>
          </a:blip>
          <a:stretch>
            <a:fillRect/>
          </a:stretch>
        </p:blipFill>
        <p:spPr>
          <a:xfrm>
            <a:off x="374259" y="2528245"/>
            <a:ext cx="759850" cy="759850"/>
          </a:xfrm>
          <a:prstGeom prst="rect">
            <a:avLst/>
          </a:prstGeom>
          <a:noFill/>
          <a:ln>
            <a:noFill/>
          </a:ln>
        </p:spPr>
      </p:pic>
      <p:sp>
        <p:nvSpPr>
          <p:cNvPr id="150" name="Google Shape;150;g3f7a457053d_0_21"/>
          <p:cNvSpPr/>
          <p:nvPr/>
        </p:nvSpPr>
        <p:spPr>
          <a:xfrm>
            <a:off x="1447159" y="2462119"/>
            <a:ext cx="1215900" cy="825900"/>
          </a:xfrm>
          <a:prstGeom prst="wedgeRoundRectCallout">
            <a:avLst>
              <a:gd fmla="val -79830" name="adj1"/>
              <a:gd fmla="val -15871" name="adj2"/>
              <a:gd fmla="val 0" name="adj3"/>
            </a:avLst>
          </a:prstGeom>
          <a:solidFill>
            <a:schemeClr val="lt2"/>
          </a:solidFill>
          <a:ln cap="flat" cmpd="sng" w="9525">
            <a:solidFill>
              <a:srgbClr val="244EA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US" sz="2000">
                <a:solidFill>
                  <a:srgbClr val="244EA2"/>
                </a:solidFill>
                <a:latin typeface="Calibri"/>
                <a:ea typeface="Calibri"/>
                <a:cs typeface="Calibri"/>
                <a:sym typeface="Calibri"/>
              </a:rPr>
              <a:t>Why?</a:t>
            </a:r>
            <a:endParaRPr b="1" sz="2000">
              <a:solidFill>
                <a:srgbClr val="244EA2"/>
              </a:solidFill>
              <a:latin typeface="Calibri"/>
              <a:ea typeface="Calibri"/>
              <a:cs typeface="Calibri"/>
              <a:sym typeface="Calibri"/>
            </a:endParaRPr>
          </a:p>
        </p:txBody>
      </p:sp>
      <p:pic>
        <p:nvPicPr>
          <p:cNvPr id="151" name="Google Shape;151;g3f7a457053d_0_21"/>
          <p:cNvPicPr preferRelativeResize="0"/>
          <p:nvPr/>
        </p:nvPicPr>
        <p:blipFill>
          <a:blip r:embed="rId3">
            <a:alphaModFix/>
          </a:blip>
          <a:stretch>
            <a:fillRect/>
          </a:stretch>
        </p:blipFill>
        <p:spPr>
          <a:xfrm>
            <a:off x="3471082" y="4655723"/>
            <a:ext cx="731700" cy="759850"/>
          </a:xfrm>
          <a:prstGeom prst="rect">
            <a:avLst/>
          </a:prstGeom>
          <a:noFill/>
          <a:ln>
            <a:noFill/>
          </a:ln>
        </p:spPr>
      </p:pic>
      <p:sp>
        <p:nvSpPr>
          <p:cNvPr id="152" name="Google Shape;152;g3f7a457053d_0_21"/>
          <p:cNvSpPr/>
          <p:nvPr/>
        </p:nvSpPr>
        <p:spPr>
          <a:xfrm>
            <a:off x="5243357" y="4655723"/>
            <a:ext cx="5747100" cy="922200"/>
          </a:xfrm>
          <a:prstGeom prst="wedgeRoundRectCallout">
            <a:avLst>
              <a:gd fmla="val -65871" name="adj1"/>
              <a:gd fmla="val -3427" name="adj2"/>
              <a:gd fmla="val 0" name="adj3"/>
            </a:avLst>
          </a:prstGeom>
          <a:solidFill>
            <a:schemeClr val="lt2"/>
          </a:solidFill>
          <a:ln cap="flat" cmpd="sng" w="9525">
            <a:solidFill>
              <a:srgbClr val="244EA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000">
                <a:solidFill>
                  <a:srgbClr val="0054A6"/>
                </a:solidFill>
                <a:latin typeface="Calibri"/>
                <a:ea typeface="Calibri"/>
                <a:cs typeface="Calibri"/>
                <a:sym typeface="Calibri"/>
              </a:rPr>
              <a:t>1st commit:</a:t>
            </a:r>
            <a:r>
              <a:rPr lang="en-US" sz="2000">
                <a:solidFill>
                  <a:srgbClr val="0054A6"/>
                </a:solidFill>
                <a:latin typeface="Calibri"/>
                <a:ea typeface="Calibri"/>
                <a:cs typeface="Calibri"/>
                <a:sym typeface="Calibri"/>
              </a:rPr>
              <a:t> Feb 2021; 1st CRAN release Feb 2022. </a:t>
            </a:r>
            <a:r>
              <a:rPr b="1" lang="en-US" sz="2000">
                <a:solidFill>
                  <a:schemeClr val="accent6"/>
                </a:solidFill>
                <a:latin typeface="Calibri"/>
                <a:ea typeface="Calibri"/>
                <a:cs typeface="Calibri"/>
                <a:sym typeface="Calibri"/>
              </a:rPr>
              <a:t>12 major releases</a:t>
            </a:r>
            <a:r>
              <a:rPr lang="en-US" sz="2000">
                <a:solidFill>
                  <a:srgbClr val="0054A6"/>
                </a:solidFill>
                <a:latin typeface="Calibri"/>
                <a:ea typeface="Calibri"/>
                <a:cs typeface="Calibri"/>
                <a:sym typeface="Calibri"/>
              </a:rPr>
              <a:t> since then!</a:t>
            </a:r>
            <a:endParaRPr sz="2000">
              <a:latin typeface="Calibri"/>
              <a:ea typeface="Calibri"/>
              <a:cs typeface="Calibri"/>
              <a:sym typeface="Calibri"/>
            </a:endParaRPr>
          </a:p>
        </p:txBody>
      </p:sp>
      <p:pic>
        <p:nvPicPr>
          <p:cNvPr id="153" name="Google Shape;153;g3f7a457053d_0_21"/>
          <p:cNvPicPr preferRelativeResize="0"/>
          <p:nvPr/>
        </p:nvPicPr>
        <p:blipFill>
          <a:blip r:embed="rId4">
            <a:alphaModFix/>
          </a:blip>
          <a:stretch>
            <a:fillRect/>
          </a:stretch>
        </p:blipFill>
        <p:spPr>
          <a:xfrm>
            <a:off x="383700" y="4741545"/>
            <a:ext cx="759850" cy="759850"/>
          </a:xfrm>
          <a:prstGeom prst="rect">
            <a:avLst/>
          </a:prstGeom>
          <a:noFill/>
          <a:ln>
            <a:noFill/>
          </a:ln>
        </p:spPr>
      </p:pic>
      <p:sp>
        <p:nvSpPr>
          <p:cNvPr id="154" name="Google Shape;154;g3f7a457053d_0_21"/>
          <p:cNvSpPr/>
          <p:nvPr/>
        </p:nvSpPr>
        <p:spPr>
          <a:xfrm>
            <a:off x="1456600" y="4675419"/>
            <a:ext cx="1215900" cy="825900"/>
          </a:xfrm>
          <a:prstGeom prst="wedgeRoundRectCallout">
            <a:avLst>
              <a:gd fmla="val -79830" name="adj1"/>
              <a:gd fmla="val -15871" name="adj2"/>
              <a:gd fmla="val 0" name="adj3"/>
            </a:avLst>
          </a:prstGeom>
          <a:solidFill>
            <a:schemeClr val="lt2"/>
          </a:solidFill>
          <a:ln cap="flat" cmpd="sng" w="9525">
            <a:solidFill>
              <a:srgbClr val="244EA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US" sz="2000">
                <a:solidFill>
                  <a:srgbClr val="244EA2"/>
                </a:solidFill>
                <a:latin typeface="Calibri"/>
                <a:ea typeface="Calibri"/>
                <a:cs typeface="Calibri"/>
                <a:sym typeface="Calibri"/>
              </a:rPr>
              <a:t>When?</a:t>
            </a:r>
            <a:endParaRPr b="1" sz="2000">
              <a:solidFill>
                <a:srgbClr val="244EA2"/>
              </a:solidFill>
              <a:latin typeface="Calibri"/>
              <a:ea typeface="Calibri"/>
              <a:cs typeface="Calibri"/>
              <a:sym typeface="Calibri"/>
            </a:endParaRPr>
          </a:p>
        </p:txBody>
      </p:sp>
      <p:pic>
        <p:nvPicPr>
          <p:cNvPr id="155" name="Google Shape;155;g3f7a457053d_0_21"/>
          <p:cNvPicPr preferRelativeResize="0"/>
          <p:nvPr/>
        </p:nvPicPr>
        <p:blipFill>
          <a:blip r:embed="rId3">
            <a:alphaModFix/>
          </a:blip>
          <a:stretch>
            <a:fillRect/>
          </a:stretch>
        </p:blipFill>
        <p:spPr>
          <a:xfrm>
            <a:off x="3461641" y="5781062"/>
            <a:ext cx="731700" cy="759850"/>
          </a:xfrm>
          <a:prstGeom prst="rect">
            <a:avLst/>
          </a:prstGeom>
          <a:noFill/>
          <a:ln>
            <a:noFill/>
          </a:ln>
        </p:spPr>
      </p:pic>
      <p:sp>
        <p:nvSpPr>
          <p:cNvPr id="156" name="Google Shape;156;g3f7a457053d_0_21"/>
          <p:cNvSpPr/>
          <p:nvPr/>
        </p:nvSpPr>
        <p:spPr>
          <a:xfrm>
            <a:off x="5233916" y="5781062"/>
            <a:ext cx="5747100" cy="922200"/>
          </a:xfrm>
          <a:prstGeom prst="wedgeRoundRectCallout">
            <a:avLst>
              <a:gd fmla="val -65871" name="adj1"/>
              <a:gd fmla="val -3427" name="adj2"/>
              <a:gd fmla="val 0" name="adj3"/>
            </a:avLst>
          </a:prstGeom>
          <a:solidFill>
            <a:schemeClr val="lt2"/>
          </a:solidFill>
          <a:ln cap="flat" cmpd="sng" w="9525">
            <a:solidFill>
              <a:srgbClr val="244EA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000">
                <a:solidFill>
                  <a:srgbClr val="0054A6"/>
                </a:solidFill>
                <a:latin typeface="Calibri"/>
                <a:ea typeface="Calibri"/>
                <a:cs typeface="Calibri"/>
                <a:sym typeface="Calibri"/>
              </a:rPr>
              <a:t>Supported by a cross-industry dev team of</a:t>
            </a:r>
            <a:r>
              <a:rPr lang="en-US" sz="2000">
                <a:solidFill>
                  <a:schemeClr val="accent6"/>
                </a:solidFill>
                <a:latin typeface="Calibri"/>
                <a:ea typeface="Calibri"/>
                <a:cs typeface="Calibri"/>
                <a:sym typeface="Calibri"/>
              </a:rPr>
              <a:t> </a:t>
            </a:r>
            <a:r>
              <a:rPr b="1" lang="en-US" sz="2000">
                <a:solidFill>
                  <a:schemeClr val="accent6"/>
                </a:solidFill>
                <a:latin typeface="Calibri"/>
                <a:ea typeface="Calibri"/>
                <a:cs typeface="Calibri"/>
                <a:sym typeface="Calibri"/>
              </a:rPr>
              <a:t>5-10 </a:t>
            </a:r>
            <a:r>
              <a:rPr b="1" lang="en-US" sz="2000">
                <a:solidFill>
                  <a:schemeClr val="accent6"/>
                </a:solidFill>
                <a:latin typeface="Calibri"/>
                <a:ea typeface="Calibri"/>
                <a:cs typeface="Calibri"/>
                <a:sym typeface="Calibri"/>
              </a:rPr>
              <a:t>developers</a:t>
            </a:r>
            <a:r>
              <a:rPr lang="en-US" sz="2000">
                <a:solidFill>
                  <a:srgbClr val="0054A6"/>
                </a:solidFill>
                <a:latin typeface="Calibri"/>
                <a:ea typeface="Calibri"/>
                <a:cs typeface="Calibri"/>
                <a:sym typeface="Calibri"/>
              </a:rPr>
              <a:t> (with low % commitment) since 2021.</a:t>
            </a:r>
            <a:endParaRPr sz="2000">
              <a:latin typeface="Calibri"/>
              <a:ea typeface="Calibri"/>
              <a:cs typeface="Calibri"/>
              <a:sym typeface="Calibri"/>
            </a:endParaRPr>
          </a:p>
        </p:txBody>
      </p:sp>
      <p:pic>
        <p:nvPicPr>
          <p:cNvPr id="157" name="Google Shape;157;g3f7a457053d_0_21"/>
          <p:cNvPicPr preferRelativeResize="0"/>
          <p:nvPr/>
        </p:nvPicPr>
        <p:blipFill>
          <a:blip r:embed="rId4">
            <a:alphaModFix/>
          </a:blip>
          <a:stretch>
            <a:fillRect/>
          </a:stretch>
        </p:blipFill>
        <p:spPr>
          <a:xfrm>
            <a:off x="374259" y="5866884"/>
            <a:ext cx="759850" cy="759850"/>
          </a:xfrm>
          <a:prstGeom prst="rect">
            <a:avLst/>
          </a:prstGeom>
          <a:noFill/>
          <a:ln>
            <a:noFill/>
          </a:ln>
        </p:spPr>
      </p:pic>
      <p:sp>
        <p:nvSpPr>
          <p:cNvPr id="158" name="Google Shape;158;g3f7a457053d_0_21"/>
          <p:cNvSpPr/>
          <p:nvPr/>
        </p:nvSpPr>
        <p:spPr>
          <a:xfrm>
            <a:off x="1447159" y="5800758"/>
            <a:ext cx="1215900" cy="825900"/>
          </a:xfrm>
          <a:prstGeom prst="wedgeRoundRectCallout">
            <a:avLst>
              <a:gd fmla="val -79830" name="adj1"/>
              <a:gd fmla="val -15871" name="adj2"/>
              <a:gd fmla="val 0" name="adj3"/>
            </a:avLst>
          </a:prstGeom>
          <a:solidFill>
            <a:schemeClr val="lt2"/>
          </a:solidFill>
          <a:ln cap="flat" cmpd="sng" w="9525">
            <a:solidFill>
              <a:srgbClr val="244EA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US" sz="2000">
                <a:solidFill>
                  <a:srgbClr val="244EA2"/>
                </a:solidFill>
                <a:latin typeface="Calibri"/>
                <a:ea typeface="Calibri"/>
                <a:cs typeface="Calibri"/>
                <a:sym typeface="Calibri"/>
              </a:rPr>
              <a:t>How</a:t>
            </a:r>
            <a:r>
              <a:rPr b="1" lang="en-US" sz="2000">
                <a:solidFill>
                  <a:srgbClr val="244EA2"/>
                </a:solidFill>
                <a:latin typeface="Calibri"/>
                <a:ea typeface="Calibri"/>
                <a:cs typeface="Calibri"/>
                <a:sym typeface="Calibri"/>
              </a:rPr>
              <a:t>?</a:t>
            </a:r>
            <a:endParaRPr b="1" sz="2000">
              <a:solidFill>
                <a:srgbClr val="244EA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3e233f45812_0_21"/>
          <p:cNvSpPr txBox="1"/>
          <p:nvPr>
            <p:ph type="title"/>
          </p:nvPr>
        </p:nvSpPr>
        <p:spPr>
          <a:xfrm>
            <a:off x="2013809" y="274320"/>
            <a:ext cx="9285000" cy="731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SzPts val="990"/>
              <a:buNone/>
            </a:pPr>
            <a:r>
              <a:rPr lang="en-US" sz="3760"/>
              <a:t>Why did we commit to maturity and stability?</a:t>
            </a:r>
            <a:endParaRPr sz="3760"/>
          </a:p>
        </p:txBody>
      </p:sp>
      <p:sp>
        <p:nvSpPr>
          <p:cNvPr id="165" name="Google Shape;165;g3e233f45812_0_21"/>
          <p:cNvSpPr txBox="1"/>
          <p:nvPr>
            <p:ph idx="1" type="body"/>
          </p:nvPr>
        </p:nvSpPr>
        <p:spPr>
          <a:xfrm>
            <a:off x="838200" y="1462091"/>
            <a:ext cx="10515600" cy="10776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2500"/>
              <a:t>After the release of {admiral} 1.0.0 (Dec 2023), {admiral} committed to stability and maturity. </a:t>
            </a:r>
            <a:endParaRPr sz="2500"/>
          </a:p>
        </p:txBody>
      </p:sp>
      <p:sp>
        <p:nvSpPr>
          <p:cNvPr id="166" name="Google Shape;166;g3e233f45812_0_21"/>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67" name="Google Shape;167;g3e233f45812_0_21"/>
          <p:cNvPicPr preferRelativeResize="0"/>
          <p:nvPr/>
        </p:nvPicPr>
        <p:blipFill>
          <a:blip r:embed="rId3">
            <a:alphaModFix/>
          </a:blip>
          <a:stretch>
            <a:fillRect/>
          </a:stretch>
        </p:blipFill>
        <p:spPr>
          <a:xfrm>
            <a:off x="1639859" y="4594657"/>
            <a:ext cx="1767349" cy="1835401"/>
          </a:xfrm>
          <a:prstGeom prst="rect">
            <a:avLst/>
          </a:prstGeom>
          <a:noFill/>
          <a:ln>
            <a:noFill/>
          </a:ln>
        </p:spPr>
      </p:pic>
      <p:sp>
        <p:nvSpPr>
          <p:cNvPr id="168" name="Google Shape;168;g3e233f45812_0_21"/>
          <p:cNvSpPr/>
          <p:nvPr/>
        </p:nvSpPr>
        <p:spPr>
          <a:xfrm>
            <a:off x="4501550" y="2755325"/>
            <a:ext cx="7169700" cy="3186900"/>
          </a:xfrm>
          <a:prstGeom prst="wedgeRoundRectCallout">
            <a:avLst>
              <a:gd fmla="val -62310" name="adj1"/>
              <a:gd fmla="val 36530" name="adj2"/>
              <a:gd fmla="val 0" name="adj3"/>
            </a:avLst>
          </a:prstGeom>
          <a:solidFill>
            <a:schemeClr val="lt2"/>
          </a:solidFill>
          <a:ln cap="flat" cmpd="sng" w="9525">
            <a:solidFill>
              <a:srgbClr val="0054A6"/>
            </a:solidFill>
            <a:prstDash val="solid"/>
            <a:round/>
            <a:headEnd len="sm" w="sm" type="none"/>
            <a:tailEnd len="sm" w="sm" type="none"/>
          </a:ln>
        </p:spPr>
        <p:txBody>
          <a:bodyPr anchorCtr="0" anchor="ctr" bIns="91425" lIns="91425" spcFirstLastPara="1" rIns="91425" wrap="square" tIns="91425">
            <a:noAutofit/>
          </a:bodyPr>
          <a:lstStyle/>
          <a:p>
            <a:pPr indent="-342900" lvl="0" marL="457200" rtl="0" algn="l">
              <a:lnSpc>
                <a:spcPct val="115000"/>
              </a:lnSpc>
              <a:spcBef>
                <a:spcPts val="0"/>
              </a:spcBef>
              <a:spcAft>
                <a:spcPts val="0"/>
              </a:spcAft>
              <a:buClr>
                <a:srgbClr val="0054A6"/>
              </a:buClr>
              <a:buSzPts val="1800"/>
              <a:buChar char="●"/>
            </a:pPr>
            <a:r>
              <a:rPr lang="en-US" sz="2500">
                <a:solidFill>
                  <a:srgbClr val="0054A6"/>
                </a:solidFill>
                <a:latin typeface="Calibri"/>
                <a:ea typeface="Calibri"/>
                <a:cs typeface="Calibri"/>
                <a:sym typeface="Calibri"/>
              </a:rPr>
              <a:t>Relative </a:t>
            </a:r>
            <a:r>
              <a:rPr b="1" lang="en-US" sz="2500">
                <a:solidFill>
                  <a:schemeClr val="accent6"/>
                </a:solidFill>
                <a:latin typeface="Calibri"/>
                <a:ea typeface="Calibri"/>
                <a:cs typeface="Calibri"/>
                <a:sym typeface="Calibri"/>
              </a:rPr>
              <a:t>feature completeness</a:t>
            </a:r>
            <a:r>
              <a:rPr lang="en-US" sz="2500">
                <a:solidFill>
                  <a:srgbClr val="0054A6"/>
                </a:solidFill>
                <a:latin typeface="Calibri"/>
                <a:ea typeface="Calibri"/>
                <a:cs typeface="Calibri"/>
                <a:sym typeface="Calibri"/>
              </a:rPr>
              <a:t> had been reached.</a:t>
            </a:r>
            <a:endParaRPr sz="2500">
              <a:solidFill>
                <a:srgbClr val="0054A6"/>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100">
              <a:solidFill>
                <a:srgbClr val="0054A6"/>
              </a:solidFill>
              <a:latin typeface="Calibri"/>
              <a:ea typeface="Calibri"/>
              <a:cs typeface="Calibri"/>
              <a:sym typeface="Calibri"/>
            </a:endParaRPr>
          </a:p>
          <a:p>
            <a:pPr indent="-342900" lvl="0" marL="457200" rtl="0" algn="l">
              <a:lnSpc>
                <a:spcPct val="115000"/>
              </a:lnSpc>
              <a:spcBef>
                <a:spcPts val="0"/>
              </a:spcBef>
              <a:spcAft>
                <a:spcPts val="0"/>
              </a:spcAft>
              <a:buClr>
                <a:srgbClr val="0054A6"/>
              </a:buClr>
              <a:buSzPts val="1800"/>
              <a:buChar char="●"/>
            </a:pPr>
            <a:r>
              <a:rPr lang="en-US" sz="2500">
                <a:solidFill>
                  <a:srgbClr val="0054A6"/>
                </a:solidFill>
                <a:latin typeface="Calibri"/>
                <a:ea typeface="Calibri"/>
                <a:cs typeface="Calibri"/>
                <a:sym typeface="Calibri"/>
              </a:rPr>
              <a:t>Needed to stabilise to </a:t>
            </a:r>
            <a:r>
              <a:rPr b="1" lang="en-US" sz="2500">
                <a:solidFill>
                  <a:schemeClr val="accent6"/>
                </a:solidFill>
                <a:latin typeface="Calibri"/>
                <a:ea typeface="Calibri"/>
                <a:cs typeface="Calibri"/>
                <a:sym typeface="Calibri"/>
              </a:rPr>
              <a:t>build trust</a:t>
            </a:r>
            <a:r>
              <a:rPr lang="en-US" sz="2500">
                <a:solidFill>
                  <a:srgbClr val="0054A6"/>
                </a:solidFill>
                <a:latin typeface="Calibri"/>
                <a:ea typeface="Calibri"/>
                <a:cs typeface="Calibri"/>
                <a:sym typeface="Calibri"/>
              </a:rPr>
              <a:t> within an industry famously resistant to change.</a:t>
            </a:r>
            <a:endParaRPr sz="2500">
              <a:solidFill>
                <a:srgbClr val="0054A6"/>
              </a:solidFill>
              <a:latin typeface="Calibri"/>
              <a:ea typeface="Calibri"/>
              <a:cs typeface="Calibri"/>
              <a:sym typeface="Calibri"/>
            </a:endParaRPr>
          </a:p>
          <a:p>
            <a:pPr indent="0" lvl="0" marL="0" rtl="0" algn="l">
              <a:lnSpc>
                <a:spcPct val="115000"/>
              </a:lnSpc>
              <a:spcBef>
                <a:spcPts val="0"/>
              </a:spcBef>
              <a:spcAft>
                <a:spcPts val="0"/>
              </a:spcAft>
              <a:buClr>
                <a:schemeClr val="dk2"/>
              </a:buClr>
              <a:buSzPts val="1100"/>
              <a:buFont typeface="Arial"/>
              <a:buNone/>
            </a:pPr>
            <a:r>
              <a:t/>
            </a:r>
            <a:endParaRPr sz="1100">
              <a:solidFill>
                <a:schemeClr val="dk2"/>
              </a:solidFill>
            </a:endParaRPr>
          </a:p>
          <a:p>
            <a:pPr indent="-342900" lvl="0" marL="457200" rtl="0" algn="l">
              <a:lnSpc>
                <a:spcPct val="115000"/>
              </a:lnSpc>
              <a:spcBef>
                <a:spcPts val="0"/>
              </a:spcBef>
              <a:spcAft>
                <a:spcPts val="0"/>
              </a:spcAft>
              <a:buClr>
                <a:srgbClr val="0054A6"/>
              </a:buClr>
              <a:buSzPts val="1800"/>
              <a:buChar char="●"/>
            </a:pPr>
            <a:r>
              <a:rPr lang="en-US" sz="2500">
                <a:solidFill>
                  <a:srgbClr val="0054A6"/>
                </a:solidFill>
                <a:latin typeface="Calibri"/>
                <a:ea typeface="Calibri"/>
                <a:cs typeface="Calibri"/>
                <a:sym typeface="Calibri"/>
              </a:rPr>
              <a:t>Some </a:t>
            </a:r>
            <a:r>
              <a:rPr b="1" lang="en-US" sz="2500">
                <a:solidFill>
                  <a:schemeClr val="accent6"/>
                </a:solidFill>
                <a:latin typeface="Calibri"/>
                <a:ea typeface="Calibri"/>
                <a:cs typeface="Calibri"/>
                <a:sym typeface="Calibri"/>
              </a:rPr>
              <a:t>resourcing pressures</a:t>
            </a:r>
            <a:r>
              <a:rPr lang="en-US" sz="2500">
                <a:solidFill>
                  <a:srgbClr val="0054A6"/>
                </a:solidFill>
                <a:latin typeface="Calibri"/>
                <a:ea typeface="Calibri"/>
                <a:cs typeface="Calibri"/>
                <a:sym typeface="Calibri"/>
              </a:rPr>
              <a:t>.</a:t>
            </a:r>
            <a:endParaRPr sz="2500">
              <a:solidFill>
                <a:srgbClr val="0054A6"/>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3fd3e313def_0_50"/>
          <p:cNvSpPr txBox="1"/>
          <p:nvPr/>
        </p:nvSpPr>
        <p:spPr>
          <a:xfrm>
            <a:off x="6539075" y="1475100"/>
            <a:ext cx="4953000" cy="315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500" u="sng">
                <a:solidFill>
                  <a:srgbClr val="0054A6"/>
                </a:solidFill>
                <a:latin typeface="Calibri"/>
                <a:ea typeface="Calibri"/>
                <a:cs typeface="Calibri"/>
                <a:sym typeface="Calibri"/>
              </a:rPr>
              <a:t>User-related</a:t>
            </a:r>
            <a:endParaRPr b="1" sz="2500" u="sng">
              <a:solidFill>
                <a:srgbClr val="0054A6"/>
              </a:solidFill>
              <a:latin typeface="Calibri"/>
              <a:ea typeface="Calibri"/>
              <a:cs typeface="Calibri"/>
              <a:sym typeface="Calibri"/>
            </a:endParaRPr>
          </a:p>
          <a:p>
            <a:pPr indent="0" lvl="0" marL="0" rtl="0" algn="l">
              <a:lnSpc>
                <a:spcPct val="115000"/>
              </a:lnSpc>
              <a:spcBef>
                <a:spcPts val="0"/>
              </a:spcBef>
              <a:spcAft>
                <a:spcPts val="0"/>
              </a:spcAft>
              <a:buNone/>
            </a:pPr>
            <a:r>
              <a:t/>
            </a:r>
            <a:endParaRPr b="1" sz="1000" u="sng">
              <a:solidFill>
                <a:srgbClr val="0054A6"/>
              </a:solidFill>
              <a:latin typeface="Calibri"/>
              <a:ea typeface="Calibri"/>
              <a:cs typeface="Calibri"/>
              <a:sym typeface="Calibri"/>
            </a:endParaRPr>
          </a:p>
          <a:p>
            <a:pPr indent="-336550" lvl="0" marL="457200" rtl="0" algn="l">
              <a:lnSpc>
                <a:spcPct val="115000"/>
              </a:lnSpc>
              <a:spcBef>
                <a:spcPts val="0"/>
              </a:spcBef>
              <a:spcAft>
                <a:spcPts val="0"/>
              </a:spcAft>
              <a:buClr>
                <a:srgbClr val="0054A6"/>
              </a:buClr>
              <a:buSzPts val="1700"/>
              <a:buFont typeface="Calibri"/>
              <a:buChar char="●"/>
            </a:pPr>
            <a:r>
              <a:rPr lang="en-US" sz="2500">
                <a:solidFill>
                  <a:srgbClr val="0054A6"/>
                </a:solidFill>
                <a:latin typeface="Calibri"/>
                <a:ea typeface="Calibri"/>
                <a:cs typeface="Calibri"/>
                <a:sym typeface="Calibri"/>
              </a:rPr>
              <a:t>Convincing users that admiral is not “dying”</a:t>
            </a:r>
            <a:endParaRPr sz="2500">
              <a:solidFill>
                <a:srgbClr val="0054A6"/>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rgbClr val="0054A6"/>
              </a:solidFill>
              <a:latin typeface="Calibri"/>
              <a:ea typeface="Calibri"/>
              <a:cs typeface="Calibri"/>
              <a:sym typeface="Calibri"/>
            </a:endParaRPr>
          </a:p>
          <a:p>
            <a:pPr indent="-336550" lvl="0" marL="457200" rtl="0" algn="l">
              <a:lnSpc>
                <a:spcPct val="115000"/>
              </a:lnSpc>
              <a:spcBef>
                <a:spcPts val="0"/>
              </a:spcBef>
              <a:spcAft>
                <a:spcPts val="0"/>
              </a:spcAft>
              <a:buClr>
                <a:srgbClr val="0054A6"/>
              </a:buClr>
              <a:buSzPts val="1700"/>
              <a:buFont typeface="Calibri"/>
              <a:buChar char="●"/>
            </a:pPr>
            <a:r>
              <a:rPr lang="en-US" sz="2500">
                <a:solidFill>
                  <a:srgbClr val="0054A6"/>
                </a:solidFill>
                <a:latin typeface="Calibri"/>
                <a:ea typeface="Calibri"/>
                <a:cs typeface="Calibri"/>
                <a:sym typeface="Calibri"/>
              </a:rPr>
              <a:t>Retaining </a:t>
            </a:r>
            <a:r>
              <a:rPr b="1" lang="en-US" sz="2500">
                <a:solidFill>
                  <a:schemeClr val="accent6"/>
                </a:solidFill>
                <a:latin typeface="Calibri"/>
                <a:ea typeface="Calibri"/>
                <a:cs typeface="Calibri"/>
                <a:sym typeface="Calibri"/>
              </a:rPr>
              <a:t>user engagement</a:t>
            </a:r>
            <a:r>
              <a:rPr lang="en-US" sz="2500">
                <a:solidFill>
                  <a:srgbClr val="0054A6"/>
                </a:solidFill>
                <a:latin typeface="Calibri"/>
                <a:ea typeface="Calibri"/>
                <a:cs typeface="Calibri"/>
                <a:sym typeface="Calibri"/>
              </a:rPr>
              <a:t> and involvement.</a:t>
            </a:r>
            <a:endParaRPr sz="2500">
              <a:solidFill>
                <a:srgbClr val="0054A6"/>
              </a:solidFill>
              <a:latin typeface="Calibri"/>
              <a:ea typeface="Calibri"/>
              <a:cs typeface="Calibri"/>
              <a:sym typeface="Calibri"/>
            </a:endParaRPr>
          </a:p>
        </p:txBody>
      </p:sp>
      <p:sp>
        <p:nvSpPr>
          <p:cNvPr id="175" name="Google Shape;175;g3fd3e313def_0_50"/>
          <p:cNvSpPr txBox="1"/>
          <p:nvPr/>
        </p:nvSpPr>
        <p:spPr>
          <a:xfrm>
            <a:off x="538175" y="1395425"/>
            <a:ext cx="6000900" cy="432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500" u="sng">
                <a:solidFill>
                  <a:srgbClr val="0054A6"/>
                </a:solidFill>
                <a:latin typeface="Calibri"/>
                <a:ea typeface="Calibri"/>
                <a:cs typeface="Calibri"/>
                <a:sym typeface="Calibri"/>
              </a:rPr>
              <a:t>Dev team-related</a:t>
            </a:r>
            <a:endParaRPr b="1" sz="2500" u="sng">
              <a:solidFill>
                <a:srgbClr val="0054A6"/>
              </a:solidFill>
              <a:latin typeface="Calibri"/>
              <a:ea typeface="Calibri"/>
              <a:cs typeface="Calibri"/>
              <a:sym typeface="Calibri"/>
            </a:endParaRPr>
          </a:p>
          <a:p>
            <a:pPr indent="0" lvl="0" marL="0" rtl="0" algn="l">
              <a:lnSpc>
                <a:spcPct val="115000"/>
              </a:lnSpc>
              <a:spcBef>
                <a:spcPts val="0"/>
              </a:spcBef>
              <a:spcAft>
                <a:spcPts val="0"/>
              </a:spcAft>
              <a:buNone/>
            </a:pPr>
            <a:r>
              <a:t/>
            </a:r>
            <a:endParaRPr b="1" sz="1000" u="sng">
              <a:solidFill>
                <a:srgbClr val="0054A6"/>
              </a:solidFill>
              <a:latin typeface="Calibri"/>
              <a:ea typeface="Calibri"/>
              <a:cs typeface="Calibri"/>
              <a:sym typeface="Calibri"/>
            </a:endParaRPr>
          </a:p>
          <a:p>
            <a:pPr indent="-336550" lvl="0" marL="457200" rtl="0" algn="l">
              <a:lnSpc>
                <a:spcPct val="115000"/>
              </a:lnSpc>
              <a:spcBef>
                <a:spcPts val="0"/>
              </a:spcBef>
              <a:spcAft>
                <a:spcPts val="0"/>
              </a:spcAft>
              <a:buClr>
                <a:srgbClr val="0054A6"/>
              </a:buClr>
              <a:buSzPts val="1700"/>
              <a:buChar char="●"/>
            </a:pPr>
            <a:r>
              <a:rPr lang="en-US" sz="2500">
                <a:solidFill>
                  <a:srgbClr val="0054A6"/>
                </a:solidFill>
                <a:latin typeface="Calibri"/>
                <a:ea typeface="Calibri"/>
                <a:cs typeface="Calibri"/>
                <a:sym typeface="Calibri"/>
              </a:rPr>
              <a:t>Buy-in and </a:t>
            </a:r>
            <a:r>
              <a:rPr b="1" lang="en-US" sz="2500">
                <a:solidFill>
                  <a:schemeClr val="accent6"/>
                </a:solidFill>
                <a:latin typeface="Calibri"/>
                <a:ea typeface="Calibri"/>
                <a:cs typeface="Calibri"/>
                <a:sym typeface="Calibri"/>
              </a:rPr>
              <a:t>mindset shift</a:t>
            </a:r>
            <a:endParaRPr b="1" sz="2500">
              <a:solidFill>
                <a:schemeClr val="accent6"/>
              </a:solidFill>
              <a:latin typeface="Calibri"/>
              <a:ea typeface="Calibri"/>
              <a:cs typeface="Calibri"/>
              <a:sym typeface="Calibri"/>
            </a:endParaRPr>
          </a:p>
          <a:p>
            <a:pPr indent="0" lvl="0" marL="457200" rtl="0" algn="l">
              <a:lnSpc>
                <a:spcPct val="115000"/>
              </a:lnSpc>
              <a:spcBef>
                <a:spcPts val="0"/>
              </a:spcBef>
              <a:spcAft>
                <a:spcPts val="0"/>
              </a:spcAft>
              <a:buClr>
                <a:schemeClr val="dk2"/>
              </a:buClr>
              <a:buSzPts val="1100"/>
              <a:buFont typeface="Arial"/>
              <a:buNone/>
            </a:pPr>
            <a:r>
              <a:t/>
            </a:r>
            <a:endParaRPr b="1" sz="1000">
              <a:solidFill>
                <a:schemeClr val="accent6"/>
              </a:solidFill>
              <a:latin typeface="Calibri"/>
              <a:ea typeface="Calibri"/>
              <a:cs typeface="Calibri"/>
              <a:sym typeface="Calibri"/>
            </a:endParaRPr>
          </a:p>
          <a:p>
            <a:pPr indent="-336550" lvl="0" marL="457200" rtl="0" algn="l">
              <a:lnSpc>
                <a:spcPct val="115000"/>
              </a:lnSpc>
              <a:spcBef>
                <a:spcPts val="0"/>
              </a:spcBef>
              <a:spcAft>
                <a:spcPts val="0"/>
              </a:spcAft>
              <a:buClr>
                <a:srgbClr val="0054A6"/>
              </a:buClr>
              <a:buSzPts val="1700"/>
              <a:buChar char="●"/>
            </a:pPr>
            <a:r>
              <a:rPr lang="en-US" sz="2500">
                <a:solidFill>
                  <a:srgbClr val="0054A6"/>
                </a:solidFill>
                <a:latin typeface="Calibri"/>
                <a:ea typeface="Calibri"/>
                <a:cs typeface="Calibri"/>
                <a:sym typeface="Calibri"/>
              </a:rPr>
              <a:t>Retaining</a:t>
            </a:r>
            <a:r>
              <a:rPr b="1" lang="en-US" sz="2500">
                <a:solidFill>
                  <a:schemeClr val="accent6"/>
                </a:solidFill>
                <a:latin typeface="Calibri"/>
                <a:ea typeface="Calibri"/>
                <a:cs typeface="Calibri"/>
                <a:sym typeface="Calibri"/>
              </a:rPr>
              <a:t> dev engagement</a:t>
            </a:r>
            <a:endParaRPr b="1" sz="2500">
              <a:solidFill>
                <a:schemeClr val="accent6"/>
              </a:solidFill>
              <a:latin typeface="Calibri"/>
              <a:ea typeface="Calibri"/>
              <a:cs typeface="Calibri"/>
              <a:sym typeface="Calibri"/>
            </a:endParaRPr>
          </a:p>
          <a:p>
            <a:pPr indent="0" lvl="0" marL="457200" rtl="0" algn="l">
              <a:lnSpc>
                <a:spcPct val="115000"/>
              </a:lnSpc>
              <a:spcBef>
                <a:spcPts val="0"/>
              </a:spcBef>
              <a:spcAft>
                <a:spcPts val="0"/>
              </a:spcAft>
              <a:buNone/>
            </a:pPr>
            <a:r>
              <a:t/>
            </a:r>
            <a:endParaRPr b="1" sz="1100">
              <a:solidFill>
                <a:schemeClr val="accent6"/>
              </a:solidFill>
              <a:latin typeface="Calibri"/>
              <a:ea typeface="Calibri"/>
              <a:cs typeface="Calibri"/>
              <a:sym typeface="Calibri"/>
            </a:endParaRPr>
          </a:p>
          <a:p>
            <a:pPr indent="-336550" lvl="0" marL="457200" rtl="0" algn="l">
              <a:lnSpc>
                <a:spcPct val="115000"/>
              </a:lnSpc>
              <a:spcBef>
                <a:spcPts val="0"/>
              </a:spcBef>
              <a:spcAft>
                <a:spcPts val="0"/>
              </a:spcAft>
              <a:buClr>
                <a:srgbClr val="0054A6"/>
              </a:buClr>
              <a:buSzPts val="1700"/>
              <a:buChar char="●"/>
            </a:pPr>
            <a:r>
              <a:rPr lang="en-US" sz="2500">
                <a:solidFill>
                  <a:srgbClr val="0054A6"/>
                </a:solidFill>
                <a:latin typeface="Calibri"/>
                <a:ea typeface="Calibri"/>
                <a:cs typeface="Calibri"/>
                <a:sym typeface="Calibri"/>
              </a:rPr>
              <a:t>Downsizing team size while:</a:t>
            </a:r>
            <a:endParaRPr sz="2500">
              <a:solidFill>
                <a:srgbClr val="0054A6"/>
              </a:solidFill>
              <a:latin typeface="Calibri"/>
              <a:ea typeface="Calibri"/>
              <a:cs typeface="Calibri"/>
              <a:sym typeface="Calibri"/>
            </a:endParaRPr>
          </a:p>
          <a:p>
            <a:pPr indent="-317500" lvl="1" marL="914400" rtl="0" algn="l">
              <a:lnSpc>
                <a:spcPct val="115000"/>
              </a:lnSpc>
              <a:spcBef>
                <a:spcPts val="0"/>
              </a:spcBef>
              <a:spcAft>
                <a:spcPts val="0"/>
              </a:spcAft>
              <a:buClr>
                <a:srgbClr val="0054A6"/>
              </a:buClr>
              <a:buSzPts val="1400"/>
              <a:buAutoNum type="alphaLcPeriod"/>
            </a:pPr>
            <a:r>
              <a:rPr lang="en-US" sz="2500">
                <a:solidFill>
                  <a:srgbClr val="0054A6"/>
                </a:solidFill>
                <a:latin typeface="Calibri"/>
                <a:ea typeface="Calibri"/>
                <a:cs typeface="Calibri"/>
                <a:sym typeface="Calibri"/>
              </a:rPr>
              <a:t>retaining expertise</a:t>
            </a:r>
            <a:endParaRPr sz="2500">
              <a:solidFill>
                <a:srgbClr val="0054A6"/>
              </a:solidFill>
              <a:latin typeface="Calibri"/>
              <a:ea typeface="Calibri"/>
              <a:cs typeface="Calibri"/>
              <a:sym typeface="Calibri"/>
            </a:endParaRPr>
          </a:p>
          <a:p>
            <a:pPr indent="-317500" lvl="1" marL="914400" rtl="0" algn="l">
              <a:lnSpc>
                <a:spcPct val="115000"/>
              </a:lnSpc>
              <a:spcBef>
                <a:spcPts val="0"/>
              </a:spcBef>
              <a:spcAft>
                <a:spcPts val="0"/>
              </a:spcAft>
              <a:buClr>
                <a:srgbClr val="0054A6"/>
              </a:buClr>
              <a:buSzPts val="1400"/>
              <a:buAutoNum type="alphaLcPeriod"/>
            </a:pPr>
            <a:r>
              <a:rPr lang="en-US" sz="2500">
                <a:solidFill>
                  <a:srgbClr val="0054A6"/>
                </a:solidFill>
                <a:latin typeface="Calibri"/>
                <a:ea typeface="Calibri"/>
                <a:cs typeface="Calibri"/>
                <a:sym typeface="Calibri"/>
              </a:rPr>
              <a:t>having a constant, healthy attrition</a:t>
            </a:r>
            <a:endParaRPr sz="2500">
              <a:solidFill>
                <a:srgbClr val="0054A6"/>
              </a:solidFill>
              <a:latin typeface="Calibri"/>
              <a:ea typeface="Calibri"/>
              <a:cs typeface="Calibri"/>
              <a:sym typeface="Calibri"/>
            </a:endParaRPr>
          </a:p>
          <a:p>
            <a:pPr indent="0" lvl="0" marL="0" rtl="0" algn="l">
              <a:lnSpc>
                <a:spcPct val="115000"/>
              </a:lnSpc>
              <a:spcBef>
                <a:spcPts val="0"/>
              </a:spcBef>
              <a:spcAft>
                <a:spcPts val="0"/>
              </a:spcAft>
              <a:buClr>
                <a:schemeClr val="dk2"/>
              </a:buClr>
              <a:buSzPts val="1100"/>
              <a:buFont typeface="Arial"/>
              <a:buNone/>
            </a:pPr>
            <a:r>
              <a:t/>
            </a:r>
            <a:endParaRPr sz="1000">
              <a:solidFill>
                <a:srgbClr val="0054A6"/>
              </a:solidFill>
              <a:latin typeface="Calibri"/>
              <a:ea typeface="Calibri"/>
              <a:cs typeface="Calibri"/>
              <a:sym typeface="Calibri"/>
            </a:endParaRPr>
          </a:p>
          <a:p>
            <a:pPr indent="-336550" lvl="0" marL="457200" rtl="0" algn="l">
              <a:lnSpc>
                <a:spcPct val="115000"/>
              </a:lnSpc>
              <a:spcBef>
                <a:spcPts val="0"/>
              </a:spcBef>
              <a:spcAft>
                <a:spcPts val="0"/>
              </a:spcAft>
              <a:buClr>
                <a:srgbClr val="0054A6"/>
              </a:buClr>
              <a:buSzPts val="1700"/>
              <a:buFont typeface="Calibri"/>
              <a:buChar char="●"/>
            </a:pPr>
            <a:r>
              <a:rPr lang="en-US" sz="2500">
                <a:solidFill>
                  <a:srgbClr val="0054A6"/>
                </a:solidFill>
                <a:latin typeface="Calibri"/>
                <a:ea typeface="Calibri"/>
                <a:cs typeface="Calibri"/>
                <a:sym typeface="Calibri"/>
              </a:rPr>
              <a:t>Integrating new features!</a:t>
            </a:r>
            <a:endParaRPr sz="2500">
              <a:solidFill>
                <a:srgbClr val="0054A6"/>
              </a:solidFill>
              <a:latin typeface="Calibri"/>
              <a:ea typeface="Calibri"/>
              <a:cs typeface="Calibri"/>
              <a:sym typeface="Calibri"/>
            </a:endParaRPr>
          </a:p>
          <a:p>
            <a:pPr indent="0" lvl="0" marL="0" rtl="0" algn="l">
              <a:lnSpc>
                <a:spcPct val="115000"/>
              </a:lnSpc>
              <a:spcBef>
                <a:spcPts val="0"/>
              </a:spcBef>
              <a:spcAft>
                <a:spcPts val="0"/>
              </a:spcAft>
              <a:buNone/>
            </a:pPr>
            <a:r>
              <a:t/>
            </a:r>
            <a:endParaRPr sz="2500">
              <a:solidFill>
                <a:srgbClr val="0054A6"/>
              </a:solidFill>
              <a:latin typeface="Calibri"/>
              <a:ea typeface="Calibri"/>
              <a:cs typeface="Calibri"/>
              <a:sym typeface="Calibri"/>
            </a:endParaRPr>
          </a:p>
        </p:txBody>
      </p:sp>
      <p:sp>
        <p:nvSpPr>
          <p:cNvPr id="176" name="Google Shape;176;g3fd3e313def_0_50"/>
          <p:cNvSpPr txBox="1"/>
          <p:nvPr>
            <p:ph type="title"/>
          </p:nvPr>
        </p:nvSpPr>
        <p:spPr>
          <a:xfrm>
            <a:off x="2013809" y="274320"/>
            <a:ext cx="9285000" cy="731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Challenges</a:t>
            </a:r>
            <a:endParaRPr/>
          </a:p>
        </p:txBody>
      </p:sp>
      <p:sp>
        <p:nvSpPr>
          <p:cNvPr id="177" name="Google Shape;177;g3fd3e313def_0_50"/>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78" name="Google Shape;178;g3fd3e313def_0_50"/>
          <p:cNvPicPr preferRelativeResize="0"/>
          <p:nvPr/>
        </p:nvPicPr>
        <p:blipFill>
          <a:blip r:embed="rId3">
            <a:alphaModFix/>
          </a:blip>
          <a:stretch>
            <a:fillRect/>
          </a:stretch>
        </p:blipFill>
        <p:spPr>
          <a:xfrm>
            <a:off x="3121325" y="1395425"/>
            <a:ext cx="562900" cy="584574"/>
          </a:xfrm>
          <a:prstGeom prst="rect">
            <a:avLst/>
          </a:prstGeom>
          <a:noFill/>
          <a:ln>
            <a:noFill/>
          </a:ln>
        </p:spPr>
      </p:pic>
      <p:pic>
        <p:nvPicPr>
          <p:cNvPr id="179" name="Google Shape;179;g3fd3e313def_0_50"/>
          <p:cNvPicPr preferRelativeResize="0"/>
          <p:nvPr/>
        </p:nvPicPr>
        <p:blipFill>
          <a:blip r:embed="rId4">
            <a:alphaModFix/>
          </a:blip>
          <a:stretch>
            <a:fillRect/>
          </a:stretch>
        </p:blipFill>
        <p:spPr>
          <a:xfrm>
            <a:off x="8509175" y="1475090"/>
            <a:ext cx="731700" cy="6411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3f7a457053d_0_52"/>
          <p:cNvSpPr txBox="1"/>
          <p:nvPr>
            <p:ph type="title"/>
          </p:nvPr>
        </p:nvSpPr>
        <p:spPr>
          <a:xfrm>
            <a:off x="2013809" y="274320"/>
            <a:ext cx="9285000" cy="731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Our strategy moving forward</a:t>
            </a:r>
            <a:endParaRPr/>
          </a:p>
        </p:txBody>
      </p:sp>
      <p:sp>
        <p:nvSpPr>
          <p:cNvPr id="186" name="Google Shape;186;g3f7a457053d_0_52"/>
          <p:cNvSpPr txBox="1"/>
          <p:nvPr>
            <p:ph idx="1" type="body"/>
          </p:nvPr>
        </p:nvSpPr>
        <p:spPr>
          <a:xfrm>
            <a:off x="604875" y="3849800"/>
            <a:ext cx="10588500" cy="2888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500"/>
              <a:t>We decided shift focus to the </a:t>
            </a:r>
            <a:r>
              <a:rPr b="1" lang="en-US" sz="2500">
                <a:solidFill>
                  <a:schemeClr val="accent6"/>
                </a:solidFill>
              </a:rPr>
              <a:t>user experience</a:t>
            </a:r>
            <a:r>
              <a:rPr lang="en-US" sz="2500"/>
              <a:t>. So we ramped up many other aspects of the package, including:</a:t>
            </a:r>
            <a:endParaRPr sz="2500"/>
          </a:p>
          <a:p>
            <a:pPr indent="0" lvl="0" marL="0" rtl="0" algn="l">
              <a:spcBef>
                <a:spcPts val="1000"/>
              </a:spcBef>
              <a:spcAft>
                <a:spcPts val="0"/>
              </a:spcAft>
              <a:buNone/>
            </a:pPr>
            <a:r>
              <a:t/>
            </a:r>
            <a:endParaRPr sz="500"/>
          </a:p>
          <a:p>
            <a:pPr indent="-368300" lvl="0" marL="457200" rtl="0" algn="l">
              <a:spcBef>
                <a:spcPts val="0"/>
              </a:spcBef>
              <a:spcAft>
                <a:spcPts val="0"/>
              </a:spcAft>
              <a:buSzPts val="2200"/>
              <a:buChar char="•"/>
            </a:pPr>
            <a:r>
              <a:rPr lang="en-US" sz="2500"/>
              <a:t>Error messaging</a:t>
            </a:r>
            <a:endParaRPr sz="2500"/>
          </a:p>
          <a:p>
            <a:pPr indent="0" lvl="0" marL="457200" rtl="0" algn="l">
              <a:spcBef>
                <a:spcPts val="0"/>
              </a:spcBef>
              <a:spcAft>
                <a:spcPts val="0"/>
              </a:spcAft>
              <a:buNone/>
            </a:pPr>
            <a:r>
              <a:t/>
            </a:r>
            <a:endParaRPr sz="1100"/>
          </a:p>
          <a:p>
            <a:pPr indent="-368300" lvl="0" marL="457200" rtl="0" algn="l">
              <a:spcBef>
                <a:spcPts val="0"/>
              </a:spcBef>
              <a:spcAft>
                <a:spcPts val="0"/>
              </a:spcAft>
              <a:buSzPts val="2200"/>
              <a:buChar char="•"/>
            </a:pPr>
            <a:r>
              <a:rPr lang="en-US" sz="2500"/>
              <a:t>Function documentation</a:t>
            </a:r>
            <a:endParaRPr sz="2500"/>
          </a:p>
          <a:p>
            <a:pPr indent="0" lvl="0" marL="457200" rtl="0" algn="l">
              <a:spcBef>
                <a:spcPts val="0"/>
              </a:spcBef>
              <a:spcAft>
                <a:spcPts val="0"/>
              </a:spcAft>
              <a:buNone/>
            </a:pPr>
            <a:r>
              <a:t/>
            </a:r>
            <a:endParaRPr sz="1100"/>
          </a:p>
          <a:p>
            <a:pPr indent="-368300" lvl="0" marL="457200" rtl="0" algn="l">
              <a:spcBef>
                <a:spcPts val="0"/>
              </a:spcBef>
              <a:spcAft>
                <a:spcPts val="0"/>
              </a:spcAft>
              <a:buSzPts val="2200"/>
              <a:buChar char="•"/>
            </a:pPr>
            <a:r>
              <a:rPr lang="en-US" sz="2500"/>
              <a:t>AI integrations</a:t>
            </a:r>
            <a:endParaRPr sz="2500"/>
          </a:p>
        </p:txBody>
      </p:sp>
      <p:sp>
        <p:nvSpPr>
          <p:cNvPr id="187" name="Google Shape;187;g3f7a457053d_0_52"/>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88" name="Google Shape;188;g3f7a457053d_0_52"/>
          <p:cNvPicPr preferRelativeResize="0"/>
          <p:nvPr/>
        </p:nvPicPr>
        <p:blipFill>
          <a:blip r:embed="rId3">
            <a:alphaModFix/>
          </a:blip>
          <a:stretch>
            <a:fillRect/>
          </a:stretch>
        </p:blipFill>
        <p:spPr>
          <a:xfrm>
            <a:off x="604884" y="1372657"/>
            <a:ext cx="1767349" cy="1835401"/>
          </a:xfrm>
          <a:prstGeom prst="rect">
            <a:avLst/>
          </a:prstGeom>
          <a:noFill/>
          <a:ln>
            <a:noFill/>
          </a:ln>
        </p:spPr>
      </p:pic>
      <p:sp>
        <p:nvSpPr>
          <p:cNvPr id="189" name="Google Shape;189;g3f7a457053d_0_52"/>
          <p:cNvSpPr/>
          <p:nvPr/>
        </p:nvSpPr>
        <p:spPr>
          <a:xfrm>
            <a:off x="3427575" y="1938598"/>
            <a:ext cx="8302500" cy="1119000"/>
          </a:xfrm>
          <a:prstGeom prst="wedgeRoundRectCallout">
            <a:avLst>
              <a:gd fmla="val -62325" name="adj1"/>
              <a:gd fmla="val 16369"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000"/>
              </a:spcBef>
              <a:spcAft>
                <a:spcPts val="0"/>
              </a:spcAft>
              <a:buNone/>
            </a:pPr>
            <a:r>
              <a:rPr i="1" lang="en-US" sz="2500">
                <a:solidFill>
                  <a:srgbClr val="0054A6"/>
                </a:solidFill>
                <a:latin typeface="Calibri"/>
                <a:ea typeface="Calibri"/>
                <a:cs typeface="Calibri"/>
                <a:sym typeface="Calibri"/>
              </a:rPr>
              <a:t>“A good R package is </a:t>
            </a:r>
            <a:r>
              <a:rPr b="1" i="1" lang="en-US" sz="2500">
                <a:solidFill>
                  <a:schemeClr val="accent6"/>
                </a:solidFill>
                <a:latin typeface="Calibri"/>
                <a:ea typeface="Calibri"/>
                <a:cs typeface="Calibri"/>
                <a:sym typeface="Calibri"/>
              </a:rPr>
              <a:t>more than just a set of functions</a:t>
            </a:r>
            <a:r>
              <a:rPr i="1" lang="en-US" sz="2500">
                <a:solidFill>
                  <a:srgbClr val="0054A6"/>
                </a:solidFill>
                <a:latin typeface="Calibri"/>
                <a:ea typeface="Calibri"/>
                <a:cs typeface="Calibri"/>
                <a:sym typeface="Calibri"/>
              </a:rPr>
              <a:t>: it’s also good documentation and instructive template code”. </a:t>
            </a:r>
            <a:endParaRPr sz="2500">
              <a:solidFill>
                <a:srgbClr val="0054A6"/>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3">
      <a:dk1>
        <a:srgbClr val="FD2A4F"/>
      </a:dk1>
      <a:lt1>
        <a:srgbClr val="F2F2F2"/>
      </a:lt1>
      <a:dk2>
        <a:srgbClr val="000000"/>
      </a:dk2>
      <a:lt2>
        <a:srgbClr val="FFFFFF"/>
      </a:lt2>
      <a:accent1>
        <a:srgbClr val="6658A6"/>
      </a:accent1>
      <a:accent2>
        <a:srgbClr val="E21860"/>
      </a:accent2>
      <a:accent3>
        <a:srgbClr val="69B445"/>
      </a:accent3>
      <a:accent4>
        <a:srgbClr val="244EA2"/>
      </a:accent4>
      <a:accent5>
        <a:srgbClr val="FFC709"/>
      </a:accent5>
      <a:accent6>
        <a:srgbClr val="DC4133"/>
      </a:accent6>
      <a:hlink>
        <a:srgbClr val="000000"/>
      </a:hlink>
      <a:folHlink>
        <a:srgbClr val="F366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2023-04-28T10:17:12Z</dcterms:created>
  <dc:creator>Michael Rimler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0x01010018943E1407CCF04989863CF0F432E8B2</vt:lpwstr>
  </property>
</Properties>
</file>