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app0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package/2006/relationships/metadata/extended-properties" Target="docProps/app0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  <p:sldMasterId id="2147483666" r:id="rId3"/>
  </p:sldMasterIdLst>
  <p:notesMasterIdLst>
    <p:notesMasterId r:id="rId11"/>
  </p:notesMasterIdLst>
  <p:sldIdLst>
    <p:sldId id="757" r:id="rId4"/>
    <p:sldId id="311" r:id="rId5"/>
    <p:sldId id="275" r:id="rId6"/>
    <p:sldId id="305" r:id="rId7"/>
    <p:sldId id="304" r:id="rId8"/>
    <p:sldId id="729" r:id="rId9"/>
    <p:sldId id="730" r:id="rId1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8268"/>
    <a:srgbClr val="D51224"/>
    <a:srgbClr val="FFFFFF"/>
    <a:srgbClr val="2F9D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882" autoAdjust="0"/>
    <p:restoredTop sz="92429" autoAdjust="0"/>
  </p:normalViewPr>
  <p:slideViewPr>
    <p:cSldViewPr snapToGrid="0" snapToObjects="1">
      <p:cViewPr varScale="1">
        <p:scale>
          <a:sx n="106" d="100"/>
          <a:sy n="106" d="100"/>
        </p:scale>
        <p:origin x="120" y="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BDFEC3-8487-43E8-A154-7C12CBC1FF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9272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662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BDFEC3-8487-43E8-A154-7C12CBC1FFF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488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renew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BDFEC3-8487-43E8-A154-7C12CBC1FFF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4399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BDFEC3-8487-43E8-A154-7C12CBC1FFF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6252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018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err="1"/>
              <a:t>useR</a:t>
            </a:r>
            <a:r>
              <a:rPr lang="de-DE" dirty="0"/>
              <a:t>! 2016 - </a:t>
            </a:r>
            <a:r>
              <a:rPr lang="de-DE" dirty="0" err="1"/>
              <a:t>Warsaw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D4ED77-9005-71EC-37A2-AF3F321AE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BDB6659-770E-63A1-61A0-E9BDDA52E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err="1"/>
              <a:t>useR</a:t>
            </a:r>
            <a:r>
              <a:rPr lang="de-DE" dirty="0"/>
              <a:t>! 2016 - </a:t>
            </a:r>
            <a:r>
              <a:rPr lang="de-DE" dirty="0" err="1"/>
              <a:t>Warsaw</a:t>
            </a:r>
            <a:endParaRPr lang="en-US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BFFDA1A-8719-DD74-2139-B7EA70B1B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45E8D70-5CF8-F991-3022-EAE21EB07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050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6084168" y="897564"/>
            <a:ext cx="2592288" cy="37804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246159" y="4767263"/>
            <a:ext cx="2440641" cy="273844"/>
          </a:xfrm>
        </p:spPr>
        <p:txBody>
          <a:bodyPr/>
          <a:lstStyle/>
          <a:p>
            <a:r>
              <a:rPr lang="de-DE" dirty="0"/>
              <a:t>3. Sitzung –Datentransformation 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</a:rPr>
              <a:t>│</a:t>
            </a:r>
            <a:r>
              <a:rPr lang="de-DE" dirty="0"/>
              <a:t> </a:t>
            </a:r>
            <a:fld id="{088B6A39-C42B-41B0-87E0-3639698916B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Untertitel 2"/>
          <p:cNvSpPr>
            <a:spLocks noGrp="1"/>
          </p:cNvSpPr>
          <p:nvPr>
            <p:ph type="subTitle" idx="1"/>
          </p:nvPr>
        </p:nvSpPr>
        <p:spPr>
          <a:xfrm>
            <a:off x="970385" y="4074423"/>
            <a:ext cx="7203233" cy="3429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5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970385" y="1303020"/>
            <a:ext cx="6265911" cy="253746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76000"/>
              </a:lnSpc>
              <a:defRPr sz="4050" b="1" cap="none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C5D7D0A-950E-49DF-B0AA-9B90E810D463}"/>
              </a:ext>
            </a:extLst>
          </p:cNvPr>
          <p:cNvSpPr txBox="1"/>
          <p:nvPr userDrawn="1"/>
        </p:nvSpPr>
        <p:spPr>
          <a:xfrm>
            <a:off x="960599" y="4767262"/>
            <a:ext cx="45720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350" dirty="0">
                <a:solidFill>
                  <a:srgbClr val="C00000"/>
                </a:solidFill>
              </a:rPr>
              <a:t>Clievins Selva, SS 26</a:t>
            </a:r>
          </a:p>
        </p:txBody>
      </p:sp>
    </p:spTree>
    <p:extLst>
      <p:ext uri="{BB962C8B-B14F-4D97-AF65-F5344CB8AC3E}">
        <p14:creationId xmlns:p14="http://schemas.microsoft.com/office/powerpoint/2010/main" val="4224058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323528" y="897564"/>
            <a:ext cx="8496944" cy="37804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94320"/>
            <a:ext cx="8075240" cy="911256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C00000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11560" y="808285"/>
            <a:ext cx="8307209" cy="3786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11560" y="4767263"/>
            <a:ext cx="1979240" cy="273844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Selva, Seminar Statistik 1, WS25/26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de-DE" dirty="0"/>
              <a:t>3. Sitzung –Datentransformation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</a:rPr>
              <a:t>│</a:t>
            </a:r>
            <a:r>
              <a:rPr lang="de-DE" dirty="0"/>
              <a:t> </a:t>
            </a:r>
            <a:fld id="{088B6A39-C42B-41B0-87E0-3639698916B0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10" name="Gerader Verbinder 147">
            <a:extLst>
              <a:ext uri="{FF2B5EF4-FFF2-40B4-BE49-F238E27FC236}">
                <a16:creationId xmlns:a16="http://schemas.microsoft.com/office/drawing/2014/main" id="{E0181BE3-75FB-2605-2731-BB363E1FC446}"/>
              </a:ext>
            </a:extLst>
          </p:cNvPr>
          <p:cNvCxnSpPr>
            <a:cxnSpLocks/>
          </p:cNvCxnSpPr>
          <p:nvPr userDrawn="1"/>
        </p:nvCxnSpPr>
        <p:spPr>
          <a:xfrm>
            <a:off x="611560" y="622335"/>
            <a:ext cx="7604593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1172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4936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Selva, Seminar Statistik 2, SS 26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3. Sitzung – Datentransformation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</a:rPr>
              <a:t>│</a:t>
            </a:r>
            <a:r>
              <a:rPr lang="de-DE" dirty="0"/>
              <a:t>  </a:t>
            </a:r>
            <a:fld id="{088B6A39-C42B-41B0-87E0-3639698916B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710399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323528" y="730293"/>
            <a:ext cx="8496944" cy="39476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3. Sitzung –Datentransformation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</a:rPr>
              <a:t>│</a:t>
            </a:r>
            <a:r>
              <a:rPr lang="de-DE" dirty="0"/>
              <a:t> </a:t>
            </a:r>
            <a:fld id="{088B6A39-C42B-41B0-87E0-3639698916B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A7C398E-7B46-4029-B2F0-B9561F42F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94320"/>
            <a:ext cx="8075240" cy="911256"/>
          </a:xfrm>
          <a:prstGeom prst="rect">
            <a:avLst/>
          </a:prstGeom>
        </p:spPr>
        <p:txBody>
          <a:bodyPr/>
          <a:lstStyle>
            <a:lvl1pPr>
              <a:defRPr sz="2625">
                <a:solidFill>
                  <a:srgbClr val="CC0000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7" name="Datumsplatzhalter 2">
            <a:extLst>
              <a:ext uri="{FF2B5EF4-FFF2-40B4-BE49-F238E27FC236}">
                <a16:creationId xmlns:a16="http://schemas.microsoft.com/office/drawing/2014/main" id="{F32CA357-3E63-F5E4-1EE7-E4F896B0C5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</p:spPr>
        <p:txBody>
          <a:bodyPr/>
          <a:lstStyle/>
          <a:p>
            <a:r>
              <a:rPr lang="de-DE" dirty="0"/>
              <a:t>Selva, Seminar Statistik 2, SS 26</a:t>
            </a:r>
          </a:p>
        </p:txBody>
      </p:sp>
    </p:spTree>
    <p:extLst>
      <p:ext uri="{BB962C8B-B14F-4D97-AF65-F5344CB8AC3E}">
        <p14:creationId xmlns:p14="http://schemas.microsoft.com/office/powerpoint/2010/main" val="28763581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6084168" y="897564"/>
            <a:ext cx="2592288" cy="37804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246159" y="4767263"/>
            <a:ext cx="2440641" cy="273844"/>
          </a:xfrm>
        </p:spPr>
        <p:txBody>
          <a:bodyPr/>
          <a:lstStyle/>
          <a:p>
            <a:r>
              <a:rPr lang="de-DE" dirty="0"/>
              <a:t>3. Sitzung –Datentransformation 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</a:rPr>
              <a:t>│</a:t>
            </a:r>
            <a:r>
              <a:rPr lang="de-DE" dirty="0"/>
              <a:t> </a:t>
            </a:r>
            <a:fld id="{088B6A39-C42B-41B0-87E0-3639698916B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Untertitel 2"/>
          <p:cNvSpPr>
            <a:spLocks noGrp="1"/>
          </p:cNvSpPr>
          <p:nvPr>
            <p:ph type="subTitle" idx="1"/>
          </p:nvPr>
        </p:nvSpPr>
        <p:spPr>
          <a:xfrm>
            <a:off x="970385" y="4074423"/>
            <a:ext cx="7203233" cy="3429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5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970385" y="1303020"/>
            <a:ext cx="6265911" cy="253746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76000"/>
              </a:lnSpc>
              <a:defRPr sz="4050" b="1" cap="none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C5D7D0A-950E-49DF-B0AA-9B90E810D463}"/>
              </a:ext>
            </a:extLst>
          </p:cNvPr>
          <p:cNvSpPr txBox="1"/>
          <p:nvPr userDrawn="1"/>
        </p:nvSpPr>
        <p:spPr>
          <a:xfrm>
            <a:off x="960599" y="4767262"/>
            <a:ext cx="45720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350" dirty="0">
                <a:solidFill>
                  <a:srgbClr val="C00000"/>
                </a:solidFill>
              </a:rPr>
              <a:t>Clievins Selva</a:t>
            </a:r>
          </a:p>
        </p:txBody>
      </p:sp>
    </p:spTree>
    <p:extLst>
      <p:ext uri="{BB962C8B-B14F-4D97-AF65-F5344CB8AC3E}">
        <p14:creationId xmlns:p14="http://schemas.microsoft.com/office/powerpoint/2010/main" val="17161423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323528" y="897564"/>
            <a:ext cx="8496944" cy="37804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94320"/>
            <a:ext cx="8075240" cy="911256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C00000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11560" y="808285"/>
            <a:ext cx="8307209" cy="3786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11560" y="4767263"/>
            <a:ext cx="1979240" cy="273844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Selva, Seminar Statistik 1, WS25/26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de-DE" dirty="0"/>
              <a:t>3. Sitzung –Datentransformation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</a:rPr>
              <a:t>│</a:t>
            </a:r>
            <a:r>
              <a:rPr lang="de-DE" dirty="0"/>
              <a:t> </a:t>
            </a:r>
            <a:fld id="{088B6A39-C42B-41B0-87E0-3639698916B0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10" name="Gerader Verbinder 147">
            <a:extLst>
              <a:ext uri="{FF2B5EF4-FFF2-40B4-BE49-F238E27FC236}">
                <a16:creationId xmlns:a16="http://schemas.microsoft.com/office/drawing/2014/main" id="{E0181BE3-75FB-2605-2731-BB363E1FC446}"/>
              </a:ext>
            </a:extLst>
          </p:cNvPr>
          <p:cNvCxnSpPr>
            <a:cxnSpLocks/>
          </p:cNvCxnSpPr>
          <p:nvPr userDrawn="1"/>
        </p:nvCxnSpPr>
        <p:spPr>
          <a:xfrm>
            <a:off x="611560" y="622335"/>
            <a:ext cx="7604593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56669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4936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Selva, Seminar Statistik 2, SS 26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3. Sitzung – Datentransformation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</a:rPr>
              <a:t>│</a:t>
            </a:r>
            <a:r>
              <a:rPr lang="de-DE" dirty="0"/>
              <a:t>  </a:t>
            </a:r>
            <a:fld id="{088B6A39-C42B-41B0-87E0-3639698916B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24370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D51224"/>
              </a:buClr>
              <a:buFont typeface="Wingdings" panose="05000000000000000000" pitchFamily="2" charset="2"/>
              <a:buChar char="§"/>
              <a:defRPr/>
            </a:lvl1pPr>
            <a:lvl2pPr marL="685800" indent="-342900">
              <a:buClr>
                <a:srgbClr val="D51224"/>
              </a:buClr>
              <a:buFont typeface="Wingdings" panose="05000000000000000000" pitchFamily="2" charset="2"/>
              <a:buChar char="§"/>
              <a:defRPr/>
            </a:lvl2pPr>
            <a:lvl3pPr marL="1028700" indent="-342900">
              <a:buClr>
                <a:srgbClr val="D51224"/>
              </a:buClr>
              <a:buFont typeface="Wingdings" panose="05000000000000000000" pitchFamily="2" charset="2"/>
              <a:buChar char="§"/>
              <a:defRPr/>
            </a:lvl3pPr>
            <a:lvl4pPr marL="1371600" indent="-342900">
              <a:buClr>
                <a:srgbClr val="D51224"/>
              </a:buClr>
              <a:buFont typeface="Wingdings" panose="05000000000000000000" pitchFamily="2" charset="2"/>
              <a:buChar char="§"/>
              <a:defRPr/>
            </a:lvl4pPr>
            <a:lvl5pPr marL="1714500" indent="-342900">
              <a:buClr>
                <a:srgbClr val="D51224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err="1"/>
              <a:t>useR</a:t>
            </a:r>
            <a:r>
              <a:rPr lang="de-DE" dirty="0"/>
              <a:t>! 2016 - </a:t>
            </a:r>
            <a:r>
              <a:rPr lang="de-DE" dirty="0" err="1"/>
              <a:t>Warsaw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>
          <a:xfrm>
            <a:off x="323528" y="730293"/>
            <a:ext cx="8496944" cy="39476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3. Sitzung –Datentransformation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</a:rPr>
              <a:t>│</a:t>
            </a:r>
            <a:r>
              <a:rPr lang="de-DE" dirty="0"/>
              <a:t> </a:t>
            </a:r>
            <a:fld id="{088B6A39-C42B-41B0-87E0-3639698916B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A7C398E-7B46-4029-B2F0-B9561F42F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94320"/>
            <a:ext cx="8075240" cy="911256"/>
          </a:xfrm>
          <a:prstGeom prst="rect">
            <a:avLst/>
          </a:prstGeom>
        </p:spPr>
        <p:txBody>
          <a:bodyPr/>
          <a:lstStyle>
            <a:lvl1pPr>
              <a:defRPr sz="2625">
                <a:solidFill>
                  <a:srgbClr val="CC0000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7" name="Datumsplatzhalter 2">
            <a:extLst>
              <a:ext uri="{FF2B5EF4-FFF2-40B4-BE49-F238E27FC236}">
                <a16:creationId xmlns:a16="http://schemas.microsoft.com/office/drawing/2014/main" id="{F32CA357-3E63-F5E4-1EE7-E4F896B0C5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</p:spPr>
        <p:txBody>
          <a:bodyPr/>
          <a:lstStyle/>
          <a:p>
            <a:r>
              <a:rPr lang="de-DE" dirty="0"/>
              <a:t>Selva, Seminar Statistik 2, SS 26</a:t>
            </a:r>
          </a:p>
        </p:txBody>
      </p:sp>
    </p:spTree>
    <p:extLst>
      <p:ext uri="{BB962C8B-B14F-4D97-AF65-F5344CB8AC3E}">
        <p14:creationId xmlns:p14="http://schemas.microsoft.com/office/powerpoint/2010/main" val="1712603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err="1"/>
              <a:t>useR</a:t>
            </a:r>
            <a:r>
              <a:rPr lang="de-DE" dirty="0"/>
              <a:t>! 2016 - </a:t>
            </a:r>
            <a:r>
              <a:rPr lang="de-DE" dirty="0" err="1"/>
              <a:t>Warsaw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err="1"/>
              <a:t>useR</a:t>
            </a:r>
            <a:r>
              <a:rPr lang="de-DE" dirty="0"/>
              <a:t>! 2016 - </a:t>
            </a:r>
            <a:r>
              <a:rPr lang="de-DE" dirty="0" err="1"/>
              <a:t>Warsaw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err="1"/>
              <a:t>useR</a:t>
            </a:r>
            <a:r>
              <a:rPr lang="de-DE" dirty="0"/>
              <a:t>! 2016 - </a:t>
            </a:r>
            <a:r>
              <a:rPr lang="de-DE" dirty="0" err="1"/>
              <a:t>Warsaw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err="1"/>
              <a:t>useR</a:t>
            </a:r>
            <a:r>
              <a:rPr lang="de-DE" dirty="0"/>
              <a:t>! 2016 - </a:t>
            </a:r>
            <a:r>
              <a:rPr lang="de-DE" dirty="0" err="1"/>
              <a:t>Warsaw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err="1"/>
              <a:t>useR</a:t>
            </a:r>
            <a:r>
              <a:rPr lang="de-DE" dirty="0"/>
              <a:t>! 2016 - </a:t>
            </a:r>
            <a:r>
              <a:rPr lang="de-DE" dirty="0" err="1"/>
              <a:t>Warsaw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err="1"/>
              <a:t>useR</a:t>
            </a:r>
            <a:r>
              <a:rPr lang="de-DE" dirty="0"/>
              <a:t>! 2016 - </a:t>
            </a:r>
            <a:r>
              <a:rPr lang="de-DE" dirty="0" err="1"/>
              <a:t>Warsaw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de-DE" dirty="0" err="1"/>
              <a:t>useR</a:t>
            </a:r>
            <a:r>
              <a:rPr lang="de-DE" dirty="0"/>
              <a:t>! 2016 - </a:t>
            </a:r>
            <a:r>
              <a:rPr lang="de-DE" dirty="0" err="1"/>
              <a:t>Warsaw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Helvetica" pitchFamily="2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Helvetica" pitchFamily="2" charset="0"/>
              </a:defRPr>
            </a:lvl1pPr>
          </a:lstStyle>
          <a:p>
            <a:fld id="{C5EF2332-01BF-834F-8236-50238282D533}" type="slidenum">
              <a:rPr lang="en-US" smtClean="0"/>
              <a:pPr/>
              <a:t>‹Nr.›</a:t>
            </a:fld>
            <a:endParaRPr lang="en-US"/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93E82301-05D8-7D48-FBA5-A6752AF2A991}"/>
              </a:ext>
            </a:extLst>
          </p:cNvPr>
          <p:cNvCxnSpPr>
            <a:cxnSpLocks/>
          </p:cNvCxnSpPr>
          <p:nvPr userDrawn="1"/>
        </p:nvCxnSpPr>
        <p:spPr>
          <a:xfrm>
            <a:off x="-403860" y="1063229"/>
            <a:ext cx="9822180" cy="0"/>
          </a:xfrm>
          <a:prstGeom prst="line">
            <a:avLst/>
          </a:prstGeom>
          <a:ln w="2222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342900" indent="-342900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Helvetica" pitchFamily="2" charset="0"/>
          <a:ea typeface="+mn-ea"/>
          <a:cs typeface="+mn-cs"/>
        </a:defRPr>
      </a:lvl1pPr>
      <a:lvl2pPr marL="685800" indent="-342900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Helvetica" pitchFamily="2" charset="0"/>
          <a:ea typeface="+mn-ea"/>
          <a:cs typeface="+mn-cs"/>
        </a:defRPr>
      </a:lvl2pPr>
      <a:lvl3pPr marL="1028700" indent="-34290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3pPr>
      <a:lvl4pPr marL="1371600" indent="-34290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1714500" indent="-34290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0574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003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86100" indent="-34290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Selva, Seminar Statistik 1, WS25/26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C00000"/>
                </a:solidFill>
              </a:defRPr>
            </a:lvl1pPr>
          </a:lstStyle>
          <a:p>
            <a:r>
              <a:rPr lang="de-DE" dirty="0"/>
              <a:t>2. Sitzung – Häufigkeiten etc.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</a:rPr>
              <a:t>│</a:t>
            </a:r>
            <a:r>
              <a:rPr lang="de-DE" dirty="0"/>
              <a:t> </a:t>
            </a:r>
            <a:fld id="{088B6A39-C42B-41B0-87E0-3639698916B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2"/>
          <p:cNvSpPr>
            <a:spLocks noGrp="1"/>
          </p:cNvSpPr>
          <p:nvPr>
            <p:ph type="body" idx="1"/>
          </p:nvPr>
        </p:nvSpPr>
        <p:spPr>
          <a:xfrm>
            <a:off x="971550" y="1012591"/>
            <a:ext cx="7200900" cy="3330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2" name="Titel 1"/>
          <p:cNvSpPr txBox="1">
            <a:spLocks/>
          </p:cNvSpPr>
          <p:nvPr userDrawn="1"/>
        </p:nvSpPr>
        <p:spPr>
          <a:xfrm>
            <a:off x="457200" y="-56959"/>
            <a:ext cx="8229600" cy="8572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endParaRPr lang="de-DE" sz="2550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9FEDAD6-813F-A1BF-7A0C-8516AC59333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940" y="116633"/>
            <a:ext cx="766435" cy="766092"/>
          </a:xfrm>
          <a:prstGeom prst="rect">
            <a:avLst/>
          </a:prstGeom>
        </p:spPr>
      </p:pic>
      <p:cxnSp>
        <p:nvCxnSpPr>
          <p:cNvPr id="3" name="Gerader Verbinder 147">
            <a:extLst>
              <a:ext uri="{FF2B5EF4-FFF2-40B4-BE49-F238E27FC236}">
                <a16:creationId xmlns:a16="http://schemas.microsoft.com/office/drawing/2014/main" id="{FEA71409-F5F6-5025-ECD7-7D9D113CF2E8}"/>
              </a:ext>
            </a:extLst>
          </p:cNvPr>
          <p:cNvCxnSpPr>
            <a:cxnSpLocks/>
          </p:cNvCxnSpPr>
          <p:nvPr userDrawn="1"/>
        </p:nvCxnSpPr>
        <p:spPr>
          <a:xfrm>
            <a:off x="611560" y="622335"/>
            <a:ext cx="7604593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6073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</p:sldLayoutIdLst>
  <p:hf hdr="0" ftr="0"/>
  <p:txStyles>
    <p:titleStyle>
      <a:lvl1pPr algn="l" defTabSz="685800" rtl="0" eaLnBrk="1" latinLnBrk="0" hangingPunct="1">
        <a:spcBef>
          <a:spcPct val="0"/>
        </a:spcBef>
        <a:buNone/>
        <a:defRPr sz="2700" kern="1200">
          <a:solidFill>
            <a:srgbClr val="C00000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Clr>
          <a:srgbClr val="C00000"/>
        </a:buClr>
        <a:buFont typeface="Wingdings" panose="05000000000000000000" pitchFamily="2" charset="2"/>
        <a:buChar char="§"/>
        <a:defRPr sz="2400" kern="1200">
          <a:solidFill>
            <a:schemeClr val="tx1">
              <a:lumMod val="50000"/>
              <a:lumOff val="50000"/>
            </a:schemeClr>
          </a:solidFill>
          <a:latin typeface="Arial" pitchFamily="34" charset="0"/>
          <a:ea typeface="+mn-ea"/>
          <a:cs typeface="Arial" pitchFamily="34" charset="0"/>
        </a:defRPr>
      </a:lvl1pPr>
      <a:lvl2pPr marL="557213" indent="-214313" algn="l" defTabSz="685800" rtl="0" eaLnBrk="1" latinLnBrk="0" hangingPunct="1">
        <a:spcBef>
          <a:spcPct val="20000"/>
        </a:spcBef>
        <a:buClr>
          <a:srgbClr val="C00000"/>
        </a:buClr>
        <a:buFont typeface="Courier New" panose="02070309020205020404" pitchFamily="49" charset="0"/>
        <a:buChar char="o"/>
        <a:defRPr sz="2100" kern="1200">
          <a:solidFill>
            <a:schemeClr val="tx1">
              <a:lumMod val="50000"/>
              <a:lumOff val="50000"/>
            </a:schemeClr>
          </a:solidFill>
          <a:latin typeface="Arial" pitchFamily="34" charset="0"/>
          <a:ea typeface="+mn-ea"/>
          <a:cs typeface="Arial" pitchFamily="34" charset="0"/>
        </a:defRPr>
      </a:lvl2pPr>
      <a:lvl3pPr marL="857250" indent="-171450" algn="l" defTabSz="685800" rtl="0" eaLnBrk="1" latinLnBrk="0" hangingPunct="1">
        <a:spcBef>
          <a:spcPct val="20000"/>
        </a:spcBef>
        <a:buClr>
          <a:srgbClr val="C00000"/>
        </a:buClr>
        <a:buFont typeface="Symbol" panose="05050102010706020507" pitchFamily="18" charset="2"/>
        <a:buChar char="-"/>
        <a:defRPr sz="1800" kern="1200">
          <a:solidFill>
            <a:schemeClr val="tx1">
              <a:lumMod val="50000"/>
              <a:lumOff val="50000"/>
            </a:schemeClr>
          </a:solidFill>
          <a:latin typeface="Arial" pitchFamily="34" charset="0"/>
          <a:ea typeface="+mn-ea"/>
          <a:cs typeface="Arial" pitchFamily="34" charset="0"/>
        </a:defRPr>
      </a:lvl3pPr>
      <a:lvl4pPr marL="1200150" indent="-171450" algn="l" defTabSz="685800" rtl="0" eaLnBrk="1" latinLnBrk="0" hangingPunct="1">
        <a:spcBef>
          <a:spcPct val="20000"/>
        </a:spcBef>
        <a:buClr>
          <a:srgbClr val="C00000"/>
        </a:buClr>
        <a:buFont typeface="Symbol" panose="05050102010706020507" pitchFamily="18" charset="2"/>
        <a:buChar char="-"/>
        <a:defRPr sz="1500" kern="1200">
          <a:solidFill>
            <a:schemeClr val="tx1">
              <a:lumMod val="50000"/>
              <a:lumOff val="50000"/>
            </a:schemeClr>
          </a:solidFill>
          <a:latin typeface="Arial" pitchFamily="34" charset="0"/>
          <a:ea typeface="+mn-ea"/>
          <a:cs typeface="Arial" pitchFamily="34" charset="0"/>
        </a:defRPr>
      </a:lvl4pPr>
      <a:lvl5pPr marL="1543050" indent="-171450" algn="l" defTabSz="685800" rtl="0" eaLnBrk="1" latinLnBrk="0" hangingPunct="1">
        <a:spcBef>
          <a:spcPct val="20000"/>
        </a:spcBef>
        <a:buClr>
          <a:srgbClr val="C00000"/>
        </a:buClr>
        <a:buFont typeface="Symbol" panose="05050102010706020507" pitchFamily="18" charset="2"/>
        <a:buChar char="-"/>
        <a:defRPr sz="1500" kern="1200">
          <a:solidFill>
            <a:schemeClr val="tx1">
              <a:lumMod val="50000"/>
              <a:lumOff val="50000"/>
            </a:schemeClr>
          </a:solidFill>
          <a:latin typeface="Arial" pitchFamily="34" charset="0"/>
          <a:ea typeface="+mn-ea"/>
          <a:cs typeface="Arial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Selva, Seminar Statistik 1, WS25/26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C00000"/>
                </a:solidFill>
              </a:defRPr>
            </a:lvl1pPr>
          </a:lstStyle>
          <a:p>
            <a:r>
              <a:rPr lang="de-DE" dirty="0"/>
              <a:t>2. Sitzung – Häufigkeiten etc.</a:t>
            </a:r>
            <a:r>
              <a:rPr lang="de-DE" dirty="0">
                <a:latin typeface="Verdana" panose="020B0604030504040204" pitchFamily="34" charset="0"/>
                <a:ea typeface="Verdana" panose="020B0604030504040204" pitchFamily="34" charset="0"/>
              </a:rPr>
              <a:t>│</a:t>
            </a:r>
            <a:r>
              <a:rPr lang="de-DE" dirty="0"/>
              <a:t> </a:t>
            </a:r>
            <a:fld id="{088B6A39-C42B-41B0-87E0-3639698916B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2"/>
          <p:cNvSpPr>
            <a:spLocks noGrp="1"/>
          </p:cNvSpPr>
          <p:nvPr>
            <p:ph type="body" idx="1"/>
          </p:nvPr>
        </p:nvSpPr>
        <p:spPr>
          <a:xfrm>
            <a:off x="971550" y="1012591"/>
            <a:ext cx="7200900" cy="3330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2" name="Titel 1"/>
          <p:cNvSpPr txBox="1">
            <a:spLocks/>
          </p:cNvSpPr>
          <p:nvPr userDrawn="1"/>
        </p:nvSpPr>
        <p:spPr>
          <a:xfrm>
            <a:off x="457200" y="-56959"/>
            <a:ext cx="8229600" cy="8572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endParaRPr lang="de-DE" sz="2550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9FEDAD6-813F-A1BF-7A0C-8516AC59333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940" y="116633"/>
            <a:ext cx="766435" cy="766092"/>
          </a:xfrm>
          <a:prstGeom prst="rect">
            <a:avLst/>
          </a:prstGeom>
        </p:spPr>
      </p:pic>
      <p:cxnSp>
        <p:nvCxnSpPr>
          <p:cNvPr id="3" name="Gerader Verbinder 147">
            <a:extLst>
              <a:ext uri="{FF2B5EF4-FFF2-40B4-BE49-F238E27FC236}">
                <a16:creationId xmlns:a16="http://schemas.microsoft.com/office/drawing/2014/main" id="{FEA71409-F5F6-5025-ECD7-7D9D113CF2E8}"/>
              </a:ext>
            </a:extLst>
          </p:cNvPr>
          <p:cNvCxnSpPr>
            <a:cxnSpLocks/>
          </p:cNvCxnSpPr>
          <p:nvPr userDrawn="1"/>
        </p:nvCxnSpPr>
        <p:spPr>
          <a:xfrm>
            <a:off x="611560" y="622335"/>
            <a:ext cx="7604593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30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</p:sldLayoutIdLst>
  <p:hf hdr="0" ftr="0"/>
  <p:txStyles>
    <p:titleStyle>
      <a:lvl1pPr algn="l" defTabSz="685800" rtl="0" eaLnBrk="1" latinLnBrk="0" hangingPunct="1">
        <a:spcBef>
          <a:spcPct val="0"/>
        </a:spcBef>
        <a:buNone/>
        <a:defRPr sz="2700" kern="1200">
          <a:solidFill>
            <a:srgbClr val="C00000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Clr>
          <a:srgbClr val="C00000"/>
        </a:buClr>
        <a:buFont typeface="Wingdings" panose="05000000000000000000" pitchFamily="2" charset="2"/>
        <a:buChar char="§"/>
        <a:defRPr sz="2400" kern="1200">
          <a:solidFill>
            <a:schemeClr val="tx1">
              <a:lumMod val="50000"/>
              <a:lumOff val="50000"/>
            </a:schemeClr>
          </a:solidFill>
          <a:latin typeface="Arial" pitchFamily="34" charset="0"/>
          <a:ea typeface="+mn-ea"/>
          <a:cs typeface="Arial" pitchFamily="34" charset="0"/>
        </a:defRPr>
      </a:lvl1pPr>
      <a:lvl2pPr marL="557213" indent="-214313" algn="l" defTabSz="685800" rtl="0" eaLnBrk="1" latinLnBrk="0" hangingPunct="1">
        <a:spcBef>
          <a:spcPct val="20000"/>
        </a:spcBef>
        <a:buClr>
          <a:srgbClr val="C00000"/>
        </a:buClr>
        <a:buFont typeface="Courier New" panose="02070309020205020404" pitchFamily="49" charset="0"/>
        <a:buChar char="o"/>
        <a:defRPr sz="2100" kern="1200">
          <a:solidFill>
            <a:schemeClr val="tx1">
              <a:lumMod val="50000"/>
              <a:lumOff val="50000"/>
            </a:schemeClr>
          </a:solidFill>
          <a:latin typeface="Arial" pitchFamily="34" charset="0"/>
          <a:ea typeface="+mn-ea"/>
          <a:cs typeface="Arial" pitchFamily="34" charset="0"/>
        </a:defRPr>
      </a:lvl2pPr>
      <a:lvl3pPr marL="857250" indent="-171450" algn="l" defTabSz="685800" rtl="0" eaLnBrk="1" latinLnBrk="0" hangingPunct="1">
        <a:spcBef>
          <a:spcPct val="20000"/>
        </a:spcBef>
        <a:buClr>
          <a:srgbClr val="C00000"/>
        </a:buClr>
        <a:buFont typeface="Symbol" panose="05050102010706020507" pitchFamily="18" charset="2"/>
        <a:buChar char="-"/>
        <a:defRPr sz="1800" kern="1200">
          <a:solidFill>
            <a:schemeClr val="tx1">
              <a:lumMod val="50000"/>
              <a:lumOff val="50000"/>
            </a:schemeClr>
          </a:solidFill>
          <a:latin typeface="Arial" pitchFamily="34" charset="0"/>
          <a:ea typeface="+mn-ea"/>
          <a:cs typeface="Arial" pitchFamily="34" charset="0"/>
        </a:defRPr>
      </a:lvl3pPr>
      <a:lvl4pPr marL="1200150" indent="-171450" algn="l" defTabSz="685800" rtl="0" eaLnBrk="1" latinLnBrk="0" hangingPunct="1">
        <a:spcBef>
          <a:spcPct val="20000"/>
        </a:spcBef>
        <a:buClr>
          <a:srgbClr val="C00000"/>
        </a:buClr>
        <a:buFont typeface="Symbol" panose="05050102010706020507" pitchFamily="18" charset="2"/>
        <a:buChar char="-"/>
        <a:defRPr sz="1500" kern="1200">
          <a:solidFill>
            <a:schemeClr val="tx1">
              <a:lumMod val="50000"/>
              <a:lumOff val="50000"/>
            </a:schemeClr>
          </a:solidFill>
          <a:latin typeface="Arial" pitchFamily="34" charset="0"/>
          <a:ea typeface="+mn-ea"/>
          <a:cs typeface="Arial" pitchFamily="34" charset="0"/>
        </a:defRPr>
      </a:lvl4pPr>
      <a:lvl5pPr marL="1543050" indent="-171450" algn="l" defTabSz="685800" rtl="0" eaLnBrk="1" latinLnBrk="0" hangingPunct="1">
        <a:spcBef>
          <a:spcPct val="20000"/>
        </a:spcBef>
        <a:buClr>
          <a:srgbClr val="C00000"/>
        </a:buClr>
        <a:buFont typeface="Symbol" panose="05050102010706020507" pitchFamily="18" charset="2"/>
        <a:buChar char="-"/>
        <a:defRPr sz="1500" kern="1200">
          <a:solidFill>
            <a:schemeClr val="tx1">
              <a:lumMod val="50000"/>
              <a:lumOff val="50000"/>
            </a:schemeClr>
          </a:solidFill>
          <a:latin typeface="Arial" pitchFamily="34" charset="0"/>
          <a:ea typeface="+mn-ea"/>
          <a:cs typeface="Arial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tertitel 2">
            <a:extLst>
              <a:ext uri="{FF2B5EF4-FFF2-40B4-BE49-F238E27FC236}">
                <a16:creationId xmlns:a16="http://schemas.microsoft.com/office/drawing/2014/main" id="{AB625ACA-9232-2B8D-4434-F804C0392E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0385" y="4074423"/>
            <a:ext cx="7203233" cy="342900"/>
          </a:xfrm>
        </p:spPr>
        <p:txBody>
          <a:bodyPr>
            <a:normAutofit lnSpcReduction="10000"/>
          </a:bodyPr>
          <a:lstStyle/>
          <a:p>
            <a:pPr algn="l"/>
            <a:r>
              <a:rPr lang="de-DE" sz="1800" dirty="0" err="1">
                <a:solidFill>
                  <a:schemeClr val="tx1"/>
                </a:solidFill>
              </a:rPr>
              <a:t>useR</a:t>
            </a:r>
            <a:r>
              <a:rPr lang="de-DE" sz="1800" dirty="0">
                <a:solidFill>
                  <a:schemeClr val="tx1"/>
                </a:solidFill>
              </a:rPr>
              <a:t>! 2026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6A1A927B-A207-2BCF-9607-1C7D790ED3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0385" y="1303020"/>
            <a:ext cx="7847550" cy="2537460"/>
          </a:xfrm>
        </p:spPr>
        <p:txBody>
          <a:bodyPr>
            <a:normAutofit/>
          </a:bodyPr>
          <a:lstStyle/>
          <a:p>
            <a:pPr algn="l"/>
            <a:r>
              <a:rPr lang="en-US" sz="3600" dirty="0">
                <a:solidFill>
                  <a:srgbClr val="C00000"/>
                </a:solidFill>
              </a:rPr>
              <a:t>Why Pay for Survey Platforms? </a:t>
            </a:r>
            <a:br>
              <a:rPr lang="en-US" sz="3600" dirty="0">
                <a:solidFill>
                  <a:srgbClr val="C00000"/>
                </a:solidFill>
              </a:rPr>
            </a:br>
            <a:r>
              <a:rPr lang="en-US" sz="3600" dirty="0">
                <a:solidFill>
                  <a:srgbClr val="C00000"/>
                </a:solidFill>
              </a:rPr>
              <a:t>Just Use R!</a:t>
            </a:r>
            <a:endParaRPr lang="de-DE" sz="3600" dirty="0">
              <a:solidFill>
                <a:srgbClr val="C00000"/>
              </a:solidFill>
            </a:endParaRPr>
          </a:p>
        </p:txBody>
      </p:sp>
      <p:sp>
        <p:nvSpPr>
          <p:cNvPr id="12" name="Untertitel 5">
            <a:extLst>
              <a:ext uri="{FF2B5EF4-FFF2-40B4-BE49-F238E27FC236}">
                <a16:creationId xmlns:a16="http://schemas.microsoft.com/office/drawing/2014/main" id="{898DC349-6FC2-7B3F-A79F-2E2A4E15C357}"/>
              </a:ext>
            </a:extLst>
          </p:cNvPr>
          <p:cNvSpPr txBox="1">
            <a:spLocks/>
          </p:cNvSpPr>
          <p:nvPr/>
        </p:nvSpPr>
        <p:spPr>
          <a:xfrm>
            <a:off x="970384" y="5432564"/>
            <a:ext cx="7203233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3429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Helvetica" pitchFamily="2" charset="0"/>
                <a:ea typeface="+mn-ea"/>
                <a:cs typeface="+mn-cs"/>
              </a:defRPr>
            </a:lvl1pPr>
            <a:lvl2pPr marL="342900" indent="0" algn="ctr" defTabSz="342900" rtl="0" eaLnBrk="1" latinLnBrk="0" hangingPunct="1">
              <a:spcBef>
                <a:spcPct val="20000"/>
              </a:spcBef>
              <a:buFont typeface="Arial"/>
              <a:buNone/>
              <a:defRPr sz="2100" kern="1200">
                <a:solidFill>
                  <a:schemeClr val="tx1">
                    <a:tint val="75000"/>
                  </a:schemeClr>
                </a:solidFill>
                <a:latin typeface="Helvetica" pitchFamily="2" charset="0"/>
                <a:ea typeface="+mn-ea"/>
                <a:cs typeface="+mn-cs"/>
              </a:defRPr>
            </a:lvl2pPr>
            <a:lvl3pPr marL="685800" indent="0" algn="ctr" defTabSz="3429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Helvetica" pitchFamily="2" charset="0"/>
                <a:ea typeface="+mn-ea"/>
                <a:cs typeface="+mn-cs"/>
              </a:defRPr>
            </a:lvl3pPr>
            <a:lvl4pPr marL="1028700" indent="0" algn="ctr" defTabSz="342900" rtl="0" eaLnBrk="1" latinLnBrk="0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Helvetica" pitchFamily="2" charset="0"/>
                <a:ea typeface="+mn-ea"/>
                <a:cs typeface="+mn-cs"/>
              </a:defRPr>
            </a:lvl4pPr>
            <a:lvl5pPr marL="1371600" indent="0" algn="ctr" defTabSz="342900" rtl="0" eaLnBrk="1" latinLnBrk="0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Helvetica" pitchFamily="2" charset="0"/>
                <a:ea typeface="+mn-ea"/>
                <a:cs typeface="+mn-cs"/>
              </a:defRPr>
            </a:lvl5pPr>
            <a:lvl6pPr marL="1714500" indent="0" algn="ctr" defTabSz="342900" rtl="0" eaLnBrk="1" latinLnBrk="0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342900" rtl="0" eaLnBrk="1" latinLnBrk="0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342900" rtl="0" eaLnBrk="1" latinLnBrk="0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342900" rtl="0" eaLnBrk="1" latinLnBrk="0" hangingPunct="1">
              <a:spcBef>
                <a:spcPct val="20000"/>
              </a:spcBef>
              <a:buFont typeface="Arial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	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7796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de-DE" dirty="0">
                <a:solidFill>
                  <a:schemeClr val="tx1"/>
                </a:solidFill>
              </a:rPr>
              <a:t>Motivation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de-DE" sz="2000" b="1" dirty="0"/>
              <a:t>1. </a:t>
            </a:r>
            <a:r>
              <a:rPr lang="en-US" sz="2000" b="1" dirty="0"/>
              <a:t>Taking part in a (psychological) study shouldn't be boring. </a:t>
            </a:r>
            <a:endParaRPr lang="de-DE" sz="2000" b="1" dirty="0"/>
          </a:p>
          <a:p>
            <a:pPr lvl="1">
              <a:buClrTx/>
            </a:pPr>
            <a:r>
              <a:rPr lang="de-DE" sz="1800" dirty="0"/>
              <a:t>E.g., </a:t>
            </a:r>
            <a:r>
              <a:rPr lang="de-DE" sz="1800" dirty="0" err="1"/>
              <a:t>through</a:t>
            </a:r>
            <a:r>
              <a:rPr lang="de-DE" sz="1800" dirty="0"/>
              <a:t> immediate </a:t>
            </a:r>
            <a:r>
              <a:rPr lang="de-DE" sz="1800" dirty="0" err="1"/>
              <a:t>feedback</a:t>
            </a:r>
            <a:endParaRPr lang="de-DE" sz="1800" dirty="0"/>
          </a:p>
          <a:p>
            <a:pPr marL="0" indent="0">
              <a:buNone/>
            </a:pPr>
            <a:endParaRPr lang="de-DE" sz="2000" b="1" dirty="0"/>
          </a:p>
          <a:p>
            <a:pPr marL="0" indent="0">
              <a:buNone/>
            </a:pPr>
            <a:r>
              <a:rPr lang="de-DE" sz="2000" b="1" dirty="0"/>
              <a:t>2. </a:t>
            </a:r>
            <a:r>
              <a:rPr lang="en-US" sz="2000" b="1" dirty="0"/>
              <a:t>Sensible participant data should be under researchers control.</a:t>
            </a:r>
            <a:endParaRPr lang="de-DE" sz="2000" b="1" dirty="0">
              <a:solidFill>
                <a:srgbClr val="278268"/>
              </a:solidFill>
              <a:latin typeface="Helvetica" pitchFamily="2" charset="0"/>
            </a:endParaRPr>
          </a:p>
          <a:p>
            <a:pPr lvl="1">
              <a:buClrTx/>
            </a:pPr>
            <a:r>
              <a:rPr lang="de-DE" sz="1800" dirty="0"/>
              <a:t>E.g., „Unipark“</a:t>
            </a:r>
          </a:p>
          <a:p>
            <a:pPr marL="0" lvl="0" indent="0">
              <a:buNone/>
            </a:pPr>
            <a:endParaRPr lang="de-DE" i="1" dirty="0"/>
          </a:p>
          <a:p>
            <a:pPr marL="0" lvl="0" indent="0">
              <a:buNone/>
            </a:pPr>
            <a:r>
              <a:rPr lang="de-DE" sz="2000" b="1" dirty="0" err="1"/>
              <a:t>How</a:t>
            </a:r>
            <a:r>
              <a:rPr lang="de-DE" sz="2000" b="1" dirty="0"/>
              <a:t>?</a:t>
            </a:r>
            <a:endParaRPr lang="de-DE" sz="2000" dirty="0">
              <a:solidFill>
                <a:srgbClr val="278268"/>
              </a:solidFill>
              <a:latin typeface="Helvetica" pitchFamily="2" charset="0"/>
            </a:endParaRPr>
          </a:p>
          <a:p>
            <a:pPr lvl="1">
              <a:buClrTx/>
            </a:pPr>
            <a:r>
              <a:rPr lang="en-US" sz="1800" dirty="0"/>
              <a:t> </a:t>
            </a:r>
            <a:r>
              <a:rPr lang="en-US" sz="1800" strike="sngStrike" dirty="0"/>
              <a:t>(</a:t>
            </a:r>
            <a:r>
              <a:rPr lang="en-US" sz="1800" strike="sngStrike" dirty="0" err="1"/>
              <a:t>Payed</a:t>
            </a:r>
            <a:r>
              <a:rPr lang="en-US" sz="1800" strike="sngStrike" dirty="0"/>
              <a:t>) Service</a:t>
            </a:r>
            <a:r>
              <a:rPr lang="en-US" sz="1800" dirty="0"/>
              <a:t>    </a:t>
            </a:r>
            <a:r>
              <a:rPr lang="en-US" sz="1400" dirty="0"/>
              <a:t>→</a:t>
            </a:r>
            <a:r>
              <a:rPr lang="en-US" sz="1800" dirty="0"/>
              <a:t>   </a:t>
            </a:r>
            <a:r>
              <a:rPr lang="en-US" sz="1800" dirty="0">
                <a:latin typeface="Helvetica" pitchFamily="2" charset="0"/>
              </a:rPr>
              <a:t>R</a:t>
            </a:r>
            <a:r>
              <a:rPr lang="en-US" sz="1800" dirty="0"/>
              <a:t> environment </a:t>
            </a:r>
            <a:endParaRPr lang="en-US" sz="1800" dirty="0">
              <a:latin typeface="Helvetica" pitchFamily="2" charset="0"/>
            </a:endParaRPr>
          </a:p>
          <a:p>
            <a:pPr marL="342900" lvl="1" indent="0">
              <a:buClrTx/>
              <a:buNone/>
            </a:pPr>
            <a:endParaRPr lang="de-DE" sz="2000" dirty="0">
              <a:solidFill>
                <a:srgbClr val="278268"/>
              </a:solidFill>
            </a:endParaRPr>
          </a:p>
          <a:p>
            <a:pPr marL="0" indent="0">
              <a:buNone/>
            </a:pPr>
            <a:endParaRPr lang="de-DE" sz="2000" i="1" dirty="0"/>
          </a:p>
          <a:p>
            <a:pPr marL="0" indent="0">
              <a:buNone/>
            </a:pPr>
            <a:r>
              <a:rPr lang="de-DE" sz="2000" i="1" dirty="0"/>
              <a:t>Today: A </a:t>
            </a:r>
            <a:r>
              <a:rPr lang="de-DE" sz="2000" i="1" dirty="0" err="1"/>
              <a:t>workflow</a:t>
            </a:r>
            <a:r>
              <a:rPr lang="de-DE" sz="2000" i="1" dirty="0"/>
              <a:t> </a:t>
            </a:r>
            <a:r>
              <a:rPr lang="de-DE" sz="2000" i="1" dirty="0" err="1"/>
              <a:t>to</a:t>
            </a:r>
            <a:r>
              <a:rPr lang="de-DE" sz="2000" i="1" dirty="0"/>
              <a:t> do </a:t>
            </a:r>
            <a:r>
              <a:rPr lang="de-DE" sz="2000" i="1" dirty="0" err="1"/>
              <a:t>the</a:t>
            </a:r>
            <a:r>
              <a:rPr lang="de-DE" sz="2000" i="1" dirty="0"/>
              <a:t> </a:t>
            </a:r>
            <a:r>
              <a:rPr lang="de-DE" sz="2000" b="1" i="1" dirty="0" err="1"/>
              <a:t>assessment</a:t>
            </a:r>
            <a:r>
              <a:rPr lang="de-DE" sz="2000" i="1" dirty="0"/>
              <a:t> and </a:t>
            </a:r>
            <a:r>
              <a:rPr lang="de-DE" sz="2000" i="1" dirty="0" err="1"/>
              <a:t>the</a:t>
            </a:r>
            <a:r>
              <a:rPr lang="de-DE" sz="2000" i="1" dirty="0"/>
              <a:t> </a:t>
            </a:r>
            <a:r>
              <a:rPr lang="de-DE" sz="2000" b="1" i="1" dirty="0" err="1"/>
              <a:t>data</a:t>
            </a:r>
            <a:r>
              <a:rPr lang="de-DE" sz="2000" b="1" i="1" dirty="0"/>
              <a:t> </a:t>
            </a:r>
            <a:r>
              <a:rPr lang="de-DE" sz="2000" b="1" i="1" dirty="0" err="1"/>
              <a:t>handling</a:t>
            </a:r>
            <a:r>
              <a:rPr lang="de-DE" sz="2000" i="1" dirty="0"/>
              <a:t> – all </a:t>
            </a:r>
            <a:r>
              <a:rPr lang="de-DE" sz="2000" i="1" dirty="0" err="1"/>
              <a:t>within</a:t>
            </a:r>
            <a:r>
              <a:rPr lang="de-DE" sz="2000" i="1" dirty="0"/>
              <a:t> 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FDB38C-579D-C6E2-3726-F6C469CDF5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</p:spPr>
        <p:txBody>
          <a:bodyPr/>
          <a:lstStyle/>
          <a:p>
            <a:r>
              <a:rPr lang="de-DE" dirty="0" err="1"/>
              <a:t>useR</a:t>
            </a:r>
            <a:r>
              <a:rPr lang="de-DE" dirty="0"/>
              <a:t>! 2016 - </a:t>
            </a:r>
            <a:r>
              <a:rPr lang="de-DE" dirty="0" err="1"/>
              <a:t>Warsaw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657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de-DE" dirty="0">
                <a:solidFill>
                  <a:schemeClr val="tx1"/>
                </a:solidFill>
              </a:rPr>
              <a:t>Assessment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200151"/>
            <a:ext cx="7059038" cy="3394472"/>
          </a:xfrm>
        </p:spPr>
        <p:txBody>
          <a:bodyPr>
            <a:noAutofit/>
          </a:bodyPr>
          <a:lstStyle/>
          <a:p>
            <a:pPr marL="342900" lvl="1" indent="0">
              <a:buClrTx/>
              <a:buNone/>
            </a:pPr>
            <a:r>
              <a:rPr lang="de-DE" sz="1600" dirty="0" err="1">
                <a:solidFill>
                  <a:srgbClr val="278268"/>
                </a:solidFill>
              </a:rPr>
              <a:t>i</a:t>
            </a:r>
            <a:r>
              <a:rPr lang="de-DE" sz="1600" dirty="0" err="1">
                <a:solidFill>
                  <a:srgbClr val="278268"/>
                </a:solidFill>
                <a:latin typeface="Helvetica" pitchFamily="2" charset="0"/>
              </a:rPr>
              <a:t>nrep</a:t>
            </a:r>
            <a:r>
              <a:rPr lang="de-DE" sz="1600" dirty="0">
                <a:solidFill>
                  <a:srgbClr val="278268"/>
                </a:solidFill>
                <a:latin typeface="Helvetica" pitchFamily="2" charset="0"/>
              </a:rPr>
              <a:t> </a:t>
            </a:r>
            <a:r>
              <a:rPr lang="de-DE" sz="1600" dirty="0" err="1">
                <a:solidFill>
                  <a:srgbClr val="278268"/>
                </a:solidFill>
                <a:latin typeface="Helvetica" pitchFamily="2" charset="0"/>
              </a:rPr>
              <a:t>package</a:t>
            </a:r>
            <a:r>
              <a:rPr lang="de-DE" sz="1600" dirty="0">
                <a:solidFill>
                  <a:srgbClr val="278268"/>
                </a:solidFill>
                <a:latin typeface="Helvetica" pitchFamily="2" charset="0"/>
              </a:rPr>
              <a:t> </a:t>
            </a:r>
            <a:r>
              <a:rPr lang="de-DE" sz="1600" dirty="0"/>
              <a:t>(`</a:t>
            </a:r>
            <a:r>
              <a:rPr lang="de-DE" sz="1600" dirty="0">
                <a:solidFill>
                  <a:srgbClr val="278268"/>
                </a:solidFill>
              </a:rPr>
              <a:t>in</a:t>
            </a:r>
            <a:r>
              <a:rPr lang="de-DE" sz="1600" dirty="0"/>
              <a:t>stant </a:t>
            </a:r>
            <a:r>
              <a:rPr lang="de-DE" sz="1600" dirty="0" err="1">
                <a:solidFill>
                  <a:srgbClr val="278268"/>
                </a:solidFill>
              </a:rPr>
              <a:t>rep</a:t>
            </a:r>
            <a:r>
              <a:rPr lang="de-DE" sz="1600" dirty="0" err="1"/>
              <a:t>orts</a:t>
            </a:r>
            <a:r>
              <a:rPr lang="de-DE" sz="1600" dirty="0"/>
              <a:t>`) </a:t>
            </a:r>
          </a:p>
          <a:p>
            <a:pPr lvl="1">
              <a:buClrTx/>
            </a:pPr>
            <a:r>
              <a:rPr lang="de-DE" sz="1600" dirty="0"/>
              <a:t>– </a:t>
            </a:r>
            <a:r>
              <a:rPr lang="de-DE" sz="1600" dirty="0" err="1"/>
              <a:t>helps</a:t>
            </a:r>
            <a:r>
              <a:rPr lang="de-DE" sz="1600" dirty="0"/>
              <a:t> </a:t>
            </a:r>
            <a:r>
              <a:rPr lang="de-DE" sz="1600" dirty="0" err="1"/>
              <a:t>with</a:t>
            </a:r>
            <a:r>
              <a:rPr lang="de-DE" sz="1600" dirty="0"/>
              <a:t> </a:t>
            </a:r>
            <a:r>
              <a:rPr lang="en-US" sz="1600" dirty="0">
                <a:latin typeface="Helvetica" pitchFamily="2" charset="0"/>
              </a:rPr>
              <a:t>survey design, data collection, and analysis</a:t>
            </a:r>
            <a:endParaRPr lang="de-DE" sz="1600" dirty="0">
              <a:solidFill>
                <a:srgbClr val="278268"/>
              </a:solidFill>
              <a:latin typeface="Helvetica" pitchFamily="2" charset="0"/>
            </a:endParaRPr>
          </a:p>
          <a:p>
            <a:pPr marL="0" lvl="0" indent="0">
              <a:buNone/>
            </a:pPr>
            <a:endParaRPr lang="de-DE" sz="1500" b="1" dirty="0"/>
          </a:p>
          <a:p>
            <a:pPr marL="0" lvl="0" indent="0">
              <a:buNone/>
            </a:pPr>
            <a:endParaRPr lang="de-DE" sz="1500" b="1" dirty="0"/>
          </a:p>
          <a:p>
            <a:pPr marL="0" lvl="0" indent="0">
              <a:buNone/>
            </a:pPr>
            <a:r>
              <a:rPr lang="de-DE" sz="1500" b="1" dirty="0"/>
              <a:t>Pages (type=)</a:t>
            </a:r>
          </a:p>
          <a:p>
            <a:pPr lvl="0">
              <a:buClrTx/>
            </a:pPr>
            <a:r>
              <a:rPr lang="de-DE" sz="1500" dirty="0"/>
              <a:t>"</a:t>
            </a:r>
            <a:r>
              <a:rPr lang="de-DE" sz="1500" dirty="0" err="1"/>
              <a:t>instruction</a:t>
            </a:r>
            <a:r>
              <a:rPr lang="de-DE" sz="1500" dirty="0"/>
              <a:t>"</a:t>
            </a:r>
          </a:p>
          <a:p>
            <a:pPr>
              <a:buClrTx/>
            </a:pPr>
            <a:r>
              <a:rPr lang="de-DE" sz="1500" dirty="0"/>
              <a:t>"</a:t>
            </a:r>
            <a:r>
              <a:rPr lang="de-DE" sz="1500" dirty="0" err="1"/>
              <a:t>demografics</a:t>
            </a:r>
            <a:r>
              <a:rPr lang="de-DE" sz="1500" dirty="0"/>
              <a:t>"</a:t>
            </a:r>
          </a:p>
          <a:p>
            <a:pPr>
              <a:buClrTx/>
            </a:pPr>
            <a:r>
              <a:rPr lang="de-DE" sz="1500" dirty="0"/>
              <a:t>"</a:t>
            </a:r>
            <a:r>
              <a:rPr lang="de-DE" sz="1500" dirty="0" err="1"/>
              <a:t>items</a:t>
            </a:r>
            <a:r>
              <a:rPr lang="de-DE" sz="1500" dirty="0"/>
              <a:t>"</a:t>
            </a:r>
          </a:p>
          <a:p>
            <a:pPr lvl="0">
              <a:buClrTx/>
            </a:pPr>
            <a:r>
              <a:rPr lang="de-DE" sz="1500" dirty="0"/>
              <a:t>"</a:t>
            </a:r>
            <a:r>
              <a:rPr lang="de-DE" sz="1500" dirty="0" err="1"/>
              <a:t>custom_page</a:t>
            </a:r>
            <a:r>
              <a:rPr lang="de-DE" sz="1500" dirty="0"/>
              <a:t>"</a:t>
            </a:r>
          </a:p>
          <a:p>
            <a:pPr lvl="0">
              <a:buClrTx/>
            </a:pPr>
            <a:r>
              <a:rPr lang="de-DE" sz="1500" dirty="0">
                <a:solidFill>
                  <a:srgbClr val="278268"/>
                </a:solidFill>
              </a:rPr>
              <a:t>"</a:t>
            </a:r>
            <a:r>
              <a:rPr lang="de-DE" sz="1500" dirty="0" err="1">
                <a:solidFill>
                  <a:srgbClr val="278268"/>
                </a:solidFill>
              </a:rPr>
              <a:t>results</a:t>
            </a:r>
            <a:r>
              <a:rPr lang="de-DE" sz="1500" dirty="0">
                <a:solidFill>
                  <a:srgbClr val="278268"/>
                </a:solidFill>
              </a:rPr>
              <a:t>"</a:t>
            </a:r>
          </a:p>
          <a:p>
            <a:pPr marL="0" lvl="0" indent="0">
              <a:buNone/>
            </a:pPr>
            <a:endParaRPr lang="de-DE" sz="15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CFB72A8-91AF-E761-939C-F0342BC99B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5552" y="2020926"/>
            <a:ext cx="4929457" cy="29165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A1F50C-BECB-3C54-83FF-39956CC309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</p:spPr>
        <p:txBody>
          <a:bodyPr/>
          <a:lstStyle/>
          <a:p>
            <a:r>
              <a:rPr lang="de-DE" dirty="0" err="1"/>
              <a:t>useR</a:t>
            </a:r>
            <a:r>
              <a:rPr lang="de-DE" dirty="0"/>
              <a:t>! 2016 - </a:t>
            </a:r>
            <a:r>
              <a:rPr lang="de-DE" dirty="0" err="1"/>
              <a:t>Warsaw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de-DE" dirty="0">
                <a:solidFill>
                  <a:schemeClr val="tx1"/>
                </a:solidFill>
              </a:rPr>
              <a:t>Data </a:t>
            </a:r>
            <a:r>
              <a:rPr lang="de-DE" dirty="0" err="1">
                <a:solidFill>
                  <a:schemeClr val="tx1"/>
                </a:solidFill>
              </a:rPr>
              <a:t>handling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4914053" cy="3737370"/>
          </a:xfrm>
        </p:spPr>
        <p:txBody>
          <a:bodyPr>
            <a:normAutofit/>
          </a:bodyPr>
          <a:lstStyle/>
          <a:p>
            <a:pPr lvl="0">
              <a:buClrTx/>
            </a:pPr>
            <a:r>
              <a:rPr lang="en-US" dirty="0"/>
              <a:t>Store where it is secure</a:t>
            </a:r>
          </a:p>
          <a:p>
            <a:pPr lvl="1">
              <a:buClrTx/>
            </a:pPr>
            <a:r>
              <a:rPr lang="de-DE" dirty="0"/>
              <a:t>e.g., </a:t>
            </a:r>
            <a:r>
              <a:rPr lang="de-DE" dirty="0" err="1"/>
              <a:t>institutional</a:t>
            </a:r>
            <a:r>
              <a:rPr lang="de-DE" dirty="0"/>
              <a:t> </a:t>
            </a:r>
            <a:r>
              <a:rPr lang="de-DE" dirty="0" err="1"/>
              <a:t>server</a:t>
            </a:r>
            <a:endParaRPr lang="de-DE" dirty="0"/>
          </a:p>
          <a:p>
            <a:pPr lvl="1">
              <a:buClrTx/>
            </a:pPr>
            <a:endParaRPr lang="de-DE" dirty="0"/>
          </a:p>
          <a:p>
            <a:pPr lvl="1">
              <a:buClrTx/>
            </a:pPr>
            <a:r>
              <a:rPr lang="en-US" dirty="0"/>
              <a:t>No third-party providers</a:t>
            </a:r>
            <a:endParaRPr lang="en-US" sz="1400" dirty="0"/>
          </a:p>
          <a:p>
            <a:pPr lvl="1">
              <a:buClrTx/>
            </a:pPr>
            <a:r>
              <a:rPr lang="en-US" dirty="0"/>
              <a:t>R runs for each participation</a:t>
            </a:r>
          </a:p>
          <a:p>
            <a:pPr lvl="1">
              <a:buClrTx/>
            </a:pPr>
            <a:r>
              <a:rPr lang="en-US" dirty="0"/>
              <a:t>Hosting: e.g., offline, shiny.io,…</a:t>
            </a:r>
          </a:p>
          <a:p>
            <a:pPr marL="0" lvl="0" indent="0">
              <a:buNone/>
            </a:pPr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DB02EE3-CCCA-A60E-E388-3B0AC19BB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8233" y="1146217"/>
            <a:ext cx="3600878" cy="27078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9A3E3A4-E31B-FBDC-C3D8-652F240061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610" t="52598" r="15319" b="40148"/>
          <a:stretch/>
        </p:blipFill>
        <p:spPr>
          <a:xfrm>
            <a:off x="927948" y="1991257"/>
            <a:ext cx="4193462" cy="47586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239B3691-BD32-E2FC-5826-0AC03788D25C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5121410" y="2229190"/>
            <a:ext cx="1401310" cy="37485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54C7EE-16C1-B315-84CE-7C5FA3064D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</p:spPr>
        <p:txBody>
          <a:bodyPr/>
          <a:lstStyle/>
          <a:p>
            <a:r>
              <a:rPr lang="de-DE" dirty="0" err="1"/>
              <a:t>useR</a:t>
            </a:r>
            <a:r>
              <a:rPr lang="de-DE" dirty="0"/>
              <a:t>! 2016 - </a:t>
            </a:r>
            <a:r>
              <a:rPr lang="de-DE" dirty="0" err="1"/>
              <a:t>Warsaw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159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de-DE" dirty="0">
                <a:solidFill>
                  <a:schemeClr val="tx1"/>
                </a:solidFill>
              </a:rPr>
              <a:t>A </a:t>
            </a:r>
            <a:r>
              <a:rPr lang="de-DE" dirty="0" err="1">
                <a:solidFill>
                  <a:schemeClr val="tx1"/>
                </a:solidFill>
              </a:rPr>
              <a:t>case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study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737370"/>
          </a:xfrm>
        </p:spPr>
        <p:txBody>
          <a:bodyPr>
            <a:normAutofit/>
          </a:bodyPr>
          <a:lstStyle/>
          <a:p>
            <a:pPr lvl="0"/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  <a:p>
            <a:pPr marL="0" lvl="0" indent="0">
              <a:buNone/>
            </a:pPr>
            <a:endParaRPr lang="de-DE" dirty="0"/>
          </a:p>
          <a:p>
            <a:pPr marL="342900" lvl="1" indent="0">
              <a:buNone/>
            </a:pPr>
            <a:endParaRPr lang="de-DE" b="1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D861015-362A-E730-2C98-ED30855307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64"/>
          <a:stretch/>
        </p:blipFill>
        <p:spPr>
          <a:xfrm>
            <a:off x="0" y="2025845"/>
            <a:ext cx="2566271" cy="217035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D3E9ACB1-AB62-BA96-6988-C3861EBDCC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7677" y="3387495"/>
            <a:ext cx="3114396" cy="150758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BDF03C4-EEB4-7FD2-0C73-0FBABDED35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1755" y="1105104"/>
            <a:ext cx="1748050" cy="38951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1AD00809-C6FA-75F3-551F-CBDCF0474D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9393" y="1172856"/>
            <a:ext cx="3114016" cy="194466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E04174-B891-5503-6BC2-74A8318F33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</p:spPr>
        <p:txBody>
          <a:bodyPr/>
          <a:lstStyle/>
          <a:p>
            <a:r>
              <a:rPr lang="de-DE" dirty="0" err="1"/>
              <a:t>useR</a:t>
            </a:r>
            <a:r>
              <a:rPr lang="de-DE" dirty="0"/>
              <a:t>! 2016 - </a:t>
            </a:r>
            <a:r>
              <a:rPr lang="de-DE" dirty="0" err="1"/>
              <a:t>Warsaw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604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de-DE" dirty="0" err="1">
                <a:solidFill>
                  <a:schemeClr val="tx1"/>
                </a:solidFill>
              </a:rPr>
              <a:t>Minimizing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technical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barriers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3D39D4-175E-52A1-06D6-B21655A8CC6D}"/>
              </a:ext>
            </a:extLst>
          </p:cNvPr>
          <p:cNvSpPr txBox="1">
            <a:spLocks/>
          </p:cNvSpPr>
          <p:nvPr/>
        </p:nvSpPr>
        <p:spPr>
          <a:xfrm>
            <a:off x="-22299" y="1895267"/>
            <a:ext cx="1158771" cy="34025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342900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21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028700" indent="-34290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371600" indent="-342900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15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1714500" indent="-34290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057400" indent="-34290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00300" indent="-34290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43200" indent="-34290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86100" indent="-34290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de-DE" dirty="0"/>
              <a:t>Check out LIVE</a:t>
            </a:r>
          </a:p>
          <a:p>
            <a:pPr marL="0" indent="0" algn="ctr">
              <a:buFont typeface="Arial"/>
              <a:buNone/>
            </a:pPr>
            <a:endParaRPr lang="en-US" dirty="0"/>
          </a:p>
        </p:txBody>
      </p:sp>
      <p:pic>
        <p:nvPicPr>
          <p:cNvPr id="6" name="Grafik 5" descr="Ein Bild, das Grafiken, Schrift, Grafikdesign, weiß enthält.&#10;&#10;KI-generierte Inhalte können fehlerhaft sein.">
            <a:extLst>
              <a:ext uri="{FF2B5EF4-FFF2-40B4-BE49-F238E27FC236}">
                <a16:creationId xmlns:a16="http://schemas.microsoft.com/office/drawing/2014/main" id="{4C9E4AD0-6FDE-A40C-CC6A-C99214CD7A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62" y="2139484"/>
            <a:ext cx="1051698" cy="105169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C7C71DFA-53BF-6BA7-08DC-8C452DCF31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2046" y="1608761"/>
            <a:ext cx="6619907" cy="316484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58CBED9-6E5D-FC66-2B43-EEC1D9FEF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</p:spPr>
        <p:txBody>
          <a:bodyPr/>
          <a:lstStyle/>
          <a:p>
            <a:r>
              <a:rPr lang="de-DE" dirty="0" err="1"/>
              <a:t>useR</a:t>
            </a:r>
            <a:r>
              <a:rPr lang="de-DE" dirty="0"/>
              <a:t>! 2016 - </a:t>
            </a:r>
            <a:r>
              <a:rPr lang="de-DE" dirty="0" err="1"/>
              <a:t>Warsaw</a:t>
            </a:r>
            <a:endParaRPr lang="en-US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84851AF-58C9-97A2-A64A-A863674BF9EB}"/>
              </a:ext>
            </a:extLst>
          </p:cNvPr>
          <p:cNvSpPr txBox="1"/>
          <p:nvPr/>
        </p:nvSpPr>
        <p:spPr>
          <a:xfrm>
            <a:off x="5290075" y="4764108"/>
            <a:ext cx="53415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b="1" dirty="0"/>
              <a:t>(</a:t>
            </a:r>
            <a:r>
              <a:rPr lang="de-DE" sz="1200" b="1" dirty="0" err="1"/>
              <a:t>mostly</a:t>
            </a:r>
            <a:r>
              <a:rPr lang="de-DE" sz="1200" b="1" dirty="0"/>
              <a:t> </a:t>
            </a:r>
            <a:r>
              <a:rPr lang="de-DE" sz="1200" b="1" dirty="0" err="1"/>
              <a:t>vibe</a:t>
            </a:r>
            <a:r>
              <a:rPr lang="de-DE" sz="1200" b="1" dirty="0"/>
              <a:t> </a:t>
            </a:r>
            <a:r>
              <a:rPr lang="de-DE" sz="1200" b="1" dirty="0" err="1"/>
              <a:t>coded</a:t>
            </a:r>
            <a:r>
              <a:rPr lang="de-DE" sz="1200" b="1" dirty="0"/>
              <a:t> </a:t>
            </a:r>
            <a:r>
              <a:rPr lang="de-DE" sz="1200" b="1" dirty="0" err="1"/>
              <a:t>with</a:t>
            </a:r>
            <a:r>
              <a:rPr lang="de-DE" sz="1200" b="1" dirty="0"/>
              <a:t> Claude Code </a:t>
            </a:r>
            <a:r>
              <a:rPr lang="de-DE" sz="1200" b="1" dirty="0">
                <a:sym typeface="Wingdings" panose="05000000000000000000" pitchFamily="2" charset="2"/>
              </a:rPr>
              <a:t>)</a:t>
            </a:r>
            <a:endParaRPr lang="en-US" sz="1200" b="1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7CE2FB1E-8A1C-DA1C-C646-6D10B2641B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177" y="2256436"/>
            <a:ext cx="651546" cy="65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059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de-DE" dirty="0">
                <a:solidFill>
                  <a:schemeClr val="tx1"/>
                </a:solidFill>
              </a:rPr>
              <a:t>Message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de-DE" i="1" dirty="0"/>
          </a:p>
          <a:p>
            <a:pPr marL="0" indent="0" algn="ctr">
              <a:buNone/>
            </a:pPr>
            <a:endParaRPr lang="de-DE" i="1" dirty="0"/>
          </a:p>
          <a:p>
            <a:pPr marL="0" indent="0" algn="ctr">
              <a:buNone/>
            </a:pPr>
            <a:endParaRPr lang="de-DE" i="1" dirty="0"/>
          </a:p>
          <a:p>
            <a:pPr marL="0" indent="0" algn="ctr">
              <a:buNone/>
            </a:pPr>
            <a:r>
              <a:rPr lang="en-US" sz="1800" b="1" i="1" dirty="0"/>
              <a:t>Let's do assessments in the very program we love to do our analysis in </a:t>
            </a:r>
            <a:r>
              <a:rPr lang="de-DE" sz="1800" b="1" i="1" dirty="0"/>
              <a:t>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513DECF-6C53-20F8-DA7B-FC7036D29610}"/>
              </a:ext>
            </a:extLst>
          </p:cNvPr>
          <p:cNvSpPr txBox="1"/>
          <p:nvPr/>
        </p:nvSpPr>
        <p:spPr>
          <a:xfrm>
            <a:off x="6683991" y="4543336"/>
            <a:ext cx="492001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ClrTx/>
            </a:pPr>
            <a:r>
              <a:rPr lang="en-US" sz="1100" dirty="0"/>
              <a:t>Clievins Selva, Universität Hildesheim</a:t>
            </a:r>
          </a:p>
          <a:p>
            <a:pPr lvl="0">
              <a:buClrTx/>
            </a:pPr>
            <a:r>
              <a:rPr lang="en-US" sz="1100" dirty="0"/>
              <a:t>Email: clievins.selva@uni-hildesheim.de</a:t>
            </a:r>
          </a:p>
          <a:p>
            <a:pPr lvl="0">
              <a:buClrTx/>
            </a:pPr>
            <a:r>
              <a:rPr lang="en-US" sz="1100" dirty="0" err="1"/>
              <a:t>Projekt</a:t>
            </a:r>
            <a:r>
              <a:rPr lang="en-US" sz="1100" dirty="0"/>
              <a:t>: </a:t>
            </a:r>
            <a:r>
              <a:rPr lang="en-US" sz="1100" b="1" dirty="0"/>
              <a:t>github.com/</a:t>
            </a:r>
            <a:r>
              <a:rPr lang="en-US" sz="1100" b="1" dirty="0" err="1"/>
              <a:t>selvastics</a:t>
            </a:r>
            <a:r>
              <a:rPr lang="en-US" sz="1100" b="1" dirty="0"/>
              <a:t>/</a:t>
            </a:r>
            <a:r>
              <a:rPr lang="en-US" sz="1100" b="1" dirty="0" err="1"/>
              <a:t>inrep</a:t>
            </a:r>
            <a:r>
              <a:rPr lang="en-US" sz="1100" b="1" dirty="0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D1566-3076-0A80-B05B-39F3B84D3D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</p:spPr>
        <p:txBody>
          <a:bodyPr/>
          <a:lstStyle/>
          <a:p>
            <a:r>
              <a:rPr lang="de-DE" dirty="0" err="1"/>
              <a:t>useR</a:t>
            </a:r>
            <a:r>
              <a:rPr lang="de-DE" dirty="0"/>
              <a:t>! 2016 - </a:t>
            </a:r>
            <a:r>
              <a:rPr lang="de-DE" dirty="0" err="1"/>
              <a:t>Warsaw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9180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247</Words>
  <Application>Microsoft Office PowerPoint</Application>
  <PresentationFormat>Bildschirmpräsentation (16:9)</PresentationFormat>
  <Paragraphs>67</Paragraphs>
  <Slides>7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7</vt:i4>
      </vt:variant>
    </vt:vector>
  </HeadingPairs>
  <TitlesOfParts>
    <vt:vector size="17" baseType="lpstr">
      <vt:lpstr>Arial</vt:lpstr>
      <vt:lpstr>Calibri</vt:lpstr>
      <vt:lpstr>Courier New</vt:lpstr>
      <vt:lpstr>Helvetica</vt:lpstr>
      <vt:lpstr>Symbol</vt:lpstr>
      <vt:lpstr>Verdana</vt:lpstr>
      <vt:lpstr>Wingdings</vt:lpstr>
      <vt:lpstr>Office Theme</vt:lpstr>
      <vt:lpstr>Larissa</vt:lpstr>
      <vt:lpstr>1_Larissa</vt:lpstr>
      <vt:lpstr>Why Pay for Survey Platforms?  Just Use R!</vt:lpstr>
      <vt:lpstr>Motivation</vt:lpstr>
      <vt:lpstr>Assessment</vt:lpstr>
      <vt:lpstr>Data handling</vt:lpstr>
      <vt:lpstr>A case study</vt:lpstr>
      <vt:lpstr>Minimizing technical barriers</vt:lpstr>
      <vt:lpstr>Message</vt:lpstr>
    </vt:vector>
  </TitlesOfParts>
  <LinksUpToDate>false</LinksUpToDate>
  <SharedDoc>false</SharedDoc>
  <HyperlinksChanged>false</HyperlinksChanged>
  <AppVersion>16.0000</AppVersion>
</Properties>
</file>

<file path=docProps/app0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Selva_UseR-7.07.2026</dc:title>
  <dc:creator>Clievins Selva, University of Hildesheim</dc:creator>
  <cp:keywords/>
  <cp:lastModifiedBy>Clievins Selva</cp:lastModifiedBy>
  <cp:revision>58</cp:revision>
  <dcterms:created xsi:type="dcterms:W3CDTF">2025-08-13T18:45:38Z</dcterms:created>
  <dcterms:modified xsi:type="dcterms:W3CDTF">2026-08-21T13:51:08Z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ss">
    <vt:lpwstr>bmc_bw.css</vt:lpwstr>
  </property>
  <property fmtid="{D5CDD505-2E9C-101B-9397-08002B2CF9AE}" pid="3" name="date">
    <vt:lpwstr>Beyond Multiple Choice 2025 – Week 1: Human + Machine</vt:lpwstr>
  </property>
  <property fmtid="{D5CDD505-2E9C-101B-9397-08002B2CF9AE}" pid="4" name="format">
    <vt:lpwstr/>
  </property>
  <property fmtid="{D5CDD505-2E9C-101B-9397-08002B2CF9AE}" pid="5" name="paginate">
    <vt:lpwstr>True</vt:lpwstr>
  </property>
  <property fmtid="{D5CDD505-2E9C-101B-9397-08002B2CF9AE}" pid="6" name="revealjs-url">
    <vt:lpwstr>https://unpkg.com/reveal.js@5/</vt:lpwstr>
  </property>
  <property fmtid="{D5CDD505-2E9C-101B-9397-08002B2CF9AE}" pid="7" name="slide-number">
    <vt:lpwstr>True</vt:lpwstr>
  </property>
  <property fmtid="{D5CDD505-2E9C-101B-9397-08002B2CF9AE}" pid="8" name="subtitle">
    <vt:lpwstr>inrep: An R-based infrastructure for reproducible assessment creation, delivery, and reporting</vt:lpwstr>
  </property>
  <property fmtid="{D5CDD505-2E9C-101B-9397-08002B2CF9AE}" pid="9" name="theme">
    <vt:lpwstr>white</vt:lpwstr>
  </property>
  <property fmtid="{D5CDD505-2E9C-101B-9397-08002B2CF9AE}" pid="10" name="title-slide-attributes">
    <vt:lpwstr/>
  </property>
</Properties>
</file>