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  <p:sldId id="268" r:id="rId3"/>
    <p:sldId id="26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23966-5B8A-489D-737E-FF4CAD760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A519B5-AEAF-2C52-8B68-75BEB79E0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5B18B-D083-4036-FE1E-71B0913E9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6/8/26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88565-67FF-9143-64AA-326C6AAC6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2ED1F-4899-9DEF-B0FB-76C1C72F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685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8C891-596C-B6B7-8375-BEC318EFB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5C6E4A-7520-983C-FA8E-7030F93CE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D9C06-EA00-801F-AF0D-4E14A4CF6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6/8/26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D3CBF-F068-76B0-A9F9-0F1626EF5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88B42-966C-81E9-40CF-A8BFA8328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89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BC63F8-64AE-9E39-1164-2941607B4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55EE28-B9AD-96A0-E0EB-E950B3610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4E55E-522F-0D29-B46E-544BCF90C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6/8/26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92AE6-2C05-1FF6-1049-C71B9F181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149AE-1BCB-F918-AC28-4B8627A72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06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A86F7-9BA2-165F-1930-2180097D3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FD735-4DA4-EDBA-8758-7EF3C13FD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FA812-89A0-DCA1-0DEB-C42DE1887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6/8/26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32FF1-D66D-3F0A-95BC-ED3B3DC4D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009DD-5942-824A-58B3-A55E9D0A5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02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EA09D-755B-B541-9E9F-17BAB476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F9D56-2DF5-4123-6D89-34851499D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AD141-C789-2936-7E06-6AB09D894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6/8/26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C2D0D-74D0-EF43-F17E-44AD34416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3E3F8-5035-EC7D-2F4F-522C48557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61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60006-DEA6-0EC3-6382-6F98192FE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C6056-D896-EA53-9D54-C8DA531B55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17F7F-BB2B-7AB5-C289-079F6AC75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969777-54F3-815B-B3CD-8784C30B5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6/8/26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B4264C-D4F0-EC81-66C4-1CFE6C5B3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F1261D-AE33-AAE6-3CD6-302CB663B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91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2F0B-1AC8-EA42-7132-E8A3E0AE8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A508-6C9C-AF23-387A-73E59F9D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2AE9D-5F8D-8703-5075-6A87659BF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B4B0F1-E266-7BA1-9CDA-753E08B64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9C4E03-94F1-A3AF-0137-3FF10B31A0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17C18C-155F-7090-E759-91409BE4D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6/8/26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971AF4-096C-11E0-A8A2-4AB1C2014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3824FE-F926-16A0-65C0-B3993FCD6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297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B2300-16AF-6AE0-3DFA-5D947507D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B7B086-3F7B-CE20-BA74-84FA2990F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6/8/26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1EF359-AE4E-E521-9269-A3F06E10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3C1DF9-2EE3-7066-3F73-A6BC01DB8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16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A2AA36-FD1B-BDEE-AE4A-66D3DF53A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6/8/26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72B4C9-9F4D-D17D-9DA0-3AA040DAC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42DE1-B8F3-5489-4F70-FE0606248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808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C15BC-FD01-1EB5-B592-6748F74DE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EB727-B2DC-6B90-77AE-27823DB1D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E98C2C-6EA7-4436-EAD4-1AAAF3265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B8D90-0462-CEC0-CECD-5F93F472B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6/8/26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DE244-5879-C102-55EC-B502CC891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63546C-84AF-9B1D-1011-C1F6D937A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207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EBFD1-793A-9F48-858E-E36326E56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AF8508-0154-6A29-1216-CF7D0D7DB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BB6607-4B39-BFFB-BA4B-6C1E4D7DE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647FD3-1A8F-FD4D-7496-AEE826C51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6/8/26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E4F9CC-22CC-5E7E-AA61-CB6311EB2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DA86D-7C78-4BDB-90A8-E580406EA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24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1E9CB6-E953-1967-7D97-642AC3EFB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C7723-C4C1-1FFB-C885-D12C75877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9F638-0550-7D59-2A9A-A4ED92CAA2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FECFD4-6A9B-D84B-AFA2-65FF069E1C3D}" type="datetimeFigureOut">
              <a:rPr lang="en-US" smtClean="0"/>
              <a:t>6/8/26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76BA1-8492-2257-9BE1-51D3379BF1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15E1D-C266-D374-94DB-D5C68204F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73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stores/Gary-Sutton/author/B0CV4F5GCX?ref=sr_ntt_srch_lnk_1&amp;qid=1776262644&amp;sr=8-1&amp;shoppingPortalEnabled=true" TargetMode="External"/><Relationship Id="rId2" Type="http://schemas.openxmlformats.org/officeDocument/2006/relationships/hyperlink" Target="https://www.linkedin.com/in/gary-sutton-16aa633/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2.png"/><Relationship Id="rId4" Type="http://schemas.openxmlformats.org/officeDocument/2006/relationships/hyperlink" Target="https://github.com/garysutton/2026use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B2AE301-8298-47C2-81FA-781BA50D9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8DBE596-692C-4777-8933-9D5BB8533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9C38783D-8606-4709-8C6F-69DE0EF816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65A2D8C-561A-4347-88E9-4D84CF7CA9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7CB8EFE-31DC-44A2-A07E-FD84E8DA3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B6473FEC-46FF-4C7E-85BA-344E0365CA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8C875950-A52D-453F-A602-3E58AD414E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28653B9-E790-62AE-2E08-4D7ED2838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9175" y="1280677"/>
            <a:ext cx="5240881" cy="2411014"/>
          </a:xfrm>
        </p:spPr>
        <p:txBody>
          <a:bodyPr>
            <a:normAutofit/>
          </a:bodyPr>
          <a:lstStyle/>
          <a:p>
            <a:pPr algn="l"/>
            <a:r>
              <a:rPr lang="en-US" sz="3400" dirty="0">
                <a:solidFill>
                  <a:schemeClr val="bg1"/>
                </a:solidFill>
              </a:rPr>
              <a:t>Critical Paths in R:               Turning Data Scientists into </a:t>
            </a:r>
            <a:br>
              <a:rPr lang="en-US" sz="3400" dirty="0">
                <a:solidFill>
                  <a:schemeClr val="bg1"/>
                </a:solidFill>
              </a:rPr>
            </a:br>
            <a:r>
              <a:rPr lang="en-US" sz="3400" dirty="0">
                <a:solidFill>
                  <a:schemeClr val="bg1"/>
                </a:solidFill>
              </a:rPr>
              <a:t>Effective Project Managers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A2FC9B-89E2-EBE9-6637-E5FC840DEB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146832"/>
            <a:ext cx="3497263" cy="1012778"/>
          </a:xfrm>
        </p:spPr>
        <p:txBody>
          <a:bodyPr>
            <a:normAutofit/>
          </a:bodyPr>
          <a:lstStyle/>
          <a:p>
            <a:pPr marL="0" indent="0" algn="l" rtl="0" eaLnBrk="1" latinLnBrk="0" hangingPunct="1">
              <a:spcBef>
                <a:spcPts val="1000"/>
              </a:spcBef>
              <a:buNone/>
            </a:pPr>
            <a:r>
              <a:rPr lang="en-US" dirty="0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Gary Sutton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9162E5-AAB1-5BA3-79DE-84A392CEC5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024" y="1429488"/>
            <a:ext cx="4201477" cy="328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268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25B15-9657-098C-FB51-B7A07A37B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4C718-CCF1-53A6-E90B-CF79DE46C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77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Optimizing the Project Schedule: Project Crashing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3EBA35-6B2F-2C2C-67B4-65F210434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DD12419-7D44-2AD1-4089-C9D4CEFC3673}"/>
              </a:ext>
            </a:extLst>
          </p:cNvPr>
          <p:cNvCxnSpPr>
            <a:cxnSpLocks/>
          </p:cNvCxnSpPr>
          <p:nvPr/>
        </p:nvCxnSpPr>
        <p:spPr>
          <a:xfrm>
            <a:off x="950495" y="1305561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1D4E670-EAA2-F505-23ED-BC7CAAA674BD}"/>
              </a:ext>
            </a:extLst>
          </p:cNvPr>
          <p:cNvSpPr txBox="1"/>
          <p:nvPr/>
        </p:nvSpPr>
        <p:spPr>
          <a:xfrm>
            <a:off x="950495" y="1550149"/>
            <a:ext cx="9204158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Project crashing shortens the timeline by allocating resources to selected </a:t>
            </a:r>
            <a:r>
              <a:rPr lang="en-US" u="sng" dirty="0"/>
              <a:t>critical path </a:t>
            </a:r>
            <a:r>
              <a:rPr lang="en-US" dirty="0"/>
              <a:t>tasks—trading increased cost for reduced duration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BEA9A7-5306-8A6C-2C8A-EB8326A53816}"/>
              </a:ext>
            </a:extLst>
          </p:cNvPr>
          <p:cNvSpPr txBox="1"/>
          <p:nvPr/>
        </p:nvSpPr>
        <p:spPr>
          <a:xfrm>
            <a:off x="396854" y="2346948"/>
            <a:ext cx="506639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/>
              <a:t>What</a:t>
            </a:r>
            <a:r>
              <a:rPr lang="en-US" sz="1600" b="1" dirty="0"/>
              <a:t> is project crashing?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Reduces task durations, typically by adding resources and therefore adding 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Only applies to where it impacts the overall project timeline </a:t>
            </a:r>
            <a:r>
              <a:rPr lang="en-US" sz="1600" dirty="0">
                <a:sym typeface="Wingdings" pitchFamily="2" charset="2"/>
              </a:rPr>
              <a:t> critical path tasks</a:t>
            </a:r>
            <a:endParaRPr lang="en-US" sz="1600" dirty="0"/>
          </a:p>
          <a:p>
            <a:endParaRPr lang="en-US" sz="1600" b="1" dirty="0"/>
          </a:p>
          <a:p>
            <a:r>
              <a:rPr lang="en-US" sz="1600" b="1" dirty="0"/>
              <a:t>Key Principle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Only tasks on the critical path affect the project duration</a:t>
            </a:r>
          </a:p>
          <a:p>
            <a:endParaRPr lang="en-US" sz="1600" dirty="0"/>
          </a:p>
          <a:p>
            <a:r>
              <a:rPr lang="en-US" sz="1600" b="1" dirty="0"/>
              <a:t>Crashing Procedure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Define crash time and costs for each activity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Compute cost per unit time reduction </a:t>
            </a:r>
            <a:r>
              <a:rPr lang="en-US" sz="1600" dirty="0">
                <a:sym typeface="Wingdings" pitchFamily="2" charset="2"/>
              </a:rPr>
              <a:t> (Crash Cost – Normal Cost) / (Normal Time – Crash Time)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ym typeface="Wingdings" pitchFamily="2" charset="2"/>
              </a:rPr>
              <a:t>Identify critical path (it may have changed)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ym typeface="Wingdings" pitchFamily="2" charset="2"/>
              </a:rPr>
              <a:t>Rank critical tasks by lowest cost per week saved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ym typeface="Wingdings" pitchFamily="2" charset="2"/>
              </a:rPr>
              <a:t>Select activities to crash based on cost efficiency</a:t>
            </a:r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BFF0B6-4B93-EBB7-B272-53B98A7AE01E}"/>
              </a:ext>
            </a:extLst>
          </p:cNvPr>
          <p:cNvSpPr txBox="1"/>
          <p:nvPr/>
        </p:nvSpPr>
        <p:spPr>
          <a:xfrm>
            <a:off x="6215607" y="2358524"/>
            <a:ext cx="50663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Selected Activities Crashed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A, B, C, E, G, L (lowest-cost critical path tasks)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Impact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Original duration: </a:t>
            </a:r>
            <a:r>
              <a:rPr lang="en-US" sz="1600" b="1" dirty="0"/>
              <a:t>29 weeks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Crashed duration: </a:t>
            </a:r>
            <a:r>
              <a:rPr lang="en-US" sz="1600" b="1" dirty="0"/>
              <a:t>22 weeks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/>
          </a:p>
          <a:p>
            <a:r>
              <a:rPr lang="en-US" sz="1600" b="1" dirty="0"/>
              <a:t>Updated Risk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Probability of completion within 25 weeks </a:t>
            </a:r>
            <a:r>
              <a:rPr lang="en-US" sz="1600" dirty="0">
                <a:sym typeface="Wingdings" pitchFamily="2" charset="2"/>
              </a:rPr>
              <a:t> </a:t>
            </a:r>
            <a:r>
              <a:rPr lang="en-US" sz="1600" b="1" dirty="0">
                <a:sym typeface="Wingdings" pitchFamily="2" charset="2"/>
              </a:rPr>
              <a:t>97%</a:t>
            </a:r>
            <a:endParaRPr lang="en-US" sz="1600" b="1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D17D2D9-4C94-986D-F3F5-BCAC1733B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≤ 25 weeks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F21A20BF-35FA-2F2B-0222-D9D1B7500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≤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095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DE846-0DF7-07BF-1FE1-DDCBA515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99C83-4917-ED6E-37F3-550D4C226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7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Projects as Data: From Planning to Decision-Making in 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DD64EE-38C9-355F-85EF-ED6851D3E1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62A71C3-7015-1970-039E-547C552FEA52}"/>
              </a:ext>
            </a:extLst>
          </p:cNvPr>
          <p:cNvCxnSpPr>
            <a:cxnSpLocks/>
          </p:cNvCxnSpPr>
          <p:nvPr/>
        </p:nvCxnSpPr>
        <p:spPr>
          <a:xfrm>
            <a:off x="950495" y="1305561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1">
            <a:extLst>
              <a:ext uri="{FF2B5EF4-FFF2-40B4-BE49-F238E27FC236}">
                <a16:creationId xmlns:a16="http://schemas.microsoft.com/office/drawing/2014/main" id="{D9F9E281-4071-7823-7BF0-73C6A0276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≤ 25 weeks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92E3C702-6D88-1AC2-CE89-F8C06CD9D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≤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1E28F4E-F1F7-BAD1-1E3B-9FE60939C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426" y="1381742"/>
            <a:ext cx="6453851" cy="4667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What We Did</a:t>
            </a:r>
          </a:p>
          <a:p>
            <a:r>
              <a:rPr lang="en-US" sz="1800" dirty="0"/>
              <a:t>Represented the project as structured data</a:t>
            </a:r>
          </a:p>
          <a:p>
            <a:r>
              <a:rPr lang="en-US" sz="1800" dirty="0"/>
              <a:t>Modeled dependencies as a network</a:t>
            </a:r>
          </a:p>
          <a:p>
            <a:r>
              <a:rPr lang="en-US" sz="1800" dirty="0"/>
              <a:t>Incorporated uncertainty using PERT</a:t>
            </a:r>
          </a:p>
          <a:p>
            <a:r>
              <a:rPr lang="en-US" sz="1800" dirty="0"/>
              <a:t>Computed the project schedule via critical path analysis</a:t>
            </a:r>
          </a:p>
          <a:p>
            <a:r>
              <a:rPr lang="en-US" sz="1800" dirty="0"/>
              <a:t>Quantified risk using probability</a:t>
            </a:r>
          </a:p>
          <a:p>
            <a:r>
              <a:rPr lang="en-US" sz="1800" dirty="0"/>
              <a:t>Optimized outcomes through project crashing</a:t>
            </a:r>
            <a:endParaRPr lang="en-US" sz="1800" b="1" dirty="0"/>
          </a:p>
          <a:p>
            <a:pPr marL="0" indent="0">
              <a:buNone/>
            </a:pPr>
            <a:r>
              <a:rPr lang="en-US" sz="1800" b="1" dirty="0"/>
              <a:t>What This Means</a:t>
            </a:r>
          </a:p>
          <a:p>
            <a:r>
              <a:rPr lang="en-US" sz="1800" dirty="0"/>
              <a:t>Projects are not deterministic plans</a:t>
            </a:r>
          </a:p>
          <a:p>
            <a:r>
              <a:rPr lang="en-US" sz="1800" dirty="0"/>
              <a:t>They are stochastic systems with dependencies and constraints</a:t>
            </a:r>
          </a:p>
          <a:p>
            <a:r>
              <a:rPr lang="en-US" sz="1800" dirty="0"/>
              <a:t>They can be: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Modeled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Analyzed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Optimized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495AA4F-7BE6-7F45-A018-8D55BA7B163E}"/>
              </a:ext>
            </a:extLst>
          </p:cNvPr>
          <p:cNvSpPr txBox="1">
            <a:spLocks/>
          </p:cNvSpPr>
          <p:nvPr/>
        </p:nvSpPr>
        <p:spPr>
          <a:xfrm>
            <a:off x="7946986" y="2181658"/>
            <a:ext cx="3048964" cy="17562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Why R</a:t>
            </a:r>
          </a:p>
          <a:p>
            <a:r>
              <a:rPr lang="en-US" sz="1600" dirty="0"/>
              <a:t>Unified environment for: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Data modeling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Graph analysis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Statistical inference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Optimization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21B4AD-9FFB-38E9-8B9C-4FB456B313B4}"/>
              </a:ext>
            </a:extLst>
          </p:cNvPr>
          <p:cNvSpPr txBox="1"/>
          <p:nvPr/>
        </p:nvSpPr>
        <p:spPr>
          <a:xfrm>
            <a:off x="7083618" y="4602736"/>
            <a:ext cx="4775700" cy="20313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Project management is not just coordination—it is a modeling problem involving structure, uncertainty, risk, and optimization</a:t>
            </a:r>
          </a:p>
          <a:p>
            <a:endParaRPr lang="en-US" dirty="0"/>
          </a:p>
          <a:p>
            <a:r>
              <a:rPr lang="en-US" dirty="0"/>
              <a:t>The same methods and tools used to analyze data can be used to plan projects and improve decisions</a:t>
            </a:r>
          </a:p>
        </p:txBody>
      </p:sp>
    </p:spTree>
    <p:extLst>
      <p:ext uri="{BB962C8B-B14F-4D97-AF65-F5344CB8AC3E}">
        <p14:creationId xmlns:p14="http://schemas.microsoft.com/office/powerpoint/2010/main" val="1125131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11139-9A86-7D3C-4943-48FDD65C1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A61B-7956-5F07-8CF3-4784A60B0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About the Presenter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DEB3B8C-FEE7-8DFF-E9E1-63F7316736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4979" y="1825625"/>
            <a:ext cx="6408821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/>
              <a:t>Gary Sutton </a:t>
            </a:r>
            <a:r>
              <a:rPr lang="en-US" sz="2000" dirty="0"/>
              <a:t>is the author of two books, both published by Manning Publications: </a:t>
            </a:r>
            <a:r>
              <a:rPr lang="en-US" sz="2000" i="1" dirty="0"/>
              <a:t>Statistics Slam Dunk: Statistical analysis with R on real NBA data sets </a:t>
            </a:r>
            <a:r>
              <a:rPr lang="en-US" sz="2000" dirty="0"/>
              <a:t>and </a:t>
            </a:r>
            <a:r>
              <a:rPr lang="en-US" sz="2000" i="1" dirty="0"/>
              <a:t>Statistics Every Programmer Needs</a:t>
            </a:r>
            <a:r>
              <a:rPr lang="en-US" sz="2000" dirty="0"/>
              <a:t>. His third book, </a:t>
            </a:r>
            <a:r>
              <a:rPr lang="en-US" sz="2000" i="1" dirty="0"/>
              <a:t>Timeless Algorithms</a:t>
            </a:r>
            <a:r>
              <a:rPr lang="en-US" sz="2000" dirty="0"/>
              <a:t>, will be published later in 2026. </a:t>
            </a:r>
          </a:p>
          <a:p>
            <a:pPr marL="0" indent="0">
              <a:buNone/>
            </a:pPr>
            <a:r>
              <a:rPr lang="en-US" sz="2000" dirty="0"/>
              <a:t>Mr. Sutton earned his undergraduate degree from the University of Southern California and master’s degrees from George Washington University and Northwestern University.  </a:t>
            </a:r>
          </a:p>
          <a:p>
            <a:pPr marL="0" indent="0">
              <a:buNone/>
            </a:pPr>
            <a:r>
              <a:rPr lang="en-US" sz="2000" dirty="0">
                <a:hlinkClick r:id="rId2"/>
              </a:rPr>
              <a:t>LinkedIn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hlinkClick r:id="rId3"/>
              </a:rPr>
              <a:t>Amazon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This presentation as well as the supporting R script are available here: </a:t>
            </a:r>
            <a:r>
              <a:rPr lang="en-US" sz="2000" dirty="0">
                <a:hlinkClick r:id="rId4"/>
              </a:rPr>
              <a:t>GitHub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470E7E-2B56-D2CB-8608-A42B651458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293C5A6-48B1-9EF4-80EB-CA292A0672AF}"/>
              </a:ext>
            </a:extLst>
          </p:cNvPr>
          <p:cNvCxnSpPr>
            <a:cxnSpLocks/>
          </p:cNvCxnSpPr>
          <p:nvPr/>
        </p:nvCxnSpPr>
        <p:spPr>
          <a:xfrm>
            <a:off x="950495" y="1294927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09BFEDEF-2BBF-8125-A3C0-1422461890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95" y="2077284"/>
            <a:ext cx="3651583" cy="36515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517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16E17-A851-A519-43C4-5BCA7879F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B88C6-6521-7AEE-7E90-90A103DF3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776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Project Management Isn’t Just Coordination—It’s Quantitative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B970-3963-BDCB-A2A7-B985AAC87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242" y="1336518"/>
            <a:ext cx="11472530" cy="50961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b="1" dirty="0"/>
              <a:t>Why Projects Fail</a:t>
            </a:r>
          </a:p>
          <a:p>
            <a:r>
              <a:rPr lang="en-US" sz="1600" dirty="0"/>
              <a:t>Projects typically do not fail because of poor execution; they fail because of poor planning and management</a:t>
            </a:r>
          </a:p>
          <a:p>
            <a:r>
              <a:rPr lang="en-US" sz="1600" dirty="0"/>
              <a:t>Poor estimates, unclear dependencies, and unmanaged risk are common causes of schedule overruns and missed objectives</a:t>
            </a:r>
          </a:p>
          <a:p>
            <a:r>
              <a:rPr lang="en-US" sz="1600" dirty="0"/>
              <a:t>Yet projects are often planned as though task durations, resource availability, and outcomes are known with certainty</a:t>
            </a:r>
          </a:p>
          <a:p>
            <a:r>
              <a:rPr lang="en-US" sz="1600" dirty="0"/>
              <a:t>Uncertainty is unavoidable and must therefore be managed</a:t>
            </a:r>
            <a:endParaRPr lang="en-US" sz="1600" b="1" dirty="0"/>
          </a:p>
          <a:p>
            <a:pPr marL="0" indent="0">
              <a:buNone/>
            </a:pPr>
            <a:r>
              <a:rPr lang="en-US" sz="1600" b="1" dirty="0"/>
              <a:t>Why This Matters</a:t>
            </a:r>
          </a:p>
          <a:p>
            <a:r>
              <a:rPr lang="en-US" sz="1600" dirty="0"/>
              <a:t>Project management is often viewed primarily as a coordination and communication function, requiring soft skills only; however, </a:t>
            </a:r>
            <a:r>
              <a:rPr lang="en-US" sz="1600" u="sng" dirty="0"/>
              <a:t>effective</a:t>
            </a:r>
            <a:r>
              <a:rPr lang="en-US" sz="1600" dirty="0"/>
              <a:t> project management requires the use of quantitative techniques to reduce uncertainty, such as: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Estimating task durations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Understanding task dependencies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Finding the critical path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Evaluating trade-offs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b="1" dirty="0"/>
              <a:t>These are fundamentally analytical problems</a:t>
            </a:r>
          </a:p>
          <a:p>
            <a:pPr marL="0" indent="0">
              <a:buNone/>
            </a:pPr>
            <a:r>
              <a:rPr lang="en-US" sz="1600" b="1" dirty="0"/>
              <a:t>The Opportunity</a:t>
            </a:r>
            <a:endParaRPr lang="en-US" sz="2000" b="1" dirty="0"/>
          </a:p>
          <a:p>
            <a:r>
              <a:rPr lang="en-US" sz="1600" dirty="0"/>
              <a:t>The same methods used by data scientists to model uncertainty, analyze networks, quantify risk, and optimize decisions can be applied to project planning</a:t>
            </a:r>
          </a:p>
          <a:p>
            <a:r>
              <a:rPr lang="en-US" sz="1600" b="1" dirty="0"/>
              <a:t>Projects are not just plans—they are systems that can be modeled, analyzed, and optimized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97D613-B514-9F1B-5554-F2B5670B20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8B9637A-E840-F947-8F89-AF81DE86BD14}"/>
              </a:ext>
            </a:extLst>
          </p:cNvPr>
          <p:cNvCxnSpPr>
            <a:cxnSpLocks/>
          </p:cNvCxnSpPr>
          <p:nvPr/>
        </p:nvCxnSpPr>
        <p:spPr>
          <a:xfrm>
            <a:off x="950495" y="1273661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4EE6121-F1FC-3C79-BD7E-DD086F68EB87}"/>
              </a:ext>
            </a:extLst>
          </p:cNvPr>
          <p:cNvSpPr txBox="1"/>
          <p:nvPr/>
        </p:nvSpPr>
        <p:spPr>
          <a:xfrm>
            <a:off x="2415083" y="6333085"/>
            <a:ext cx="6274981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The good news: </a:t>
            </a:r>
            <a:r>
              <a:rPr lang="en-US" dirty="0"/>
              <a:t>All of this can be done using the R ecosystem</a:t>
            </a:r>
          </a:p>
        </p:txBody>
      </p:sp>
    </p:spTree>
    <p:extLst>
      <p:ext uri="{BB962C8B-B14F-4D97-AF65-F5344CB8AC3E}">
        <p14:creationId xmlns:p14="http://schemas.microsoft.com/office/powerpoint/2010/main" val="934408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74DBB-D0CC-9411-8514-29FC7D94E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F63F9-5CB8-3C4D-4D65-2B916E0E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Projects as Data: A Pipeline in 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8D2472-C94B-8D27-E746-A682D6B879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12B3A7F-73EB-66FE-4562-641B275A97D3}"/>
              </a:ext>
            </a:extLst>
          </p:cNvPr>
          <p:cNvCxnSpPr>
            <a:cxnSpLocks/>
          </p:cNvCxnSpPr>
          <p:nvPr/>
        </p:nvCxnSpPr>
        <p:spPr>
          <a:xfrm>
            <a:off x="950495" y="1284294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9BB34EE-0F33-88ED-7814-36D3AA1A2E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0569001"/>
              </p:ext>
            </p:extLst>
          </p:nvPr>
        </p:nvGraphicFramePr>
        <p:xfrm>
          <a:off x="440724" y="2074775"/>
          <a:ext cx="8134865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8068">
                  <a:extLst>
                    <a:ext uri="{9D8B030D-6E8A-4147-A177-3AD203B41FA5}">
                      <a16:colId xmlns:a16="http://schemas.microsoft.com/office/drawing/2014/main" val="3394132840"/>
                    </a:ext>
                  </a:extLst>
                </a:gridCol>
                <a:gridCol w="3906797">
                  <a:extLst>
                    <a:ext uri="{9D8B030D-6E8A-4147-A177-3AD203B41FA5}">
                      <a16:colId xmlns:a16="http://schemas.microsoft.com/office/drawing/2014/main" val="442789200"/>
                    </a:ext>
                  </a:extLst>
                </a:gridCol>
              </a:tblGrid>
              <a:tr h="131338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Project Planning 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R-Based Approach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3989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Represent project activities and attributes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Structured data (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dplyr</a:t>
                      </a:r>
                      <a:r>
                        <a:rPr lang="en-US" sz="1600" baseline="0" dirty="0"/>
                        <a:t>, 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tibble</a:t>
                      </a:r>
                      <a:r>
                        <a:rPr lang="en-US" sz="1600" baseline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441749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Define dependencies between tasks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Network modeling (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igraph</a:t>
                      </a:r>
                      <a:r>
                        <a:rPr lang="en-US" sz="1600" baseline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483308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Incorporate uncertainty in task durations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Statistical modeling (PERT)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74777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Identify schedule constraints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Critical path analysis (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ea typeface="Verdana" panose="020B0604030504040204" pitchFamily="34" charset="0"/>
                          <a:cs typeface="Courier New" panose="02070309020205020404" pitchFamily="49" charset="0"/>
                        </a:rPr>
                        <a:t>criticalpath</a:t>
                      </a:r>
                      <a:r>
                        <a:rPr lang="en-US" sz="1600" baseline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6705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Quantify risk and completion probabilities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Probabilistic modeling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4952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Evaluate trade-offs and alternative schedules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Optimization techniques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27830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Communicate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Visualization (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ggplot2</a:t>
                      </a:r>
                      <a:r>
                        <a:rPr lang="en-US" sz="1600" baseline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83119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2C43ECE-F4B0-4B9E-80E8-182AAB305AE0}"/>
              </a:ext>
            </a:extLst>
          </p:cNvPr>
          <p:cNvSpPr txBox="1"/>
          <p:nvPr/>
        </p:nvSpPr>
        <p:spPr>
          <a:xfrm>
            <a:off x="330200" y="1366659"/>
            <a:ext cx="8538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Projects can be represented, modeled, and optimized using the same workflow commonly applied to data science problems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EE60365-7B04-94D2-67D4-B2CFBD5A4A3B}"/>
              </a:ext>
            </a:extLst>
          </p:cNvPr>
          <p:cNvSpPr txBox="1">
            <a:spLocks/>
          </p:cNvSpPr>
          <p:nvPr/>
        </p:nvSpPr>
        <p:spPr>
          <a:xfrm>
            <a:off x="8878953" y="3044418"/>
            <a:ext cx="3048964" cy="97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Projects are data sets composed of tasks, durations, dependencies, constraints, uncertainty, and decisions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E27420-6AB4-7EA1-EA78-5BBF5E5E8931}"/>
              </a:ext>
            </a:extLst>
          </p:cNvPr>
          <p:cNvSpPr txBox="1"/>
          <p:nvPr/>
        </p:nvSpPr>
        <p:spPr>
          <a:xfrm>
            <a:off x="1665148" y="5573706"/>
            <a:ext cx="8701216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Project management is not separate from data science; it is another modeling problem that fits naturally within the R ecosystem</a:t>
            </a:r>
          </a:p>
        </p:txBody>
      </p:sp>
    </p:spTree>
    <p:extLst>
      <p:ext uri="{BB962C8B-B14F-4D97-AF65-F5344CB8AC3E}">
        <p14:creationId xmlns:p14="http://schemas.microsoft.com/office/powerpoint/2010/main" val="1080881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2442F-FFFB-0C01-0378-74E09F2BB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D9F1D-8E4C-EFB4-178C-DD619FFDA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84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A Simple Project Example: Work Breakdown Structure (WBS)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8E1D7E-13F3-2015-74F9-25043A6006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264E228-0F90-4819-7F78-518709289B98}"/>
              </a:ext>
            </a:extLst>
          </p:cNvPr>
          <p:cNvCxnSpPr>
            <a:cxnSpLocks/>
          </p:cNvCxnSpPr>
          <p:nvPr/>
        </p:nvCxnSpPr>
        <p:spPr>
          <a:xfrm>
            <a:off x="950495" y="1295505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9EF6545-0EAD-B8B4-E8AF-3F332D573B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576996"/>
              </p:ext>
            </p:extLst>
          </p:nvPr>
        </p:nvGraphicFramePr>
        <p:xfrm>
          <a:off x="381000" y="1934516"/>
          <a:ext cx="7721599" cy="4401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457">
                  <a:extLst>
                    <a:ext uri="{9D8B030D-6E8A-4147-A177-3AD203B41FA5}">
                      <a16:colId xmlns:a16="http://schemas.microsoft.com/office/drawing/2014/main" val="406717690"/>
                    </a:ext>
                  </a:extLst>
                </a:gridCol>
                <a:gridCol w="5140383">
                  <a:extLst>
                    <a:ext uri="{9D8B030D-6E8A-4147-A177-3AD203B41FA5}">
                      <a16:colId xmlns:a16="http://schemas.microsoft.com/office/drawing/2014/main" val="3394132840"/>
                    </a:ext>
                  </a:extLst>
                </a:gridCol>
                <a:gridCol w="1549759">
                  <a:extLst>
                    <a:ext uri="{9D8B030D-6E8A-4147-A177-3AD203B41FA5}">
                      <a16:colId xmlns:a16="http://schemas.microsoft.com/office/drawing/2014/main" val="442789200"/>
                    </a:ext>
                  </a:extLst>
                </a:gridCol>
              </a:tblGrid>
              <a:tr h="131338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Dependencies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3989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Define Project Objectives and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441749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Assemble Project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483308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Gather Requirements from Stakeholders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A,B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74777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Data Collection and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6705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Data Cleansing and Preprocessing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43456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Design Report Templates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4952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Develop Data Processing Pipelines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27830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Implement Report Generation Logic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83119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Develop User Interface for Report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381620"/>
                  </a:ext>
                </a:extLst>
              </a:tr>
              <a:tr h="37846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Integrate Data Pipelines with Report Generation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G,H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71477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Conduct User Testing and Feedback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I,J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321095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Finalize and Deploy Automated Reporting Tool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2134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FD3DA9F-2B2D-2503-4D2B-7D47F76872B2}"/>
              </a:ext>
            </a:extLst>
          </p:cNvPr>
          <p:cNvSpPr txBox="1"/>
          <p:nvPr/>
        </p:nvSpPr>
        <p:spPr>
          <a:xfrm>
            <a:off x="330200" y="1566772"/>
            <a:ext cx="4580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WBS for Automated Reporting Tool Project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C1669C-D0BC-9CD2-93A0-48AC6F062DAC}"/>
              </a:ext>
            </a:extLst>
          </p:cNvPr>
          <p:cNvSpPr txBox="1"/>
          <p:nvPr/>
        </p:nvSpPr>
        <p:spPr>
          <a:xfrm>
            <a:off x="8153399" y="1606241"/>
            <a:ext cx="384810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A WBS decomposes a project onto discrete activities and defines the relationships between them—transforming the beginnings of a plan into a structured data set</a:t>
            </a:r>
          </a:p>
          <a:p>
            <a:endParaRPr lang="en-US" sz="1600" b="1" dirty="0"/>
          </a:p>
          <a:p>
            <a:r>
              <a:rPr lang="en-US" sz="1600" b="1" dirty="0"/>
              <a:t>Column Definitions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Activity: </a:t>
            </a:r>
            <a:r>
              <a:rPr lang="en-US" sz="1600" dirty="0"/>
              <a:t>Unique identifier for each project task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Description: </a:t>
            </a:r>
            <a:r>
              <a:rPr lang="en-US" sz="1600" dirty="0"/>
              <a:t>Concise label describing the task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Dependencies: </a:t>
            </a:r>
            <a:r>
              <a:rPr lang="en-US" sz="1600" dirty="0"/>
              <a:t>Predecessor tasks that must be 100% complete before the tasks can start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Implementation in 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Defined as a table using the </a:t>
            </a:r>
            <a:r>
              <a:rPr lang="en-US" sz="1600" dirty="0" err="1">
                <a:latin typeface="Courier New" panose="02070309020205020404" pitchFamily="49" charset="0"/>
              </a:rPr>
              <a:t>tibble</a:t>
            </a:r>
            <a:r>
              <a:rPr lang="en-US" sz="1600" dirty="0">
                <a:latin typeface="Courier New" panose="02070309020205020404" pitchFamily="49" charset="0"/>
              </a:rPr>
              <a:t>()</a:t>
            </a:r>
            <a:r>
              <a:rPr lang="en-US" sz="1600" dirty="0"/>
              <a:t>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Alternatively, can be imported from a CSV using the </a:t>
            </a:r>
            <a:r>
              <a:rPr lang="en-US" sz="1600" dirty="0">
                <a:latin typeface="Courier New" panose="02070309020205020404" pitchFamily="49" charset="0"/>
              </a:rPr>
              <a:t>read_csv()</a:t>
            </a:r>
            <a:r>
              <a:rPr lang="en-US" sz="1600" dirty="0"/>
              <a:t>function</a:t>
            </a:r>
          </a:p>
        </p:txBody>
      </p:sp>
    </p:spTree>
    <p:extLst>
      <p:ext uri="{BB962C8B-B14F-4D97-AF65-F5344CB8AC3E}">
        <p14:creationId xmlns:p14="http://schemas.microsoft.com/office/powerpoint/2010/main" val="2926462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279DE-A822-CE31-EFBD-6DBA08983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8FB87-6DE1-BBAF-A573-39A10E53A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90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Modeling Dependencies as a Network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594EEB-77D9-E74B-9A6E-5B0888203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D8D7F20-858C-2F68-A52A-9101F601DFF2}"/>
              </a:ext>
            </a:extLst>
          </p:cNvPr>
          <p:cNvCxnSpPr>
            <a:cxnSpLocks/>
          </p:cNvCxnSpPr>
          <p:nvPr/>
        </p:nvCxnSpPr>
        <p:spPr>
          <a:xfrm>
            <a:off x="950495" y="1295505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F1492082-AAC3-B47D-74BC-0B87A33092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78" y="1771650"/>
            <a:ext cx="6051221" cy="446149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1410EB9-62EF-DD3E-8DB1-EE7D61D98D43}"/>
              </a:ext>
            </a:extLst>
          </p:cNvPr>
          <p:cNvSpPr txBox="1"/>
          <p:nvPr/>
        </p:nvSpPr>
        <p:spPr>
          <a:xfrm>
            <a:off x="5880099" y="1347224"/>
            <a:ext cx="556260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/>
              <a:t>How</a:t>
            </a:r>
            <a:r>
              <a:rPr lang="en-US" sz="1600" b="1" dirty="0"/>
              <a:t> it was created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Built from the </a:t>
            </a:r>
            <a:r>
              <a:rPr lang="en-US" sz="1600" dirty="0">
                <a:latin typeface="Courier New" panose="02070309020205020404" pitchFamily="49" charset="0"/>
              </a:rPr>
              <a:t>igraph </a:t>
            </a:r>
            <a:r>
              <a:rPr lang="en-US" sz="1600" dirty="0"/>
              <a:t>package  and the WBS activities and dependencies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Each activity becomes a node; dependencies define directed edges</a:t>
            </a:r>
          </a:p>
          <a:p>
            <a:endParaRPr lang="en-US" sz="1600" dirty="0"/>
          </a:p>
          <a:p>
            <a:r>
              <a:rPr lang="en-US" sz="1600" b="1" i="1" dirty="0"/>
              <a:t>Why</a:t>
            </a:r>
            <a:r>
              <a:rPr lang="en-US" sz="1600" b="1" dirty="0"/>
              <a:t> we create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Makes task dependencies explicit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Transforms the project from a list of activities into a network that can be analyzed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Provides the foundation for: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Scheduling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Critical path analysis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Risk modeling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i="1" dirty="0"/>
              <a:t>How</a:t>
            </a:r>
            <a:r>
              <a:rPr lang="en-US" sz="1600" b="1" dirty="0"/>
              <a:t> to interpret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Nodes =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Arrows = dependency relationships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Direction = flow of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Paths = sequences of dependent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Longest path = critical path (introduced next)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No durations are included-–this is structure only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61C5D6-5FF1-0668-74E9-A8F019DA8E87}"/>
              </a:ext>
            </a:extLst>
          </p:cNvPr>
          <p:cNvSpPr txBox="1"/>
          <p:nvPr/>
        </p:nvSpPr>
        <p:spPr>
          <a:xfrm>
            <a:off x="950494" y="5589174"/>
            <a:ext cx="4586705" cy="9233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At this stage, the project structure has been defined and visualized—but the project duration remains outstanding</a:t>
            </a:r>
          </a:p>
        </p:txBody>
      </p:sp>
    </p:spTree>
    <p:extLst>
      <p:ext uri="{BB962C8B-B14F-4D97-AF65-F5344CB8AC3E}">
        <p14:creationId xmlns:p14="http://schemas.microsoft.com/office/powerpoint/2010/main" val="742467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7EE7B-9B24-D48F-8E36-53AA21351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F3630-BE31-F73D-389F-1B188397C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1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Modeling Task Durations with Uncertainty (PERT)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D53886-8072-F9CA-1984-7AF63F2F2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A74A259-458A-ABF2-5931-1065195E5180}"/>
              </a:ext>
            </a:extLst>
          </p:cNvPr>
          <p:cNvCxnSpPr>
            <a:cxnSpLocks/>
          </p:cNvCxnSpPr>
          <p:nvPr/>
        </p:nvCxnSpPr>
        <p:spPr>
          <a:xfrm>
            <a:off x="950495" y="1284294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994F202-6900-BB4C-B002-F2AEFDF389F6}"/>
                  </a:ext>
                </a:extLst>
              </p:cNvPr>
              <p:cNvSpPr txBox="1"/>
              <p:nvPr/>
            </p:nvSpPr>
            <p:spPr>
              <a:xfrm>
                <a:off x="317499" y="1346025"/>
                <a:ext cx="5562601" cy="5269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/>
                  <a:t>Program Evaluation and Review Technique (PERT)</a:t>
                </a:r>
              </a:p>
              <a:p>
                <a:r>
                  <a:rPr lang="en-US" sz="1600" b="1" dirty="0"/>
                  <a:t>A method for estimating task durations under uncertainty using three-point estimates</a:t>
                </a:r>
              </a:p>
              <a:p>
                <a:endParaRPr lang="en-US" sz="1600" dirty="0"/>
              </a:p>
              <a:p>
                <a:r>
                  <a:rPr lang="en-US" sz="1600" b="1" i="1" dirty="0"/>
                  <a:t>Why</a:t>
                </a:r>
                <a:r>
                  <a:rPr lang="en-US" sz="1600" b="1" dirty="0"/>
                  <a:t> use PERT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Task durations are uncertain, not deterministic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Single-point estimates ignore variability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PERT provides a structured way to model uncertainty</a:t>
                </a:r>
              </a:p>
              <a:p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</m:d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r>
                  <a:rPr lang="en-US" sz="1600" b="1" dirty="0"/>
                  <a:t>Inputs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𝑎: Optimistic estimate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𝑚: Most likely estimate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𝑏: </a:t>
                </a:r>
                <a:r>
                  <a:rPr lang="en-US" sz="1600" dirty="0"/>
                  <a:t>Pessimistic estimate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600" b="1" dirty="0"/>
              </a:p>
              <a:p>
                <a:r>
                  <a:rPr lang="en-US" sz="1600" b="1" dirty="0"/>
                  <a:t>Interpretation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Weighted average emphasizing the most likely outcome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Converts uncertainty into a measurable estimate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Serves as input for scheduling and risk analysis</a:t>
                </a: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994F202-6900-BB4C-B002-F2AEFDF389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499" y="1346025"/>
                <a:ext cx="5562601" cy="5269071"/>
              </a:xfrm>
              <a:prstGeom prst="rect">
                <a:avLst/>
              </a:prstGeom>
              <a:blipFill>
                <a:blip r:embed="rId3"/>
                <a:stretch>
                  <a:fillRect l="-455" t="-482" b="-4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4C471213-368A-BCE6-C5E6-6BCC40341B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9417" y="1676615"/>
            <a:ext cx="5602233" cy="41304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7A81FA4-D791-DE99-2EE8-1FE4C74B8863}"/>
              </a:ext>
            </a:extLst>
          </p:cNvPr>
          <p:cNvSpPr txBox="1"/>
          <p:nvPr/>
        </p:nvSpPr>
        <p:spPr>
          <a:xfrm>
            <a:off x="6367819" y="5907303"/>
            <a:ext cx="55066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Task duration is modeled with a Beta distribution bounded by optimistic and pessimistic estimates. Unlike a normal distribution, it is not forced to be symmetric—allowing the most likely value to shape the distribution and reflect expected skew in task outcomes. Created using </a:t>
            </a:r>
            <a:r>
              <a:rPr lang="en-US" sz="1000" dirty="0">
                <a:latin typeface="Courier New" panose="02070309020205020404" pitchFamily="49" charset="0"/>
              </a:rPr>
              <a:t>ggplot2.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1719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32190-E9E9-1FF1-A345-A3BDB8F7A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8BC78-9687-EAAF-ADCA-E5D8F5593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0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From Three-Point Estimates to Expected Durations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25C224-0A4A-647A-60AB-1ECA4890A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53D7C35-5A36-569A-8834-7CA6A550A579}"/>
              </a:ext>
            </a:extLst>
          </p:cNvPr>
          <p:cNvCxnSpPr>
            <a:cxnSpLocks/>
          </p:cNvCxnSpPr>
          <p:nvPr/>
        </p:nvCxnSpPr>
        <p:spPr>
          <a:xfrm>
            <a:off x="950495" y="1294927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E5934F4F-6D17-9053-3800-265B917CDC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7722949"/>
              </p:ext>
            </p:extLst>
          </p:nvPr>
        </p:nvGraphicFramePr>
        <p:xfrm>
          <a:off x="380998" y="1995488"/>
          <a:ext cx="7632701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4576">
                  <a:extLst>
                    <a:ext uri="{9D8B030D-6E8A-4147-A177-3AD203B41FA5}">
                      <a16:colId xmlns:a16="http://schemas.microsoft.com/office/drawing/2014/main" val="406717690"/>
                    </a:ext>
                  </a:extLst>
                </a:gridCol>
                <a:gridCol w="1653978">
                  <a:extLst>
                    <a:ext uri="{9D8B030D-6E8A-4147-A177-3AD203B41FA5}">
                      <a16:colId xmlns:a16="http://schemas.microsoft.com/office/drawing/2014/main" val="3394132840"/>
                    </a:ext>
                  </a:extLst>
                </a:gridCol>
                <a:gridCol w="1694651">
                  <a:extLst>
                    <a:ext uri="{9D8B030D-6E8A-4147-A177-3AD203B41FA5}">
                      <a16:colId xmlns:a16="http://schemas.microsoft.com/office/drawing/2014/main" val="442789200"/>
                    </a:ext>
                  </a:extLst>
                </a:gridCol>
                <a:gridCol w="1667535">
                  <a:extLst>
                    <a:ext uri="{9D8B030D-6E8A-4147-A177-3AD203B41FA5}">
                      <a16:colId xmlns:a16="http://schemas.microsoft.com/office/drawing/2014/main" val="2162615933"/>
                    </a:ext>
                  </a:extLst>
                </a:gridCol>
                <a:gridCol w="1531961">
                  <a:extLst>
                    <a:ext uri="{9D8B030D-6E8A-4147-A177-3AD203B41FA5}">
                      <a16:colId xmlns:a16="http://schemas.microsoft.com/office/drawing/2014/main" val="3605738960"/>
                    </a:ext>
                  </a:extLst>
                </a:gridCol>
              </a:tblGrid>
              <a:tr h="131338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𝑎 </a:t>
                      </a:r>
                      <a:r>
                        <a:rPr lang="en-US" sz="1600" b="1" baseline="0" dirty="0"/>
                        <a:t>(Optimistic)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𝑚 </a:t>
                      </a:r>
                      <a:r>
                        <a:rPr lang="en-US" sz="1600" b="1" baseline="0" dirty="0"/>
                        <a:t>(Most Likely)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𝑏 </a:t>
                      </a:r>
                      <a:r>
                        <a:rPr lang="en-US" sz="1600" b="1" baseline="0" dirty="0"/>
                        <a:t>(Pessimistic)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PERT Estimate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3989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441749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483308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74777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6705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43456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4952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27830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83119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381620"/>
                  </a:ext>
                </a:extLst>
              </a:tr>
              <a:tr h="188276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71477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321095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2134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CD524D5-EAFD-8C4F-6B31-6EA93C746F4F}"/>
              </a:ext>
            </a:extLst>
          </p:cNvPr>
          <p:cNvSpPr txBox="1"/>
          <p:nvPr/>
        </p:nvSpPr>
        <p:spPr>
          <a:xfrm>
            <a:off x="330200" y="1626156"/>
            <a:ext cx="674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Estimated Task Durations for Automated Reporting Tool Project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22EEDC-21AC-137E-792C-E711E2EFF04F}"/>
              </a:ext>
            </a:extLst>
          </p:cNvPr>
          <p:cNvSpPr txBox="1"/>
          <p:nvPr/>
        </p:nvSpPr>
        <p:spPr>
          <a:xfrm>
            <a:off x="8094019" y="1600019"/>
            <a:ext cx="397098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Interpreting the Estimates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Estimates are expressed in weeks and rounded to practical planning values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Each value represents an expected task duration, not a fixed estimate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Derived from three-point estimates using PERT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Because tasks can run in parallel, the project timeline </a:t>
            </a:r>
            <a:r>
              <a:rPr lang="en-US" sz="1600" u="sng" dirty="0"/>
              <a:t>cannot</a:t>
            </a:r>
            <a:r>
              <a:rPr lang="en-US" sz="1600" dirty="0"/>
              <a:t> be derived by summing the PERT estimates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Important Distinction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These are durations, not levels of effort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Effort reflects work required, which may not map directly to calendar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i="1" dirty="0"/>
              <a:t>Why</a:t>
            </a:r>
            <a:r>
              <a:rPr lang="en-US" sz="1600" b="1" dirty="0"/>
              <a:t> This Matters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Scheduling depends on time, not effort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Critical path analysis (next) requires durations along dependency chains</a:t>
            </a:r>
          </a:p>
        </p:txBody>
      </p:sp>
    </p:spTree>
    <p:extLst>
      <p:ext uri="{BB962C8B-B14F-4D97-AF65-F5344CB8AC3E}">
        <p14:creationId xmlns:p14="http://schemas.microsoft.com/office/powerpoint/2010/main" val="116643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9F112-FEDF-A712-696B-028548370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24C0F-29B0-B23C-F30E-8A0DC3D5B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Determining the Project Timeline: Critical Path Analysis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CFF4E-673A-D4C8-93B7-DA9F3B46F9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6CFD07F-BC2E-DDBB-276B-B61494D0957E}"/>
              </a:ext>
            </a:extLst>
          </p:cNvPr>
          <p:cNvCxnSpPr>
            <a:cxnSpLocks/>
          </p:cNvCxnSpPr>
          <p:nvPr/>
        </p:nvCxnSpPr>
        <p:spPr>
          <a:xfrm>
            <a:off x="950495" y="1294930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BC58ECA5-0FF4-0D6B-72B1-E0933BA0C9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543009"/>
              </p:ext>
            </p:extLst>
          </p:nvPr>
        </p:nvGraphicFramePr>
        <p:xfrm>
          <a:off x="380998" y="1728490"/>
          <a:ext cx="7657072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134">
                  <a:extLst>
                    <a:ext uri="{9D8B030D-6E8A-4147-A177-3AD203B41FA5}">
                      <a16:colId xmlns:a16="http://schemas.microsoft.com/office/drawing/2014/main" val="406717690"/>
                    </a:ext>
                  </a:extLst>
                </a:gridCol>
                <a:gridCol w="1100268">
                  <a:extLst>
                    <a:ext uri="{9D8B030D-6E8A-4147-A177-3AD203B41FA5}">
                      <a16:colId xmlns:a16="http://schemas.microsoft.com/office/drawing/2014/main" val="3394132840"/>
                    </a:ext>
                  </a:extLst>
                </a:gridCol>
                <a:gridCol w="814000">
                  <a:extLst>
                    <a:ext uri="{9D8B030D-6E8A-4147-A177-3AD203B41FA5}">
                      <a16:colId xmlns:a16="http://schemas.microsoft.com/office/drawing/2014/main" val="442789200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2162615933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3605738960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1580563695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3466756680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3150117090"/>
                    </a:ext>
                  </a:extLst>
                </a:gridCol>
              </a:tblGrid>
              <a:tr h="131338"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Duration</a:t>
                      </a:r>
                      <a:endParaRPr lang="en-US" sz="16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ES</a:t>
                      </a:r>
                      <a:endParaRPr lang="en-US" sz="16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EF</a:t>
                      </a:r>
                      <a:endParaRPr lang="en-US" sz="16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Slack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Critical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3989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441749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483308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74777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6705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43456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4952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27830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83119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381620"/>
                  </a:ext>
                </a:extLst>
              </a:tr>
              <a:tr h="303212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71477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321095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2134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863DD73-DE42-8A4D-F37A-C6874032C116}"/>
              </a:ext>
            </a:extLst>
          </p:cNvPr>
          <p:cNvSpPr txBox="1"/>
          <p:nvPr/>
        </p:nvSpPr>
        <p:spPr>
          <a:xfrm>
            <a:off x="330200" y="1359158"/>
            <a:ext cx="6260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Critical Path Analysis for Automated Reporting Tool Project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66E0BA-6188-35A6-DE79-C7FB7F52119D}"/>
              </a:ext>
            </a:extLst>
          </p:cNvPr>
          <p:cNvSpPr txBox="1"/>
          <p:nvPr/>
        </p:nvSpPr>
        <p:spPr>
          <a:xfrm>
            <a:off x="8094019" y="1525588"/>
            <a:ext cx="397098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Forward Pass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Computes earliest start (ES) and earliest finish (EF)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Moves through the network from start </a:t>
            </a:r>
            <a:r>
              <a:rPr lang="en-US" sz="1600" dirty="0">
                <a:sym typeface="Wingdings" pitchFamily="2" charset="2"/>
              </a:rPr>
              <a:t> finish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Assumes no delays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Backward Pass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Computes latest start (LS) and latest finish (LF)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Works from finish </a:t>
            </a:r>
            <a:r>
              <a:rPr lang="en-US" sz="1600" dirty="0">
                <a:sym typeface="Wingdings" pitchFamily="2" charset="2"/>
              </a:rPr>
              <a:t> start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itchFamily="2" charset="2"/>
              </a:rPr>
              <a:t>Preserves overall project duration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Slack (or float)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Slack = LS – ES or LF – EF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Indicates scheduling flexibility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Critical vs. Non-Critical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Critical tasks: Slack = 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Non-Critical Tasks: Slack &gt; 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From </a:t>
            </a:r>
            <a:r>
              <a:rPr lang="en-US" sz="1600" dirty="0">
                <a:latin typeface="Courier New" panose="02070309020205020404" pitchFamily="49" charset="0"/>
              </a:rPr>
              <a:t>criticalpath </a:t>
            </a:r>
            <a:r>
              <a:rPr lang="en-US" sz="1600" dirty="0"/>
              <a:t>package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687B59-3A61-7B56-1848-E53B9E206529}"/>
              </a:ext>
            </a:extLst>
          </p:cNvPr>
          <p:cNvSpPr txBox="1"/>
          <p:nvPr/>
        </p:nvSpPr>
        <p:spPr>
          <a:xfrm>
            <a:off x="380998" y="6158617"/>
            <a:ext cx="7657072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Project timeline can be derived by summing the durations of the critical path tasks (in </a:t>
            </a:r>
            <a:r>
              <a:rPr lang="en-US" dirty="0">
                <a:solidFill>
                  <a:srgbClr val="FF0000"/>
                </a:solidFill>
              </a:rPr>
              <a:t>red; </a:t>
            </a:r>
            <a:r>
              <a:rPr lang="en-US" dirty="0"/>
              <a:t>29 weeks); delays to critical path tasks will delay entire project. </a:t>
            </a:r>
          </a:p>
        </p:txBody>
      </p:sp>
    </p:spTree>
    <p:extLst>
      <p:ext uri="{BB962C8B-B14F-4D97-AF65-F5344CB8AC3E}">
        <p14:creationId xmlns:p14="http://schemas.microsoft.com/office/powerpoint/2010/main" val="2825269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DDD66-36BC-EA9D-F3AF-C6427939D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48C13-8055-8E8C-02A7-6AFCCB2E9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5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Probability of On-Time Project Completion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6A854D-BCBB-98D1-8E85-A34FD81B7A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D7FD91C-6AC5-FF23-509C-A8A9C2E74AB7}"/>
              </a:ext>
            </a:extLst>
          </p:cNvPr>
          <p:cNvCxnSpPr>
            <a:cxnSpLocks/>
          </p:cNvCxnSpPr>
          <p:nvPr/>
        </p:nvCxnSpPr>
        <p:spPr>
          <a:xfrm>
            <a:off x="950495" y="1284294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7C61E66-247A-36CF-0A73-0254056EB58C}"/>
              </a:ext>
            </a:extLst>
          </p:cNvPr>
          <p:cNvSpPr txBox="1"/>
          <p:nvPr/>
        </p:nvSpPr>
        <p:spPr>
          <a:xfrm>
            <a:off x="950495" y="1550149"/>
            <a:ext cx="9204158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Project duration is treated as a random variable, with its expected value defined by the critical path and its variability driven by uncertainty in task durations.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B24A22-E8F8-485F-F2F0-F8ADD7D411F1}"/>
              </a:ext>
            </a:extLst>
          </p:cNvPr>
          <p:cNvSpPr txBox="1"/>
          <p:nvPr/>
        </p:nvSpPr>
        <p:spPr>
          <a:xfrm>
            <a:off x="396854" y="2416398"/>
            <a:ext cx="602709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Steps to Compute Probability of Completion Within 30 Weeks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Compute task-level variance using PERT </a:t>
            </a:r>
            <a:r>
              <a:rPr lang="en-US" sz="1600" dirty="0">
                <a:sym typeface="Wingdings" pitchFamily="2" charset="2"/>
              </a:rPr>
              <a:t> measures uncertainty in individual task durations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Sum the variances along the critical path </a:t>
            </a:r>
            <a:r>
              <a:rPr lang="en-US" sz="1600" dirty="0">
                <a:sym typeface="Wingdings" pitchFamily="2" charset="2"/>
              </a:rPr>
              <a:t> aggregates uncertainty across dependent tasks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Compute the project standard deviation </a:t>
            </a:r>
            <a:r>
              <a:rPr lang="en-US" sz="1600" dirty="0">
                <a:sym typeface="Wingdings" pitchFamily="2" charset="2"/>
              </a:rPr>
              <a:t> measures overall variability in project duration </a:t>
            </a:r>
            <a:r>
              <a:rPr lang="en-US" sz="1600" dirty="0"/>
              <a:t>(</a:t>
            </a:r>
            <a:r>
              <a:rPr lang="en-US" sz="1600" b="1" dirty="0"/>
              <a:t>1.54</a:t>
            </a:r>
            <a:r>
              <a:rPr lang="en-US" sz="16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Define a due date and the project mean </a:t>
            </a:r>
            <a:r>
              <a:rPr lang="en-US" sz="1600" dirty="0">
                <a:sym typeface="Wingdings" pitchFamily="2" charset="2"/>
              </a:rPr>
              <a:t> due date = </a:t>
            </a:r>
            <a:r>
              <a:rPr lang="en-US" sz="1600" b="1" dirty="0">
                <a:sym typeface="Wingdings" pitchFamily="2" charset="2"/>
              </a:rPr>
              <a:t>30 weeks </a:t>
            </a:r>
            <a:r>
              <a:rPr lang="en-US" sz="1600" dirty="0">
                <a:sym typeface="Wingdings" pitchFamily="2" charset="2"/>
              </a:rPr>
              <a:t>in this instance; project mean = critical path duration (</a:t>
            </a:r>
            <a:r>
              <a:rPr lang="en-US" sz="1600" b="1" dirty="0">
                <a:sym typeface="Wingdings" pitchFamily="2" charset="2"/>
              </a:rPr>
              <a:t>29 weeks</a:t>
            </a:r>
            <a:r>
              <a:rPr lang="en-US" sz="1600" dirty="0">
                <a:sym typeface="Wingdings" pitchFamily="2" charset="2"/>
              </a:rPr>
              <a:t>)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Standardize using a z-score </a:t>
            </a:r>
            <a:r>
              <a:rPr lang="en-US" sz="1600" dirty="0">
                <a:sym typeface="Wingdings" pitchFamily="2" charset="2"/>
              </a:rPr>
              <a:t> expresses target relative to the project’s variability (</a:t>
            </a:r>
            <a:r>
              <a:rPr lang="en-US" sz="1600" b="1" dirty="0">
                <a:sym typeface="Wingdings" pitchFamily="2" charset="2"/>
              </a:rPr>
              <a:t>0.65</a:t>
            </a:r>
            <a:r>
              <a:rPr lang="en-US" sz="1600" dirty="0">
                <a:sym typeface="Wingdings" pitchFamily="2" charset="2"/>
              </a:rPr>
              <a:t>) 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Evaluate the cumulative probability </a:t>
            </a:r>
            <a:r>
              <a:rPr lang="en-US" sz="1600" dirty="0">
                <a:sym typeface="Wingdings" pitchFamily="2" charset="2"/>
              </a:rPr>
              <a:t> returns the probability of completion within the due date (</a:t>
            </a:r>
            <a:r>
              <a:rPr lang="en-US" sz="1600" b="1" dirty="0">
                <a:sym typeface="Wingdings" pitchFamily="2" charset="2"/>
              </a:rPr>
              <a:t>74%</a:t>
            </a:r>
            <a:r>
              <a:rPr lang="en-US" sz="1600" dirty="0">
                <a:sym typeface="Wingdings" pitchFamily="2" charset="2"/>
              </a:rPr>
              <a:t>) </a:t>
            </a:r>
            <a:endParaRPr lang="en-US" sz="16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3946B77-D5A4-5250-1B4D-DE86D1F1CD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999" y="2464578"/>
            <a:ext cx="4635662" cy="341781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2886350-1B65-C1C8-98F7-E63CE647609B}"/>
              </a:ext>
            </a:extLst>
          </p:cNvPr>
          <p:cNvSpPr txBox="1"/>
          <p:nvPr/>
        </p:nvSpPr>
        <p:spPr>
          <a:xfrm>
            <a:off x="6845294" y="6046203"/>
            <a:ext cx="46356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Project duration is approximated as a distribution; the shaded area represents the probability of completing within the 30-week target. Created using </a:t>
            </a:r>
            <a:r>
              <a:rPr lang="en-US" sz="1000" dirty="0">
                <a:latin typeface="Courier New" panose="02070309020205020404" pitchFamily="49" charset="0"/>
              </a:rPr>
              <a:t>ggplot2.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4992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2154</TotalTime>
  <Words>1762</Words>
  <Application>Microsoft Macintosh PowerPoint</Application>
  <PresentationFormat>Widescreen</PresentationFormat>
  <Paragraphs>406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-webkit-standard</vt:lpstr>
      <vt:lpstr>Aptos</vt:lpstr>
      <vt:lpstr>Aptos Display</vt:lpstr>
      <vt:lpstr>Arial</vt:lpstr>
      <vt:lpstr>Cambria Math</vt:lpstr>
      <vt:lpstr>Courier New</vt:lpstr>
      <vt:lpstr>Wingdings</vt:lpstr>
      <vt:lpstr>Office Theme</vt:lpstr>
      <vt:lpstr>Critical Paths in R:               Turning Data Scientists into  Effective Project Managers</vt:lpstr>
      <vt:lpstr>Project Management Isn’t Just Coordination—It’s Quantitative</vt:lpstr>
      <vt:lpstr>Projects as Data: A Pipeline in R</vt:lpstr>
      <vt:lpstr>A Simple Project Example: Work Breakdown Structure (WBS)</vt:lpstr>
      <vt:lpstr>Modeling Dependencies as a Network</vt:lpstr>
      <vt:lpstr>Modeling Task Durations with Uncertainty (PERT)</vt:lpstr>
      <vt:lpstr>From Three-Point Estimates to Expected Durations</vt:lpstr>
      <vt:lpstr>Determining the Project Timeline: Critical Path Analysis</vt:lpstr>
      <vt:lpstr>Probability of On-Time Project Completion</vt:lpstr>
      <vt:lpstr>Optimizing the Project Schedule: Project Crashing</vt:lpstr>
      <vt:lpstr>Projects as Data: From Planning to Decision-Making in R</vt:lpstr>
      <vt:lpstr>About the Presenter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Sutton</dc:creator>
  <cp:lastModifiedBy>Gary Sutton</cp:lastModifiedBy>
  <cp:revision>49</cp:revision>
  <dcterms:created xsi:type="dcterms:W3CDTF">2026-04-14T18:24:07Z</dcterms:created>
  <dcterms:modified xsi:type="dcterms:W3CDTF">2026-06-08T17:20:01Z</dcterms:modified>
</cp:coreProperties>
</file>