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692" r:id="rId3"/>
  </p:sldMasterIdLst>
  <p:notesMasterIdLst>
    <p:notesMasterId r:id="rId18"/>
  </p:notesMasterIdLst>
  <p:sldIdLst>
    <p:sldId id="256" r:id="rId4"/>
    <p:sldId id="258" r:id="rId5"/>
    <p:sldId id="272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che Sans" panose="020B0504030201040101" pitchFamily="34" charset="0"/>
      <p:regular r:id="rId27"/>
      <p:bold r:id="rId28"/>
      <p:italic r:id="rId29"/>
      <p:boldItalic r:id="rId30"/>
    </p:embeddedFont>
    <p:embeddedFont>
      <p:font typeface="Roche Sans Condensed Light" panose="020B0306030201040101" pitchFamily="34" charset="0"/>
      <p:regular r:id="rId31"/>
      <p:bold r:id="rId32"/>
      <p:italic r:id="rId33"/>
      <p:boldItalic r:id="rId34"/>
    </p:embeddedFont>
    <p:embeddedFont>
      <p:font typeface="Roche Sans Light" panose="020B0604020202020204" charset="0"/>
      <p:regular r:id="rId35"/>
      <p:bold r:id="rId36"/>
      <p:italic r:id="rId37"/>
      <p:boldItalic r:id="rId38"/>
    </p:embeddedFont>
    <p:embeddedFont>
      <p:font typeface="Roche Sans Medium" panose="020B0604020202020204" charset="0"/>
      <p:regular r:id="rId39"/>
      <p:bold r:id="rId40"/>
      <p:italic r:id="rId41"/>
      <p:boldItalic r:id="rId42"/>
    </p:embeddedFont>
    <p:embeddedFont>
      <p:font typeface="Roche Serif Light" panose="020B0604020202020204" charset="0"/>
      <p:regular r:id="rId43"/>
      <p:bold r:id="rId44"/>
      <p:italic r:id="rId45"/>
      <p:boldItalic r:id="rId46"/>
    </p:embeddedFont>
    <p:embeddedFont>
      <p:font typeface="Source Code Pro Medium" panose="020B0509030403020204" pitchFamily="49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villa Sancho, Lluis {ARAA~MADRID-OSIRIS}" initials="LR" lastIdx="1" clrIdx="0">
    <p:extLst>
      <p:ext uri="{19B8F6BF-5375-455C-9EA6-DF929625EA0E}">
        <p15:presenceInfo xmlns:p15="http://schemas.microsoft.com/office/powerpoint/2012/main" userId="S::sanchosl@emea.roche.com::d81a1503-3740-4537-bf8f-e4103a9a17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44B"/>
    <a:srgbClr val="FFE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2AAE4E-2212-445C-974C-32C9EDA2C174}">
  <a:tblStyle styleId="{2E2AAE4E-2212-445C-974C-32C9EDA2C1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17CFF4-CE1F-4FDE-A643-38A0B49AD4D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83188" autoAdjust="0"/>
  </p:normalViewPr>
  <p:slideViewPr>
    <p:cSldViewPr snapToGrid="0">
      <p:cViewPr varScale="1">
        <p:scale>
          <a:sx n="112" d="100"/>
          <a:sy n="112" d="100"/>
        </p:scale>
        <p:origin x="148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font" Target="fonts/font32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1.fntdata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7-01T12:57:40.46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098890fd1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098890fd1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SLIDES_API929621643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SLIDES_API929621643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 </a:t>
            </a:r>
            <a:r>
              <a:rPr lang="es-ES" dirty="0" err="1"/>
              <a:t>graph</a:t>
            </a:r>
            <a:r>
              <a:rPr lang="es-ES" dirty="0"/>
              <a:t> </a:t>
            </a:r>
            <a:r>
              <a:rPr lang="es-ES" dirty="0" err="1"/>
              <a:t>representing</a:t>
            </a:r>
            <a:r>
              <a:rPr lang="es-ES" dirty="0"/>
              <a:t> teal as a </a:t>
            </a:r>
            <a:r>
              <a:rPr lang="es-ES" dirty="0" err="1"/>
              <a:t>tree</a:t>
            </a:r>
            <a:r>
              <a:rPr lang="es-ES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roots</a:t>
            </a:r>
            <a:r>
              <a:rPr lang="es-ES" dirty="0"/>
              <a:t> are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</a:t>
            </a:r>
            <a:r>
              <a:rPr lang="es-ES" dirty="0" err="1"/>
              <a:t>packages</a:t>
            </a:r>
            <a:r>
              <a:rPr lang="es-ES" dirty="0"/>
              <a:t> responsable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features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trunk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teal and </a:t>
            </a:r>
            <a:r>
              <a:rPr lang="es-ES" dirty="0" err="1"/>
              <a:t>teal.modules.general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leaves</a:t>
            </a:r>
            <a:r>
              <a:rPr lang="es-ES" dirty="0"/>
              <a:t> are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packages</a:t>
            </a:r>
            <a:r>
              <a:rPr lang="es-ES" dirty="0"/>
              <a:t> </a:t>
            </a:r>
            <a:r>
              <a:rPr lang="es-ES" dirty="0" err="1"/>
              <a:t>creating</a:t>
            </a:r>
            <a:r>
              <a:rPr lang="es-ES" dirty="0"/>
              <a:t> new teal modules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098890fd1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098890fd1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More tan 85% </a:t>
            </a:r>
            <a:r>
              <a:rPr lang="es-ES" dirty="0" err="1"/>
              <a:t>code</a:t>
            </a:r>
            <a:r>
              <a:rPr lang="es-ES" dirty="0"/>
              <a:t> </a:t>
            </a:r>
            <a:r>
              <a:rPr lang="es-ES" dirty="0" err="1"/>
              <a:t>coverage</a:t>
            </a:r>
            <a:r>
              <a:rPr lang="es-ES" dirty="0"/>
              <a:t>, Try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90%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Teal.reporter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enhanced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feedback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JnJ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Transformators</a:t>
            </a:r>
            <a:r>
              <a:rPr lang="es-ES" dirty="0"/>
              <a:t> and </a:t>
            </a:r>
            <a:r>
              <a:rPr lang="es-ES" dirty="0" err="1"/>
              <a:t>decorators</a:t>
            </a:r>
            <a:r>
              <a:rPr lang="es-ES" dirty="0"/>
              <a:t> </a:t>
            </a:r>
            <a:r>
              <a:rPr lang="es-ES" dirty="0" err="1"/>
              <a:t>modify</a:t>
            </a:r>
            <a:r>
              <a:rPr lang="es-ES" dirty="0"/>
              <a:t> input and output </a:t>
            </a:r>
            <a:r>
              <a:rPr lang="es-ES" dirty="0" err="1"/>
              <a:t>objects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give</a:t>
            </a:r>
            <a:r>
              <a:rPr lang="es-ES" dirty="0"/>
              <a:t> </a:t>
            </a:r>
            <a:r>
              <a:rPr lang="es-ES" dirty="0" err="1"/>
              <a:t>flexibility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users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keep</a:t>
            </a:r>
            <a:r>
              <a:rPr lang="es-ES" dirty="0"/>
              <a:t> modules </a:t>
            </a:r>
            <a:r>
              <a:rPr lang="es-ES" dirty="0" err="1"/>
              <a:t>minimal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4098890fd1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4098890fd1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Fix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issue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validation</a:t>
            </a:r>
            <a:r>
              <a:rPr lang="es-ES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SLIDES_API929621643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SLIDES_API929621643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09622126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09622126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Encourage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come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and look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material (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AI)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098890fd1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4098890fd1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Teal is R Shiny-based interactive data exploration framework and has been open sourced since summer of 2022.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It provides modularized and standardized building blocks that can help streamline the creation of web apps that offers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Dynamic filtering - data slicing and dicing, subgroup analyse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Code reproducibility - reproducible code generation so that recreate the outputs outside shiny in plain 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Reporting engine - generating reports from analyses: code and output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Bookmarking features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Also out of the box we provide a collection of module packages that provide many readily available data summarization and visualizations for different analysis needs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63C8BBCD-D803-7808-790A-567FFD9D0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SLIDES_API1939497787_0:notes">
            <a:extLst>
              <a:ext uri="{FF2B5EF4-FFF2-40B4-BE49-F238E27FC236}">
                <a16:creationId xmlns:a16="http://schemas.microsoft.com/office/drawing/2014/main" id="{10AD0795-171D-39A9-246D-55A90CEC3B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SLIDES_API1939497787_0:notes">
            <a:extLst>
              <a:ext uri="{FF2B5EF4-FFF2-40B4-BE49-F238E27FC236}">
                <a16:creationId xmlns:a16="http://schemas.microsoft.com/office/drawing/2014/main" id="{5EC93504-6594-4DE9-B02D-41BAC5BC0D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Clinical studies are a team effort. How do we organize and support to find medicines that are life-changing?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Clinical studies about cancer have different needs than IBD (inflammatory bowel disease) or diabetes or Alzheimer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parts, read modules are shared across areas.  This allows to have experts write the appropriate module.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 modules are specific to studies: they are not shared across the organization.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Last the modules are joined in one app for the users: clinical scientists.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then check adverse events, compare arms of studies with confidence.</a:t>
            </a:r>
          </a:p>
        </p:txBody>
      </p:sp>
    </p:spTree>
    <p:extLst>
      <p:ext uri="{BB962C8B-B14F-4D97-AF65-F5344CB8AC3E}">
        <p14:creationId xmlns:p14="http://schemas.microsoft.com/office/powerpoint/2010/main" val="18187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e5f445b16b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e5f445b16b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27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" dirty="0"/>
              <a:t>In practice what does it mean:</a:t>
            </a:r>
            <a:endParaRPr dirty="0"/>
          </a:p>
          <a:p>
            <a:pPr marL="0" lvl="0" indent="-127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dirty="0"/>
              <a:t>We get the data for a study, we use teal and the appropriate modules and users get a shiny app to analyze the data.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e5f445b16b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e5f445b16b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Examples of applications that can be used for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Source code of this apps are available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098890fd1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098890fd1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Link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app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demo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624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098890fd1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098890fd1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how teal.picks works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how reporter works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how code blocks work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SLIDES_API929621643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SLIDES_API929621643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developed publicly within pharmaverse and PHUSE.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There are monthly meetings about developments and ideas for teal.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Teal is part of the r-universe pharmaverse too: you can install from there the latest development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e5f445b16b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3e5f445b16b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I want to share some success stories from our collaborations with other pharmaceutical companies since we open-sourced teal.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We worked with JnJ to develop teal.decorator, a feature that allows users to modify output aesthetics.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Sanofi created teal.builder, an extension that simplifies the creation and deployment of teal apps.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Boehringer Ingelheim developed teal.modules.bsafe, a module package designed for statistical analysis of adverse event data.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Beyond these contributions, users from different companies have been actively submitting issues, sharing ideas, and reporting bugs—continuously helping to improve the quality of teal.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- Blank" type="title">
  <p:cSld name="TITLE">
    <p:bg>
      <p:bgPr>
        <a:solidFill>
          <a:srgbClr val="000000">
            <a:alpha val="0"/>
          </a:srgbClr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44">
          <p15:clr>
            <a:srgbClr val="FA7B17"/>
          </p15:clr>
        </p15:guide>
        <p15:guide id="2" orient="horz" pos="3075">
          <p15:clr>
            <a:srgbClr val="FA7B17"/>
          </p15:clr>
        </p15:guide>
        <p15:guide id="3" pos="36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- Quote (long)">
  <p:cSld name="TITLE_AND_BODY_2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1675600" y="1002600"/>
            <a:ext cx="5793000" cy="2664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che Serif Light"/>
              <a:buNone/>
              <a:defRPr sz="3000" i="1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2"/>
          </p:nvPr>
        </p:nvSpPr>
        <p:spPr>
          <a:xfrm>
            <a:off x="1675600" y="3726225"/>
            <a:ext cx="5793000" cy="35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4">
          <p15:clr>
            <a:srgbClr val="FA7B17"/>
          </p15:clr>
        </p15:guide>
        <p15:guide id="2" pos="4706">
          <p15:clr>
            <a:srgbClr val="FA7B17"/>
          </p15:clr>
        </p15:guide>
        <p15:guide id="3" orient="horz" pos="634">
          <p15:clr>
            <a:srgbClr val="FA7B17"/>
          </p15:clr>
        </p15:guide>
        <p15:guide id="4" orient="horz" pos="231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a - Cover">
  <p:cSld name="TITLE_2_1">
    <p:bg>
      <p:bgPr>
        <a:solidFill>
          <a:srgbClr val="F5F5F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ctrTitle"/>
          </p:nvPr>
        </p:nvSpPr>
        <p:spPr>
          <a:xfrm>
            <a:off x="4572000" y="1394801"/>
            <a:ext cx="4229100" cy="15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4572100" y="3040033"/>
            <a:ext cx="4229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1" name="Google Shape;91;p17"/>
          <p:cNvSpPr>
            <a:spLocks noGrp="1"/>
          </p:cNvSpPr>
          <p:nvPr>
            <p:ph type="pic" idx="2"/>
          </p:nvPr>
        </p:nvSpPr>
        <p:spPr>
          <a:xfrm>
            <a:off x="0" y="-3450"/>
            <a:ext cx="4127100" cy="5150400"/>
          </a:xfrm>
          <a:prstGeom prst="rect">
            <a:avLst/>
          </a:prstGeom>
          <a:noFill/>
          <a:ln>
            <a:noFill/>
          </a:ln>
        </p:spPr>
      </p:sp>
      <p:pic>
        <p:nvPicPr>
          <p:cNvPr id="92" name="Google Shape;9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subTitle" idx="3"/>
          </p:nvPr>
        </p:nvSpPr>
        <p:spPr>
          <a:xfrm>
            <a:off x="4572100" y="3542642"/>
            <a:ext cx="42291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4"/>
          </p:nvPr>
        </p:nvSpPr>
        <p:spPr>
          <a:xfrm>
            <a:off x="4572100" y="4846784"/>
            <a:ext cx="42291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orient="horz" pos="3073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Table of contents 1">
  <p:cSld name="SECTION_HEADER_2_1">
    <p:bg>
      <p:bgPr>
        <a:solidFill>
          <a:srgbClr val="F5F5F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571450" y="2150850"/>
            <a:ext cx="4304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>
            <a:endParaRPr/>
          </a:p>
        </p:txBody>
      </p:sp>
      <p:cxnSp>
        <p:nvCxnSpPr>
          <p:cNvPr id="98" name="Google Shape;98;p18"/>
          <p:cNvCxnSpPr/>
          <p:nvPr/>
        </p:nvCxnSpPr>
        <p:spPr>
          <a:xfrm flipH="1">
            <a:off x="2805632" y="2571748"/>
            <a:ext cx="2222400" cy="257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" name="Google Shape;99;p18"/>
          <p:cNvCxnSpPr/>
          <p:nvPr/>
        </p:nvCxnSpPr>
        <p:spPr>
          <a:xfrm>
            <a:off x="2792028" y="-4750"/>
            <a:ext cx="2236200" cy="2576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" name="Google Shape;100;p18"/>
          <p:cNvCxnSpPr/>
          <p:nvPr/>
        </p:nvCxnSpPr>
        <p:spPr>
          <a:xfrm>
            <a:off x="5039800" y="-3000"/>
            <a:ext cx="0" cy="5160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5641200" y="586475"/>
            <a:ext cx="3159900" cy="39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a - Title and 1 column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2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marL="914400" lvl="1" indent="-30480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- Blank 1">
  <p:cSld name="TITLE_2_2">
    <p:bg>
      <p:bgPr>
        <a:solidFill>
          <a:srgbClr val="000000">
            <a:alpha val="0"/>
          </a:srgbClr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44">
          <p15:clr>
            <a:srgbClr val="FA7B17"/>
          </p15:clr>
        </p15:guide>
        <p15:guide id="2" orient="horz" pos="3075">
          <p15:clr>
            <a:srgbClr val="FA7B17"/>
          </p15:clr>
        </p15:guide>
        <p15:guide id="3" pos="36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- Doing now what patients need next">
  <p:cSld name="CUSTOM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1" y="2107357"/>
            <a:ext cx="5143499" cy="696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/>
          <p:nvPr/>
        </p:nvSpPr>
        <p:spPr>
          <a:xfrm>
            <a:off x="8226675" y="197275"/>
            <a:ext cx="657600" cy="38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Chapter divider" type="secHead">
  <p:cSld name="SECTION_HEADER">
    <p:bg>
      <p:bgPr>
        <a:solidFill>
          <a:srgbClr val="F5F5F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571450" y="2150850"/>
            <a:ext cx="8260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/>
          <p:nvPr/>
        </p:nvSpPr>
        <p:spPr>
          <a:xfrm rot="5400000">
            <a:off x="9125991" y="2565900"/>
            <a:ext cx="25200" cy="120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2"/>
          <p:cNvCxnSpPr/>
          <p:nvPr/>
        </p:nvCxnSpPr>
        <p:spPr>
          <a:xfrm flipH="1">
            <a:off x="6914479" y="2571748"/>
            <a:ext cx="2222400" cy="257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" name="Google Shape;117;p22"/>
          <p:cNvCxnSpPr/>
          <p:nvPr/>
        </p:nvCxnSpPr>
        <p:spPr>
          <a:xfrm>
            <a:off x="6900875" y="-4750"/>
            <a:ext cx="2236200" cy="2576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Table of contents">
  <p:cSld name="SECTION_HEADER_2">
    <p:bg>
      <p:bgPr>
        <a:solidFill>
          <a:srgbClr val="F5F5F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571450" y="2150850"/>
            <a:ext cx="4304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>
            <a:endParaRPr/>
          </a:p>
        </p:txBody>
      </p:sp>
      <p:cxnSp>
        <p:nvCxnSpPr>
          <p:cNvPr id="121" name="Google Shape;121;p23"/>
          <p:cNvCxnSpPr/>
          <p:nvPr/>
        </p:nvCxnSpPr>
        <p:spPr>
          <a:xfrm flipH="1">
            <a:off x="2805632" y="2571748"/>
            <a:ext cx="2222400" cy="257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23"/>
          <p:cNvCxnSpPr/>
          <p:nvPr/>
        </p:nvCxnSpPr>
        <p:spPr>
          <a:xfrm>
            <a:off x="2792028" y="-4750"/>
            <a:ext cx="2236200" cy="2576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23"/>
          <p:cNvCxnSpPr/>
          <p:nvPr/>
        </p:nvCxnSpPr>
        <p:spPr>
          <a:xfrm>
            <a:off x="5039800" y="-3000"/>
            <a:ext cx="0" cy="5160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5641200" y="586475"/>
            <a:ext cx="3159900" cy="39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ose statement">
  <p:cSld name="SECTION_HEADER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B41CD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Doing now what patients need next</a:t>
            </a:r>
            <a:endParaRPr sz="2000" b="0" i="0" u="none" strike="noStrike" cap="none">
              <a:solidFill>
                <a:srgbClr val="0B41CD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b - Title and 1 column with picture">
  <p:cSld name="TITLE_AND_BODY_4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>
            <a:spLocks noGrp="1"/>
          </p:cNvSpPr>
          <p:nvPr>
            <p:ph type="pic" idx="2"/>
          </p:nvPr>
        </p:nvSpPr>
        <p:spPr>
          <a:xfrm>
            <a:off x="5609275" y="1436225"/>
            <a:ext cx="3534600" cy="33990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571450" y="1442675"/>
            <a:ext cx="46947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marL="914400" lvl="1" indent="-30480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ubTitle" idx="3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b - Alternative cover">
  <p:cSld name="TITLE_1">
    <p:bg>
      <p:bgPr>
        <a:solidFill>
          <a:srgbClr val="F5F5F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571450" y="2393733"/>
            <a:ext cx="6549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06B69"/>
              </a:solidFill>
              <a:latin typeface="Roche Sans Condensed Light"/>
              <a:ea typeface="Roche Sans Condensed Light"/>
              <a:cs typeface="Roche Sans Condensed Light"/>
              <a:sym typeface="Roche Sans Condensed Light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571450" y="2393733"/>
            <a:ext cx="6549900" cy="43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/>
          </p:nvPr>
        </p:nvSpPr>
        <p:spPr>
          <a:xfrm>
            <a:off x="571450" y="586475"/>
            <a:ext cx="6976800" cy="169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cxnSp>
        <p:nvCxnSpPr>
          <p:cNvPr id="25" name="Google Shape;25;p4"/>
          <p:cNvCxnSpPr/>
          <p:nvPr/>
        </p:nvCxnSpPr>
        <p:spPr>
          <a:xfrm flipH="1">
            <a:off x="5658175" y="1130025"/>
            <a:ext cx="3493800" cy="404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subTitle" idx="2"/>
          </p:nvPr>
        </p:nvSpPr>
        <p:spPr>
          <a:xfrm>
            <a:off x="571450" y="2912299"/>
            <a:ext cx="4495200" cy="5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3"/>
          </p:nvPr>
        </p:nvSpPr>
        <p:spPr>
          <a:xfrm>
            <a:off x="6016200" y="4840375"/>
            <a:ext cx="2784900" cy="1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- Title and 3 columns">
  <p:cSld name="TITLE_AND_BODY_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 flipH="1">
            <a:off x="5714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2"/>
          </p:nvPr>
        </p:nvSpPr>
        <p:spPr>
          <a:xfrm flipH="1">
            <a:off x="33817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body" idx="3"/>
          </p:nvPr>
        </p:nvSpPr>
        <p:spPr>
          <a:xfrm flipH="1">
            <a:off x="6192000" y="1442675"/>
            <a:ext cx="26091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4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14">
          <p15:clr>
            <a:srgbClr val="FA7B17"/>
          </p15:clr>
        </p15:guide>
        <p15:guide id="2" pos="3790">
          <p15:clr>
            <a:srgbClr val="FA7B17"/>
          </p15:clr>
        </p15:guide>
        <p15:guide id="3" pos="2036">
          <p15:clr>
            <a:srgbClr val="FA7B17"/>
          </p15:clr>
        </p15:guide>
        <p15:guide id="4" pos="3868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Title and 2 columns">
  <p:cSld name="TITLE_AND_BODY_2_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 flipH="1">
            <a:off x="571450" y="1442675"/>
            <a:ext cx="39267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2"/>
          </p:nvPr>
        </p:nvSpPr>
        <p:spPr>
          <a:xfrm flipH="1">
            <a:off x="4869300" y="1442675"/>
            <a:ext cx="3926700" cy="3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3"/>
          </p:nvPr>
        </p:nvSpPr>
        <p:spPr>
          <a:xfrm>
            <a:off x="571450" y="722100"/>
            <a:ext cx="74316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034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- Quote (long)">
  <p:cSld name="TITLE_AND_BODY_2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subTitle" idx="1"/>
          </p:nvPr>
        </p:nvSpPr>
        <p:spPr>
          <a:xfrm>
            <a:off x="1675600" y="1002600"/>
            <a:ext cx="5793000" cy="26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che Serif Light"/>
              <a:buNone/>
              <a:defRPr sz="3000" i="1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ubTitle" idx="2"/>
          </p:nvPr>
        </p:nvSpPr>
        <p:spPr>
          <a:xfrm>
            <a:off x="1675600" y="3726225"/>
            <a:ext cx="57930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108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- Quote (short)">
  <p:cSld name="TITLE_AND_BODY_2_1_1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subTitle" idx="1"/>
          </p:nvPr>
        </p:nvSpPr>
        <p:spPr>
          <a:xfrm>
            <a:off x="3826350" y="1442675"/>
            <a:ext cx="4974600" cy="25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che Serif Light"/>
              <a:buNone/>
              <a:defRPr sz="2000" i="1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ubTitle" idx="2"/>
          </p:nvPr>
        </p:nvSpPr>
        <p:spPr>
          <a:xfrm>
            <a:off x="3826350" y="3989525"/>
            <a:ext cx="49746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9"/>
          <p:cNvSpPr>
            <a:spLocks noGrp="1"/>
          </p:cNvSpPr>
          <p:nvPr>
            <p:ph type="pic" idx="3"/>
          </p:nvPr>
        </p:nvSpPr>
        <p:spPr>
          <a:xfrm>
            <a:off x="0" y="1442675"/>
            <a:ext cx="3345600" cy="284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6">
  <p:cSld name="TITLE_AND_BODY_6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>
            <a:lvl1pPr marL="457200" lvl="0" indent="-31115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1pPr>
            <a:lvl2pPr marL="914400" lvl="1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- Blank" type="title">
  <p:cSld name="TITLE">
    <p:bg>
      <p:bgPr>
        <a:solidFill>
          <a:srgbClr val="000000">
            <a:alpha val="0"/>
          </a:srgbClr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5">
          <p15:clr>
            <a:srgbClr val="FA7B17"/>
          </p15:clr>
        </p15:guide>
        <p15:guide id="2" pos="5544">
          <p15:clr>
            <a:srgbClr val="FA7B17"/>
          </p15:clr>
        </p15:guide>
        <p15:guide id="3" orient="horz" pos="3075">
          <p15:clr>
            <a:srgbClr val="FA7B17"/>
          </p15:clr>
        </p15:guide>
        <p15:guide id="4" pos="36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a - Cover">
  <p:cSld name="TITLE_2_1">
    <p:bg>
      <p:bgPr>
        <a:solidFill>
          <a:srgbClr val="F5F5F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ctrTitle"/>
          </p:nvPr>
        </p:nvSpPr>
        <p:spPr>
          <a:xfrm>
            <a:off x="4572000" y="1394801"/>
            <a:ext cx="4229100" cy="158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subTitle" idx="1"/>
          </p:nvPr>
        </p:nvSpPr>
        <p:spPr>
          <a:xfrm>
            <a:off x="4572100" y="3040033"/>
            <a:ext cx="4229100" cy="4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70" name="Google Shape;170;p34"/>
          <p:cNvSpPr>
            <a:spLocks noGrp="1"/>
          </p:cNvSpPr>
          <p:nvPr>
            <p:ph type="pic" idx="2"/>
          </p:nvPr>
        </p:nvSpPr>
        <p:spPr>
          <a:xfrm>
            <a:off x="0" y="-3450"/>
            <a:ext cx="4127100" cy="5150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1" name="Google Shape;17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4"/>
          <p:cNvSpPr txBox="1">
            <a:spLocks noGrp="1"/>
          </p:cNvSpPr>
          <p:nvPr>
            <p:ph type="subTitle" idx="3"/>
          </p:nvPr>
        </p:nvSpPr>
        <p:spPr>
          <a:xfrm>
            <a:off x="4572100" y="3542642"/>
            <a:ext cx="4229100" cy="5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  <p:sp>
        <p:nvSpPr>
          <p:cNvPr id="173" name="Google Shape;173;p34"/>
          <p:cNvSpPr txBox="1">
            <a:spLocks noGrp="1"/>
          </p:cNvSpPr>
          <p:nvPr>
            <p:ph type="subTitle" idx="4"/>
          </p:nvPr>
        </p:nvSpPr>
        <p:spPr>
          <a:xfrm>
            <a:off x="4572100" y="4846784"/>
            <a:ext cx="4229100" cy="1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orient="horz" pos="3073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b - Alternative cover">
  <p:cSld name="TITLE_1">
    <p:bg>
      <p:bgPr>
        <a:solidFill>
          <a:srgbClr val="F5F5F2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5"/>
          <p:cNvSpPr txBox="1"/>
          <p:nvPr/>
        </p:nvSpPr>
        <p:spPr>
          <a:xfrm>
            <a:off x="571450" y="2393733"/>
            <a:ext cx="6549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06B69"/>
              </a:solidFill>
              <a:latin typeface="Roche Sans Condensed Light"/>
              <a:ea typeface="Roche Sans Condensed Light"/>
              <a:cs typeface="Roche Sans Condensed Light"/>
              <a:sym typeface="Roche Sans Condensed Light"/>
            </a:endParaRPr>
          </a:p>
        </p:txBody>
      </p:sp>
      <p:sp>
        <p:nvSpPr>
          <p:cNvPr id="177" name="Google Shape;177;p35"/>
          <p:cNvSpPr txBox="1">
            <a:spLocks noGrp="1"/>
          </p:cNvSpPr>
          <p:nvPr>
            <p:ph type="subTitle" idx="1"/>
          </p:nvPr>
        </p:nvSpPr>
        <p:spPr>
          <a:xfrm>
            <a:off x="571450" y="2393733"/>
            <a:ext cx="6549900" cy="43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ctrTitle"/>
          </p:nvPr>
        </p:nvSpPr>
        <p:spPr>
          <a:xfrm>
            <a:off x="571450" y="586475"/>
            <a:ext cx="6976800" cy="169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cxnSp>
        <p:nvCxnSpPr>
          <p:cNvPr id="179" name="Google Shape;179;p35"/>
          <p:cNvCxnSpPr/>
          <p:nvPr/>
        </p:nvCxnSpPr>
        <p:spPr>
          <a:xfrm flipH="1">
            <a:off x="5658175" y="1130025"/>
            <a:ext cx="3493800" cy="404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0" name="Google Shape;18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5"/>
          <p:cNvSpPr txBox="1">
            <a:spLocks noGrp="1"/>
          </p:cNvSpPr>
          <p:nvPr>
            <p:ph type="subTitle" idx="2"/>
          </p:nvPr>
        </p:nvSpPr>
        <p:spPr>
          <a:xfrm>
            <a:off x="571450" y="2912299"/>
            <a:ext cx="4495200" cy="5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subTitle" idx="3"/>
          </p:nvPr>
        </p:nvSpPr>
        <p:spPr>
          <a:xfrm>
            <a:off x="6016200" y="4840375"/>
            <a:ext cx="2784900" cy="1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che Sans Light"/>
              <a:buNone/>
              <a:defRPr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3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Chapter divider" type="secHead">
  <p:cSld name="SECTION_HEADER">
    <p:bg>
      <p:bgPr>
        <a:solidFill>
          <a:srgbClr val="F5F5F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title"/>
          </p:nvPr>
        </p:nvSpPr>
        <p:spPr>
          <a:xfrm>
            <a:off x="571450" y="2150850"/>
            <a:ext cx="8260800" cy="841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>
            <a:endParaRPr/>
          </a:p>
        </p:txBody>
      </p:sp>
      <p:sp>
        <p:nvSpPr>
          <p:cNvPr id="186" name="Google Shape;186;p36"/>
          <p:cNvSpPr/>
          <p:nvPr/>
        </p:nvSpPr>
        <p:spPr>
          <a:xfrm rot="5400000">
            <a:off x="9126141" y="2565750"/>
            <a:ext cx="24900" cy="120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36"/>
          <p:cNvCxnSpPr/>
          <p:nvPr/>
        </p:nvCxnSpPr>
        <p:spPr>
          <a:xfrm flipH="1">
            <a:off x="6914479" y="2571748"/>
            <a:ext cx="2222400" cy="257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36"/>
          <p:cNvCxnSpPr/>
          <p:nvPr/>
        </p:nvCxnSpPr>
        <p:spPr>
          <a:xfrm>
            <a:off x="6900875" y="-4750"/>
            <a:ext cx="2236200" cy="257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Chapter divider" type="secHead">
  <p:cSld name="SECTION_HEADER">
    <p:bg>
      <p:bgPr>
        <a:solidFill>
          <a:srgbClr val="F5F5F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571450" y="2150850"/>
            <a:ext cx="8260800" cy="841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/>
          <p:nvPr/>
        </p:nvSpPr>
        <p:spPr>
          <a:xfrm rot="5400000">
            <a:off x="9125991" y="2565900"/>
            <a:ext cx="25200" cy="120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5"/>
          <p:cNvCxnSpPr/>
          <p:nvPr/>
        </p:nvCxnSpPr>
        <p:spPr>
          <a:xfrm flipH="1">
            <a:off x="6914479" y="2571748"/>
            <a:ext cx="2222400" cy="257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5"/>
          <p:cNvCxnSpPr/>
          <p:nvPr/>
        </p:nvCxnSpPr>
        <p:spPr>
          <a:xfrm>
            <a:off x="6900875" y="-4750"/>
            <a:ext cx="2236200" cy="2576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Table of contents">
  <p:cSld name="SECTION_HEADER_2">
    <p:bg>
      <p:bgPr>
        <a:solidFill>
          <a:srgbClr val="F5F5F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title"/>
          </p:nvPr>
        </p:nvSpPr>
        <p:spPr>
          <a:xfrm>
            <a:off x="571450" y="2150850"/>
            <a:ext cx="4304400" cy="841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>
            <a:endParaRPr/>
          </a:p>
        </p:txBody>
      </p:sp>
      <p:cxnSp>
        <p:nvCxnSpPr>
          <p:cNvPr id="193" name="Google Shape;193;p37"/>
          <p:cNvCxnSpPr/>
          <p:nvPr/>
        </p:nvCxnSpPr>
        <p:spPr>
          <a:xfrm flipH="1">
            <a:off x="2805632" y="2571748"/>
            <a:ext cx="2222400" cy="257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37"/>
          <p:cNvCxnSpPr/>
          <p:nvPr/>
        </p:nvCxnSpPr>
        <p:spPr>
          <a:xfrm>
            <a:off x="2792028" y="-4750"/>
            <a:ext cx="2236200" cy="257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37"/>
          <p:cNvCxnSpPr/>
          <p:nvPr/>
        </p:nvCxnSpPr>
        <p:spPr>
          <a:xfrm>
            <a:off x="5039800" y="-3000"/>
            <a:ext cx="0" cy="516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" name="Google Shape;196;p37"/>
          <p:cNvSpPr txBox="1">
            <a:spLocks noGrp="1"/>
          </p:cNvSpPr>
          <p:nvPr>
            <p:ph type="body" idx="1"/>
          </p:nvPr>
        </p:nvSpPr>
        <p:spPr>
          <a:xfrm>
            <a:off x="5641200" y="586475"/>
            <a:ext cx="3159900" cy="393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/>
            </a:lvl1pPr>
            <a:lvl2pPr marL="914400" lvl="1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2pPr>
            <a:lvl3pPr marL="1371600" lvl="2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97" name="Google Shape;19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ose statement">
  <p:cSld name="SECTION_HEADER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8"/>
          <p:cNvSpPr txBox="1"/>
          <p:nvPr/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41CD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Doing now what patients need next</a:t>
            </a:r>
            <a:endParaRPr sz="2000">
              <a:solidFill>
                <a:srgbClr val="0B41CD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a - Title and 1 column" type="tx">
  <p:cSld name="TITLE_AND_BOD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9"/>
          <p:cNvSpPr txBox="1">
            <a:spLocks noGrp="1"/>
          </p:cNvSpPr>
          <p:nvPr>
            <p:ph type="body" idx="2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marL="914400" lvl="1" indent="-30480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marL="1371600" lvl="2" indent="-3048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b - Title and 1 column with picture">
  <p:cSld name="TITLE_AND_BODY_4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>
            <a:spLocks noGrp="1"/>
          </p:cNvSpPr>
          <p:nvPr>
            <p:ph type="pic" idx="2"/>
          </p:nvPr>
        </p:nvSpPr>
        <p:spPr>
          <a:xfrm>
            <a:off x="5609275" y="1436225"/>
            <a:ext cx="3534600" cy="33990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40"/>
          <p:cNvSpPr txBox="1">
            <a:spLocks noGrp="1"/>
          </p:cNvSpPr>
          <p:nvPr>
            <p:ph type="body" idx="1"/>
          </p:nvPr>
        </p:nvSpPr>
        <p:spPr>
          <a:xfrm>
            <a:off x="571450" y="1442675"/>
            <a:ext cx="4694700" cy="336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marL="914400" lvl="1" indent="-30480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marL="1371600" lvl="2" indent="-3048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40"/>
          <p:cNvSpPr txBox="1">
            <a:spLocks noGrp="1"/>
          </p:cNvSpPr>
          <p:nvPr>
            <p:ph type="subTitle" idx="3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- Title only">
  <p:cSld name="TITLE_AND_BODY_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7172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41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7172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- Title and 3 columns">
  <p:cSld name="TITLE_AND_BODY_2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>
            <a:spLocks noGrp="1"/>
          </p:cNvSpPr>
          <p:nvPr>
            <p:ph type="body" idx="1"/>
          </p:nvPr>
        </p:nvSpPr>
        <p:spPr>
          <a:xfrm flipH="1">
            <a:off x="571400" y="1442675"/>
            <a:ext cx="26091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p42"/>
          <p:cNvSpPr txBox="1">
            <a:spLocks noGrp="1"/>
          </p:cNvSpPr>
          <p:nvPr>
            <p:ph type="body" idx="2"/>
          </p:nvPr>
        </p:nvSpPr>
        <p:spPr>
          <a:xfrm flipH="1">
            <a:off x="3381700" y="1442675"/>
            <a:ext cx="26091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42"/>
          <p:cNvSpPr txBox="1">
            <a:spLocks noGrp="1"/>
          </p:cNvSpPr>
          <p:nvPr>
            <p:ph type="body" idx="3"/>
          </p:nvPr>
        </p:nvSpPr>
        <p:spPr>
          <a:xfrm flipH="1">
            <a:off x="6192000" y="1442675"/>
            <a:ext cx="26091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42"/>
          <p:cNvSpPr txBox="1">
            <a:spLocks noGrp="1"/>
          </p:cNvSpPr>
          <p:nvPr>
            <p:ph type="subTitle" idx="4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42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04">
          <p15:clr>
            <a:srgbClr val="FA7B17"/>
          </p15:clr>
        </p15:guide>
        <p15:guide id="2" pos="3773">
          <p15:clr>
            <a:srgbClr val="FA7B17"/>
          </p15:clr>
        </p15:guide>
        <p15:guide id="3" pos="2131">
          <p15:clr>
            <a:srgbClr val="FA7B17"/>
          </p15:clr>
        </p15:guide>
        <p15:guide id="4" pos="3900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Title and 2 columns">
  <p:cSld name="TITLE_AND_BODY_2_2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>
            <a:spLocks noGrp="1"/>
          </p:cNvSpPr>
          <p:nvPr>
            <p:ph type="body" idx="1"/>
          </p:nvPr>
        </p:nvSpPr>
        <p:spPr>
          <a:xfrm flipH="1">
            <a:off x="571450" y="1442675"/>
            <a:ext cx="39267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43"/>
          <p:cNvSpPr txBox="1">
            <a:spLocks noGrp="1"/>
          </p:cNvSpPr>
          <p:nvPr>
            <p:ph type="body" idx="2"/>
          </p:nvPr>
        </p:nvSpPr>
        <p:spPr>
          <a:xfrm flipH="1">
            <a:off x="4869300" y="1442675"/>
            <a:ext cx="39267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43"/>
          <p:cNvSpPr txBox="1">
            <a:spLocks noGrp="1"/>
          </p:cNvSpPr>
          <p:nvPr>
            <p:ph type="subTitle" idx="3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43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70">
          <p15:clr>
            <a:srgbClr val="FA7B17"/>
          </p15:clr>
        </p15:guide>
        <p15:guide id="2" pos="2834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- Quote (long)">
  <p:cSld name="TITLE_AND_BODY_2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4"/>
          <p:cNvSpPr txBox="1">
            <a:spLocks noGrp="1"/>
          </p:cNvSpPr>
          <p:nvPr>
            <p:ph type="subTitle" idx="1"/>
          </p:nvPr>
        </p:nvSpPr>
        <p:spPr>
          <a:xfrm>
            <a:off x="1675600" y="1002600"/>
            <a:ext cx="5793000" cy="2664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che Serif Light"/>
              <a:buNone/>
              <a:defRPr sz="3000" i="1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Roche Serif Light"/>
              <a:buNone/>
              <a:defRPr sz="2400"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>
            <a:endParaRPr/>
          </a:p>
        </p:txBody>
      </p:sp>
      <p:sp>
        <p:nvSpPr>
          <p:cNvPr id="226" name="Google Shape;226;p44"/>
          <p:cNvSpPr txBox="1">
            <a:spLocks noGrp="1"/>
          </p:cNvSpPr>
          <p:nvPr>
            <p:ph type="subTitle" idx="2"/>
          </p:nvPr>
        </p:nvSpPr>
        <p:spPr>
          <a:xfrm>
            <a:off x="1675600" y="3726225"/>
            <a:ext cx="5793000" cy="35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Roche Sans Light"/>
              <a:buNone/>
              <a:defRPr sz="1100"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4">
          <p15:clr>
            <a:srgbClr val="FA7B17"/>
          </p15:clr>
        </p15:guide>
        <p15:guide id="2" pos="4706">
          <p15:clr>
            <a:srgbClr val="FA7B17"/>
          </p15:clr>
        </p15:guide>
        <p15:guide id="3" orient="horz" pos="634">
          <p15:clr>
            <a:srgbClr val="FA7B17"/>
          </p15:clr>
        </p15:guide>
        <p15:guide id="4" orient="horz" pos="2310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- Quote (short)">
  <p:cSld name="TITLE_AND_BODY_2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5"/>
          <p:cNvSpPr txBox="1">
            <a:spLocks noGrp="1"/>
          </p:cNvSpPr>
          <p:nvPr>
            <p:ph type="subTitle" idx="1"/>
          </p:nvPr>
        </p:nvSpPr>
        <p:spPr>
          <a:xfrm>
            <a:off x="3826350" y="1442675"/>
            <a:ext cx="4974600" cy="2546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che Serif Light"/>
              <a:buNone/>
              <a:defRPr sz="2000" i="1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che Serif Light"/>
              <a:buNone/>
              <a:defRPr sz="2400">
                <a:solidFill>
                  <a:srgbClr val="000000"/>
                </a:solidFill>
                <a:latin typeface="Roche Serif Light"/>
                <a:ea typeface="Roche Serif Light"/>
                <a:cs typeface="Roche Serif Light"/>
                <a:sym typeface="Roche Serif Light"/>
              </a:defRPr>
            </a:lvl9pPr>
          </a:lstStyle>
          <a:p>
            <a:endParaRPr/>
          </a:p>
        </p:txBody>
      </p:sp>
      <p:sp>
        <p:nvSpPr>
          <p:cNvPr id="229" name="Google Shape;229;p45"/>
          <p:cNvSpPr txBox="1">
            <a:spLocks noGrp="1"/>
          </p:cNvSpPr>
          <p:nvPr>
            <p:ph type="subTitle" idx="2"/>
          </p:nvPr>
        </p:nvSpPr>
        <p:spPr>
          <a:xfrm>
            <a:off x="3826350" y="3989525"/>
            <a:ext cx="4974600" cy="297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None/>
              <a:defRPr sz="14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45"/>
          <p:cNvSpPr>
            <a:spLocks noGrp="1"/>
          </p:cNvSpPr>
          <p:nvPr>
            <p:ph type="pic" idx="3"/>
          </p:nvPr>
        </p:nvSpPr>
        <p:spPr>
          <a:xfrm>
            <a:off x="0" y="1442675"/>
            <a:ext cx="3345600" cy="284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Table of contents">
  <p:cSld name="SECTION_HEADER_2">
    <p:bg>
      <p:bgPr>
        <a:solidFill>
          <a:srgbClr val="F5F5F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5F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571450" y="2150850"/>
            <a:ext cx="4304400" cy="841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9pPr>
          </a:lstStyle>
          <a:p>
            <a:endParaRPr/>
          </a:p>
        </p:txBody>
      </p:sp>
      <p:cxnSp>
        <p:nvCxnSpPr>
          <p:cNvPr id="39" name="Google Shape;39;p6"/>
          <p:cNvCxnSpPr/>
          <p:nvPr/>
        </p:nvCxnSpPr>
        <p:spPr>
          <a:xfrm flipH="1">
            <a:off x="2805632" y="2571748"/>
            <a:ext cx="2222400" cy="257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6"/>
          <p:cNvCxnSpPr/>
          <p:nvPr/>
        </p:nvCxnSpPr>
        <p:spPr>
          <a:xfrm>
            <a:off x="2792028" y="-4750"/>
            <a:ext cx="2236200" cy="2576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5039800" y="-3000"/>
            <a:ext cx="0" cy="5160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5641200" y="586475"/>
            <a:ext cx="3159900" cy="393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/>
            </a:lvl1pPr>
            <a:lvl2pPr marL="914400" lvl="1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2pPr>
            <a:lvl3pPr marL="1371600" lvl="2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3" name="Google Shape;4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ose statement">
  <p:cSld name="SECTION_HEADER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-75" y="-3375"/>
            <a:ext cx="9144000" cy="515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 txBox="1"/>
          <p:nvPr/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41CD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Doing now what patients need next</a:t>
            </a:r>
            <a:endParaRPr sz="2000">
              <a:solidFill>
                <a:srgbClr val="0B41CD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a - Title and 1 column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marL="914400" lvl="1" indent="-30480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marL="1371600" lvl="2" indent="-3048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b - Title and 1 column with picture">
  <p:cSld name="TITLE_AND_BODY_4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>
            <a:spLocks noGrp="1"/>
          </p:cNvSpPr>
          <p:nvPr>
            <p:ph type="pic" idx="2"/>
          </p:nvPr>
        </p:nvSpPr>
        <p:spPr>
          <a:xfrm>
            <a:off x="5609275" y="1436225"/>
            <a:ext cx="3534600" cy="33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571450" y="1442675"/>
            <a:ext cx="4694700" cy="336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400"/>
            </a:lvl1pPr>
            <a:lvl2pPr marL="914400" lvl="1" indent="-30480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2pPr>
            <a:lvl3pPr marL="1371600" lvl="2" indent="-3048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3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- Title and 3 columns">
  <p:cSld name="TITLE_AND_BODY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 flipH="1">
            <a:off x="571400" y="1442675"/>
            <a:ext cx="26091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2"/>
          </p:nvPr>
        </p:nvSpPr>
        <p:spPr>
          <a:xfrm flipH="1">
            <a:off x="3381700" y="1442675"/>
            <a:ext cx="26091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3"/>
          </p:nvPr>
        </p:nvSpPr>
        <p:spPr>
          <a:xfrm flipH="1">
            <a:off x="6192000" y="1442675"/>
            <a:ext cx="26091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4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31">
          <p15:clr>
            <a:srgbClr val="FA7B17"/>
          </p15:clr>
        </p15:guide>
        <p15:guide id="2" pos="3773">
          <p15:clr>
            <a:srgbClr val="FA7B17"/>
          </p15:clr>
        </p15:guide>
        <p15:guide id="3" pos="2004">
          <p15:clr>
            <a:srgbClr val="FA7B17"/>
          </p15:clr>
        </p15:guide>
        <p15:guide id="4" pos="390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Title and 2 columns">
  <p:cSld name="TITLE_AND_BODY_2_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body" idx="1"/>
          </p:nvPr>
        </p:nvSpPr>
        <p:spPr>
          <a:xfrm flipH="1">
            <a:off x="571450" y="1442675"/>
            <a:ext cx="39267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2"/>
          </p:nvPr>
        </p:nvSpPr>
        <p:spPr>
          <a:xfrm flipH="1">
            <a:off x="4869300" y="1442675"/>
            <a:ext cx="39267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ubTitle" idx="3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06B69"/>
              </a:buClr>
              <a:buSzPts val="1700"/>
              <a:buFont typeface="Roche Sans Condensed Light"/>
              <a:buNone/>
              <a:defRPr sz="1700">
                <a:solidFill>
                  <a:srgbClr val="706B69"/>
                </a:solidFill>
                <a:latin typeface="Roche Sans Condensed Light"/>
                <a:ea typeface="Roche Sans Condensed Light"/>
                <a:cs typeface="Roche Sans Condensed Light"/>
                <a:sym typeface="Roche Sans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70">
          <p15:clr>
            <a:srgbClr val="FA7B17"/>
          </p15:clr>
        </p15:guide>
        <p15:guide id="2" pos="2834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1450" y="1442675"/>
            <a:ext cx="82296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>
            <a:lvl1pPr marL="457200" lvl="0" indent="-3111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che Sans Light"/>
              <a:buChar char="■"/>
              <a:defRPr sz="1600"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marL="914400" lvl="1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33D8"/>
              </a:buClr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●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●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 descr=")]}'&#10;{&quot;branding&quot;:&quot;ROCHE_NEW&quot;,&quot;startSlideId&quot;:null,&quot;endSlideId&quot;:null,&quot;masterId&quot;:&quot;SLIDES_API916025361_8&quot;,&quot;theme&quot;:&quot;BLUE&quot;,&quot;defaultSlides&quot;:[&quot;SLIDES_API916025361_84&quot;,&quot;SLIDES_API916025361_164&quot;,&quot;SLIDES_API916025361_243&quot;,&quot;SLIDES_API916025361_320&quot;,&quot;SLIDES_API916025361_396&quot;,&quot;SLIDES_API916025361_474&quot;,&quot;SLIDES_API916025361_552&quot;,&quot;SLIDES_API916025361_629&quot;,&quot;SLIDES_API916025361_707&quot;,&quot;SLIDES_API916025361_782&quot;,&quot;SLIDES_API916025361_864&quot;,&quot;SLIDES_API916025361_944&quot;,&quot;SLIDES_API916025361_1023&quot;,&quot;SLIDES_API916025361_1104&quot;,&quot;SLIDES_API916025361_1184&quot;,&quot;SLIDES_API916025361_1263&quot;,&quot;SLIDES_API916025361_1346&quot;]}"/>
          <p:cNvSpPr/>
          <p:nvPr/>
        </p:nvSpPr>
        <p:spPr>
          <a:xfrm>
            <a:off x="3632725" y="41200"/>
            <a:ext cx="1923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8252350" y="4763490"/>
            <a:ext cx="548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‹Nº›</a:t>
            </a:fld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44">
          <p15:clr>
            <a:srgbClr val="EA4335"/>
          </p15:clr>
        </p15:guide>
        <p15:guide id="2" pos="360">
          <p15:clr>
            <a:srgbClr val="EA4335"/>
          </p15:clr>
        </p15:guide>
        <p15:guide id="3" orient="horz" pos="369">
          <p15:clr>
            <a:srgbClr val="EA4335"/>
          </p15:clr>
        </p15:guide>
        <p15:guide id="4" orient="horz" pos="909">
          <p15:clr>
            <a:srgbClr val="EA4335"/>
          </p15:clr>
        </p15:guide>
        <p15:guide id="5" pos="5221">
          <p15:clr>
            <a:srgbClr val="EA4335"/>
          </p15:clr>
        </p15:guide>
        <p15:guide id="6" orient="horz" pos="3076">
          <p15:clr>
            <a:srgbClr val="EA4335"/>
          </p15:clr>
        </p15:guide>
        <p15:guide id="7" orient="horz" pos="16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Roche Sans Medium"/>
              <a:buNone/>
              <a:defRPr sz="2200" b="0" i="0" u="none" strike="noStrike" cap="none">
                <a:solidFill>
                  <a:srgbClr val="000000"/>
                </a:solidFill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571450" y="1442675"/>
            <a:ext cx="82296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>
            <a:lvl1pPr marL="457200" marR="0" lvl="0" indent="-31115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che Sans Light"/>
              <a:buChar char="■"/>
              <a:defRPr sz="16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33D8"/>
              </a:buClr>
              <a:buSzPts val="1400"/>
              <a:buFont typeface="Roche Sans Light"/>
              <a:buChar char="○"/>
              <a:defRPr sz="14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he Sans Light"/>
              <a:buChar char="■"/>
              <a:defRPr sz="14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●"/>
              <a:defRPr sz="14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○"/>
              <a:defRPr sz="14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■"/>
              <a:defRPr sz="14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●"/>
              <a:defRPr sz="14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○"/>
              <a:defRPr sz="14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che Sans Light"/>
              <a:buChar char="■"/>
              <a:defRPr sz="1400" b="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288632" y="264809"/>
            <a:ext cx="448537" cy="24125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8247888" y="4764024"/>
            <a:ext cx="486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8E8"/>
              </a:buClr>
              <a:buSzPts val="300"/>
              <a:buFont typeface="Georgia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545859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‹Nº›</a:t>
            </a:fld>
            <a:endParaRPr sz="900" b="0" i="0" u="none" strike="noStrike" cap="none">
              <a:solidFill>
                <a:srgbClr val="FFFFFF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86" name="Google Shape;86;p16" descr=")]}'&#10;{&quot;branding&quot;:&quot;ROCHE_NEW&quot;,&quot;startSlideId&quot;:null,&quot;endSlideId&quot;:null,&quot;masterId&quot;:&quot;SLIDES_API916025361_8&quot;,&quot;theme&quot;:&quot;BLUE&quot;,&quot;defaultSlides&quot;:[&quot;SLIDES_API916025361_84&quot;,&quot;SLIDES_API916025361_164&quot;,&quot;SLIDES_API916025361_243&quot;,&quot;SLIDES_API916025361_320&quot;,&quot;SLIDES_API916025361_396&quot;,&quot;SLIDES_API916025361_474&quot;,&quot;SLIDES_API916025361_552&quot;,&quot;SLIDES_API916025361_629&quot;,&quot;SLIDES_API916025361_707&quot;,&quot;SLIDES_API916025361_782&quot;,&quot;SLIDES_API916025361_864&quot;,&quot;SLIDES_API916025361_944&quot;,&quot;SLIDES_API916025361_1023&quot;,&quot;SLIDES_API916025361_1104&quot;,&quot;SLIDES_API916025361_1184&quot;,&quot;SLIDES_API916025361_1263&quot;,&quot;SLIDES_API916025361_1346&quot;]}"/>
          <p:cNvSpPr/>
          <p:nvPr/>
        </p:nvSpPr>
        <p:spPr>
          <a:xfrm>
            <a:off x="3632725" y="41200"/>
            <a:ext cx="1923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44">
          <p15:clr>
            <a:srgbClr val="EA4335"/>
          </p15:clr>
        </p15:guide>
        <p15:guide id="2" pos="360">
          <p15:clr>
            <a:srgbClr val="EA4335"/>
          </p15:clr>
        </p15:guide>
        <p15:guide id="3" orient="horz" pos="369">
          <p15:clr>
            <a:srgbClr val="EA4335"/>
          </p15:clr>
        </p15:guide>
        <p15:guide id="4" orient="horz" pos="909">
          <p15:clr>
            <a:srgbClr val="EA4335"/>
          </p15:clr>
        </p15:guide>
        <p15:guide id="5" pos="5221">
          <p15:clr>
            <a:srgbClr val="EA4335"/>
          </p15:clr>
        </p15:guide>
        <p15:guide id="6" orient="horz" pos="3096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  <a:defRPr sz="2200">
                <a:latin typeface="Roche Sans Medium"/>
                <a:ea typeface="Roche Sans Medium"/>
                <a:cs typeface="Roche Sans Medium"/>
                <a:sym typeface="Roche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body" idx="1"/>
          </p:nvPr>
        </p:nvSpPr>
        <p:spPr>
          <a:xfrm>
            <a:off x="571450" y="1442675"/>
            <a:ext cx="82296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>
            <a:lvl1pPr marL="457200" lvl="0" indent="-3111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che Sans Light"/>
              <a:buChar char="■"/>
              <a:defRPr sz="1600">
                <a:latin typeface="Roche Sans Light"/>
                <a:ea typeface="Roche Sans Light"/>
                <a:cs typeface="Roche Sans Light"/>
                <a:sym typeface="Roche Sans Light"/>
              </a:defRPr>
            </a:lvl1pPr>
            <a:lvl2pPr marL="914400" lvl="1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33D8"/>
              </a:buClr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●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●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○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che Sans Light"/>
              <a:buChar char="■"/>
              <a:defRPr>
                <a:latin typeface="Roche Sans Light"/>
                <a:ea typeface="Roche Sans Light"/>
                <a:cs typeface="Roche Sans Light"/>
                <a:sym typeface="Roche Sans Light"/>
              </a:defRPr>
            </a:lvl9pPr>
          </a:lstStyle>
          <a:p>
            <a:endParaRPr/>
          </a:p>
        </p:txBody>
      </p:sp>
      <p:pic>
        <p:nvPicPr>
          <p:cNvPr id="162" name="Google Shape;162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88632" y="264809"/>
            <a:ext cx="598050" cy="3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2" descr=")]}'&#10;{&quot;branding&quot;:&quot;ROCHE_NEW&quot;,&quot;startSlideId&quot;:null,&quot;endSlideId&quot;:null,&quot;masterId&quot;:&quot;SLIDES_API916025361_8&quot;,&quot;theme&quot;:&quot;BLUE&quot;,&quot;defaultSlides&quot;:[&quot;SLIDES_API916025361_84&quot;,&quot;SLIDES_API916025361_164&quot;,&quot;SLIDES_API916025361_243&quot;,&quot;SLIDES_API916025361_320&quot;,&quot;SLIDES_API916025361_396&quot;,&quot;SLIDES_API916025361_474&quot;,&quot;SLIDES_API916025361_552&quot;,&quot;SLIDES_API916025361_629&quot;,&quot;SLIDES_API916025361_707&quot;,&quot;SLIDES_API916025361_782&quot;,&quot;SLIDES_API916025361_864&quot;,&quot;SLIDES_API916025361_944&quot;,&quot;SLIDES_API916025361_1023&quot;,&quot;SLIDES_API916025361_1104&quot;,&quot;SLIDES_API916025361_1184&quot;,&quot;SLIDES_API916025361_1263&quot;,&quot;SLIDES_API916025361_1346&quot;]}"/>
          <p:cNvSpPr/>
          <p:nvPr/>
        </p:nvSpPr>
        <p:spPr>
          <a:xfrm>
            <a:off x="3632725" y="41200"/>
            <a:ext cx="1923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2"/>
          <p:cNvSpPr txBox="1"/>
          <p:nvPr/>
        </p:nvSpPr>
        <p:spPr>
          <a:xfrm>
            <a:off x="8252350" y="4763490"/>
            <a:ext cx="5487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latin typeface="Roche Sans Light"/>
                <a:ea typeface="Roche Sans Light"/>
                <a:cs typeface="Roche Sans Light"/>
                <a:sym typeface="Roche Sans Light"/>
              </a:rPr>
              <a:t>‹Nº›</a:t>
            </a:fld>
            <a:endParaRPr sz="90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44">
          <p15:clr>
            <a:srgbClr val="EA4335"/>
          </p15:clr>
        </p15:guide>
        <p15:guide id="2" pos="360">
          <p15:clr>
            <a:srgbClr val="EA4335"/>
          </p15:clr>
        </p15:guide>
        <p15:guide id="3" orient="horz" pos="369">
          <p15:clr>
            <a:srgbClr val="EA4335"/>
          </p15:clr>
        </p15:guide>
        <p15:guide id="4" orient="horz" pos="909">
          <p15:clr>
            <a:srgbClr val="EA4335"/>
          </p15:clr>
        </p15:guide>
        <p15:guide id="5" pos="5221">
          <p15:clr>
            <a:srgbClr val="EA4335"/>
          </p15:clr>
        </p15:guide>
        <p15:guide id="6" orient="horz" pos="307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nsightsengineering/teal.data" TargetMode="External"/><Relationship Id="rId13" Type="http://schemas.openxmlformats.org/officeDocument/2006/relationships/hyperlink" Target="https://github.com/insightsengineering/teal.reporter" TargetMode="External"/><Relationship Id="rId3" Type="http://schemas.openxmlformats.org/officeDocument/2006/relationships/hyperlink" Target="https://github.com/insightsengineering/teal" TargetMode="External"/><Relationship Id="rId7" Type="http://schemas.openxmlformats.org/officeDocument/2006/relationships/hyperlink" Target="https://github.com/Sanofi-Public/teal.builder" TargetMode="External"/><Relationship Id="rId12" Type="http://schemas.openxmlformats.org/officeDocument/2006/relationships/hyperlink" Target="https://github.com/insightsengineering/teal.widget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phuse-org/uteals/" TargetMode="External"/><Relationship Id="rId11" Type="http://schemas.openxmlformats.org/officeDocument/2006/relationships/hyperlink" Target="https://github.com/insightsengineering/teal.transform" TargetMode="External"/><Relationship Id="rId5" Type="http://schemas.openxmlformats.org/officeDocument/2006/relationships/hyperlink" Target="https://github.com/insightsengineering/teal.modules.general" TargetMode="External"/><Relationship Id="rId10" Type="http://schemas.openxmlformats.org/officeDocument/2006/relationships/hyperlink" Target="https://github.com/insightsengineering/teal.slice" TargetMode="External"/><Relationship Id="rId4" Type="http://schemas.openxmlformats.org/officeDocument/2006/relationships/hyperlink" Target="https://github.com/insightsengineering/teal.modules.clinical" TargetMode="External"/><Relationship Id="rId9" Type="http://schemas.openxmlformats.org/officeDocument/2006/relationships/hyperlink" Target="https://github.com/insightsengineering/teal.code" TargetMode="External"/><Relationship Id="rId14" Type="http://schemas.openxmlformats.org/officeDocument/2006/relationships/hyperlink" Target="https://github.com/insightsengineering/teal.pick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8pwUUELlk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pharmaverse.r-universe.dev/builds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github.com/insightsengineering/teal.reporter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hyperlink" Target="https://github.com/Sanofi-Public/teal.builder" TargetMode="External"/><Relationship Id="rId4" Type="http://schemas.openxmlformats.org/officeDocument/2006/relationships/hyperlink" Target="https://github.com/insightsengineering/teal.modules.bsaf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6"/>
          <p:cNvSpPr txBox="1">
            <a:spLocks noGrp="1"/>
          </p:cNvSpPr>
          <p:nvPr>
            <p:ph type="subTitle" idx="1"/>
          </p:nvPr>
        </p:nvSpPr>
        <p:spPr>
          <a:xfrm>
            <a:off x="571450" y="2393733"/>
            <a:ext cx="6549900" cy="43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Lluís Revilla Sancho, Roche</a:t>
            </a:r>
            <a:endParaRPr sz="1100">
              <a:solidFill>
                <a:srgbClr val="000000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6"/>
          <p:cNvSpPr txBox="1">
            <a:spLocks noGrp="1"/>
          </p:cNvSpPr>
          <p:nvPr>
            <p:ph type="ctrTitle"/>
          </p:nvPr>
        </p:nvSpPr>
        <p:spPr>
          <a:xfrm>
            <a:off x="571450" y="586475"/>
            <a:ext cx="6976800" cy="169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{teal}: A production-ready framework for data analysis on clinical trials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46"/>
          <p:cNvSpPr txBox="1">
            <a:spLocks noGrp="1"/>
          </p:cNvSpPr>
          <p:nvPr>
            <p:ph type="subTitle" idx="2"/>
          </p:nvPr>
        </p:nvSpPr>
        <p:spPr>
          <a:xfrm>
            <a:off x="571450" y="2912299"/>
            <a:ext cx="4495200" cy="5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6"/>
          <p:cNvSpPr txBox="1">
            <a:spLocks noGrp="1"/>
          </p:cNvSpPr>
          <p:nvPr>
            <p:ph type="subTitle" idx="3"/>
          </p:nvPr>
        </p:nvSpPr>
        <p:spPr>
          <a:xfrm>
            <a:off x="6016200" y="4840375"/>
            <a:ext cx="2784900" cy="1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useR!2026, 8th July 2026 |  Public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" name="Google Shape;430;p56"/>
          <p:cNvCxnSpPr>
            <a:cxnSpLocks/>
            <a:stCxn id="427" idx="2"/>
            <a:endCxn id="426" idx="0"/>
          </p:cNvCxnSpPr>
          <p:nvPr/>
        </p:nvCxnSpPr>
        <p:spPr>
          <a:xfrm>
            <a:off x="4560475" y="1583375"/>
            <a:ext cx="2726" cy="144965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4" name="Google Shape;424;p56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{</a:t>
            </a:r>
            <a:r>
              <a:rPr lang="en">
                <a:solidFill>
                  <a:schemeClr val="lt1"/>
                </a:solidFill>
              </a:rPr>
              <a:t>teal</a:t>
            </a:r>
            <a:r>
              <a:rPr lang="en"/>
              <a:t>} modularity</a:t>
            </a:r>
            <a:endParaRPr/>
          </a:p>
        </p:txBody>
      </p:sp>
      <p:sp>
        <p:nvSpPr>
          <p:cNvPr id="425" name="Google Shape;425;p56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https://github.com/insightsengineering.com/teal</a:t>
            </a:r>
            <a:endParaRPr/>
          </a:p>
        </p:txBody>
      </p:sp>
      <p:sp>
        <p:nvSpPr>
          <p:cNvPr id="426" name="Google Shape;426;p56">
            <a:hlinkClick r:id="rId3"/>
          </p:cNvPr>
          <p:cNvSpPr/>
          <p:nvPr/>
        </p:nvSpPr>
        <p:spPr>
          <a:xfrm>
            <a:off x="4060851" y="3033025"/>
            <a:ext cx="1004700" cy="28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che Sans"/>
                <a:ea typeface="Roche Sans"/>
                <a:cs typeface="Roche Sans"/>
                <a:sym typeface="Roche Sans"/>
              </a:rPr>
              <a:t>teal</a:t>
            </a:r>
            <a:endParaRPr b="1">
              <a:solidFill>
                <a:schemeClr val="dk1"/>
              </a:solidFill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27" name="Google Shape;427;p56">
            <a:hlinkClick r:id="rId4"/>
          </p:cNvPr>
          <p:cNvSpPr/>
          <p:nvPr/>
        </p:nvSpPr>
        <p:spPr>
          <a:xfrm>
            <a:off x="3532811" y="1301675"/>
            <a:ext cx="2055328" cy="2817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018A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018A70"/>
                </a:solidFill>
                <a:latin typeface="Roche Sans Light"/>
                <a:sym typeface="Roche Sans Light"/>
              </a:rPr>
              <a:t>teal.modules.clinical</a:t>
            </a:r>
            <a:endParaRPr sz="1600" dirty="0">
              <a:solidFill>
                <a:srgbClr val="018A70"/>
              </a:solidFill>
              <a:latin typeface="Roche Sans Light"/>
              <a:sym typeface="Roche Sans Light"/>
            </a:endParaRPr>
          </a:p>
        </p:txBody>
      </p:sp>
      <p:sp>
        <p:nvSpPr>
          <p:cNvPr id="428" name="Google Shape;428;p56">
            <a:hlinkClick r:id="rId5"/>
          </p:cNvPr>
          <p:cNvSpPr/>
          <p:nvPr/>
        </p:nvSpPr>
        <p:spPr>
          <a:xfrm>
            <a:off x="3622865" y="2167350"/>
            <a:ext cx="1880673" cy="28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che Sans Light"/>
                <a:ea typeface="Roche Sans Light"/>
                <a:cs typeface="Roche Sans Light"/>
                <a:sym typeface="Roche Sans Light"/>
              </a:rPr>
              <a:t>teal.modules.general</a:t>
            </a:r>
            <a:endParaRPr dirty="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29" name="Google Shape;429;p56">
            <a:hlinkClick r:id="rId6"/>
          </p:cNvPr>
          <p:cNvSpPr/>
          <p:nvPr/>
        </p:nvSpPr>
        <p:spPr>
          <a:xfrm>
            <a:off x="6499529" y="2167650"/>
            <a:ext cx="1004700" cy="2814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018A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18A70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uteals</a:t>
            </a:r>
            <a:endParaRPr b="1">
              <a:solidFill>
                <a:srgbClr val="018A70"/>
              </a:solidFill>
              <a:latin typeface="Roche Sans"/>
              <a:ea typeface="Roche Sans"/>
              <a:cs typeface="Roche Sans"/>
              <a:sym typeface="Roche Sans"/>
            </a:endParaRPr>
          </a:p>
        </p:txBody>
      </p:sp>
      <p:cxnSp>
        <p:nvCxnSpPr>
          <p:cNvPr id="431" name="Google Shape;431;p56"/>
          <p:cNvCxnSpPr>
            <a:cxnSpLocks/>
            <a:stCxn id="428" idx="2"/>
            <a:endCxn id="426" idx="0"/>
          </p:cNvCxnSpPr>
          <p:nvPr/>
        </p:nvCxnSpPr>
        <p:spPr>
          <a:xfrm flipH="1">
            <a:off x="4563201" y="2449050"/>
            <a:ext cx="1" cy="58397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2" name="Google Shape;432;p56"/>
          <p:cNvCxnSpPr/>
          <p:nvPr/>
        </p:nvCxnSpPr>
        <p:spPr>
          <a:xfrm>
            <a:off x="4580800" y="3314725"/>
            <a:ext cx="0" cy="58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3" name="Google Shape;433;p56">
            <a:hlinkClick r:id="rId7"/>
          </p:cNvPr>
          <p:cNvSpPr/>
          <p:nvPr/>
        </p:nvSpPr>
        <p:spPr>
          <a:xfrm>
            <a:off x="1462504" y="2167650"/>
            <a:ext cx="1260224" cy="2814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018A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18A70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teal.builder</a:t>
            </a:r>
            <a:endParaRPr b="1" dirty="0">
              <a:solidFill>
                <a:srgbClr val="018A70"/>
              </a:solidFill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34" name="Google Shape;434;p56">
            <a:hlinkClick r:id="rId8"/>
          </p:cNvPr>
          <p:cNvSpPr/>
          <p:nvPr/>
        </p:nvSpPr>
        <p:spPr>
          <a:xfrm>
            <a:off x="4784985" y="3952225"/>
            <a:ext cx="918600" cy="32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che Sans Light"/>
                <a:ea typeface="Roche Sans Light"/>
                <a:cs typeface="Roche Sans Light"/>
                <a:sym typeface="Roche Sans Light"/>
              </a:rPr>
              <a:t>teal.data</a:t>
            </a:r>
            <a:endParaRPr dirty="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35" name="Google Shape;435;p56">
            <a:hlinkClick r:id="rId9"/>
          </p:cNvPr>
          <p:cNvSpPr/>
          <p:nvPr/>
        </p:nvSpPr>
        <p:spPr>
          <a:xfrm>
            <a:off x="5820272" y="3952225"/>
            <a:ext cx="996945" cy="32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che Sans Light"/>
                <a:ea typeface="Roche Sans Light"/>
                <a:cs typeface="Roche Sans Light"/>
                <a:sym typeface="Roche Sans Light"/>
              </a:rPr>
              <a:t>teal.code</a:t>
            </a: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36" name="Google Shape;436;p56">
            <a:hlinkClick r:id="rId10"/>
          </p:cNvPr>
          <p:cNvSpPr/>
          <p:nvPr/>
        </p:nvSpPr>
        <p:spPr>
          <a:xfrm>
            <a:off x="3649498" y="3952225"/>
            <a:ext cx="1018800" cy="32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che Sans Light"/>
                <a:ea typeface="Roche Sans Light"/>
                <a:cs typeface="Roche Sans Light"/>
                <a:sym typeface="Roche Sans Light"/>
              </a:rPr>
              <a:t>teal.slice</a:t>
            </a: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37" name="Google Shape;437;p56">
            <a:hlinkClick r:id="rId11"/>
          </p:cNvPr>
          <p:cNvSpPr/>
          <p:nvPr/>
        </p:nvSpPr>
        <p:spPr>
          <a:xfrm>
            <a:off x="7483588" y="3952225"/>
            <a:ext cx="1339690" cy="3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che Sans Light"/>
                <a:ea typeface="Roche Sans Light"/>
                <a:cs typeface="Roche Sans Light"/>
                <a:sym typeface="Roche Sans Light"/>
              </a:rPr>
              <a:t>teal.transform</a:t>
            </a:r>
            <a:endParaRPr dirty="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38" name="Google Shape;438;p56">
            <a:hlinkClick r:id="rId12"/>
          </p:cNvPr>
          <p:cNvSpPr/>
          <p:nvPr/>
        </p:nvSpPr>
        <p:spPr>
          <a:xfrm>
            <a:off x="955343" y="3952225"/>
            <a:ext cx="1200558" cy="32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che Sans Light"/>
                <a:ea typeface="Roche Sans Light"/>
                <a:cs typeface="Roche Sans Light"/>
                <a:sym typeface="Roche Sans Light"/>
              </a:rPr>
              <a:t>teal.widgets</a:t>
            </a:r>
            <a:endParaRPr dirty="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39" name="Google Shape;439;p56">
            <a:hlinkClick r:id="rId13"/>
          </p:cNvPr>
          <p:cNvSpPr/>
          <p:nvPr/>
        </p:nvSpPr>
        <p:spPr>
          <a:xfrm>
            <a:off x="2272588" y="3952225"/>
            <a:ext cx="1260223" cy="32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che Sans Light"/>
                <a:ea typeface="Roche Sans Light"/>
                <a:cs typeface="Roche Sans Light"/>
                <a:sym typeface="Roche Sans Light"/>
              </a:rPr>
              <a:t>teal.reporter</a:t>
            </a: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cxnSp>
        <p:nvCxnSpPr>
          <p:cNvPr id="440" name="Google Shape;440;p56"/>
          <p:cNvCxnSpPr>
            <a:cxnSpLocks/>
            <a:stCxn id="433" idx="3"/>
            <a:endCxn id="426" idx="1"/>
          </p:cNvCxnSpPr>
          <p:nvPr/>
        </p:nvCxnSpPr>
        <p:spPr>
          <a:xfrm>
            <a:off x="2722728" y="2308350"/>
            <a:ext cx="1338123" cy="86552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1" name="Google Shape;441;p56"/>
          <p:cNvCxnSpPr>
            <a:cxnSpLocks/>
            <a:stCxn id="429" idx="1"/>
            <a:endCxn id="426" idx="3"/>
          </p:cNvCxnSpPr>
          <p:nvPr/>
        </p:nvCxnSpPr>
        <p:spPr>
          <a:xfrm flipH="1">
            <a:off x="5065551" y="2308350"/>
            <a:ext cx="1433978" cy="86552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2" name="Google Shape;442;p56">
            <a:hlinkClick r:id="rId14"/>
          </p:cNvPr>
          <p:cNvSpPr/>
          <p:nvPr/>
        </p:nvSpPr>
        <p:spPr>
          <a:xfrm>
            <a:off x="6933902" y="4035565"/>
            <a:ext cx="959136" cy="32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che Sans Light"/>
                <a:ea typeface="Roche Sans Light"/>
                <a:cs typeface="Roche Sans Light"/>
                <a:sym typeface="Roche Sans Light"/>
              </a:rPr>
              <a:t>teal.picks</a:t>
            </a:r>
            <a:endParaRPr dirty="0"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43" name="Google Shape;443;p56">
            <a:hlinkClick r:id="rId6"/>
          </p:cNvPr>
          <p:cNvSpPr/>
          <p:nvPr/>
        </p:nvSpPr>
        <p:spPr>
          <a:xfrm>
            <a:off x="2645012" y="1734813"/>
            <a:ext cx="1207200" cy="2817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018A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18A70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teal.osprey</a:t>
            </a:r>
            <a:endParaRPr b="1" dirty="0">
              <a:solidFill>
                <a:srgbClr val="018A70"/>
              </a:solidFill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444" name="Google Shape;444;p56">
            <a:hlinkClick r:id="rId6"/>
          </p:cNvPr>
          <p:cNvSpPr/>
          <p:nvPr/>
        </p:nvSpPr>
        <p:spPr>
          <a:xfrm>
            <a:off x="5162188" y="1734813"/>
            <a:ext cx="1409698" cy="2817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018A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18A70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teal.goshawk</a:t>
            </a:r>
            <a:endParaRPr b="1" dirty="0">
              <a:solidFill>
                <a:srgbClr val="018A70"/>
              </a:solidFill>
              <a:latin typeface="Roche Sans"/>
              <a:ea typeface="Roche Sans"/>
              <a:cs typeface="Roche Sans"/>
              <a:sym typeface="Roche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7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Top recent {</a:t>
            </a:r>
            <a:r>
              <a:rPr lang="en" dirty="0">
                <a:solidFill>
                  <a:schemeClr val="lt1"/>
                </a:solidFill>
              </a:rPr>
              <a:t>teal</a:t>
            </a:r>
            <a:r>
              <a:rPr lang="en" dirty="0"/>
              <a:t>} features</a:t>
            </a:r>
            <a:endParaRPr dirty="0"/>
          </a:p>
        </p:txBody>
      </p:sp>
      <p:sp>
        <p:nvSpPr>
          <p:cNvPr id="450" name="Google Shape;450;p57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57"/>
          <p:cNvSpPr txBox="1">
            <a:spLocks noGrp="1"/>
          </p:cNvSpPr>
          <p:nvPr>
            <p:ph type="body" idx="2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Extensively tested ({shinytest2}, shiny::testServer) </a:t>
            </a:r>
            <a:endParaRPr sz="1800" dirty="0"/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Reporter functionality</a:t>
            </a:r>
            <a:endParaRPr sz="1800" dirty="0"/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Transformators and decorators</a:t>
            </a:r>
            <a:endParaRPr sz="1800" dirty="0"/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Open to community feedback</a:t>
            </a:r>
            <a:endParaRPr dirty="0"/>
          </a:p>
        </p:txBody>
      </p:sp>
      <p:pic>
        <p:nvPicPr>
          <p:cNvPr id="452" name="Google Shape;452;p57"/>
          <p:cNvPicPr preferRelativeResize="0"/>
          <p:nvPr/>
        </p:nvPicPr>
        <p:blipFill>
          <a:blip r:embed="rId3">
            <a:alphaModFix/>
          </a:blip>
          <a:srcRect l="1686" r="7915" b="3663"/>
          <a:stretch>
            <a:fillRect/>
          </a:stretch>
        </p:blipFill>
        <p:spPr>
          <a:xfrm>
            <a:off x="4732984" y="2298905"/>
            <a:ext cx="3915178" cy="243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8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459" name="Google Shape;459;p58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8"/>
          <p:cNvSpPr txBox="1">
            <a:spLocks noGrp="1"/>
          </p:cNvSpPr>
          <p:nvPr>
            <p:ph type="body" idx="2"/>
          </p:nvPr>
        </p:nvSpPr>
        <p:spPr>
          <a:xfrm>
            <a:off x="571450" y="1862983"/>
            <a:ext cx="4196480" cy="29402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00" dirty="0">
              <a:solidFill>
                <a:srgbClr val="77777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00" dirty="0">
              <a:solidFill>
                <a:srgbClr val="77777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6195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Training &amp; </a:t>
            </a:r>
            <a:r>
              <a:rPr lang="en" sz="1800" dirty="0">
                <a:solidFill>
                  <a:schemeClr val="lt1"/>
                </a:solidFill>
              </a:rPr>
              <a:t>documentation</a:t>
            </a:r>
            <a:endParaRPr sz="1800" dirty="0">
              <a:solidFill>
                <a:schemeClr val="lt1"/>
              </a:solidFill>
            </a:endParaRPr>
          </a:p>
          <a:p>
            <a:pPr marL="361950" marR="0" lvl="0" indent="-234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>
                <a:solidFill>
                  <a:schemeClr val="lt1"/>
                </a:solidFill>
              </a:rPr>
              <a:t>Balance </a:t>
            </a:r>
            <a:r>
              <a:rPr lang="en" sz="1800" dirty="0"/>
              <a:t>flexibility &amp; usability</a:t>
            </a:r>
            <a:endParaRPr sz="1800" dirty="0"/>
          </a:p>
          <a:p>
            <a:pPr marL="361950" lvl="0" indent="-234950">
              <a:lnSpc>
                <a:spcPct val="200000"/>
              </a:lnSpc>
              <a:spcBef>
                <a:spcPts val="0"/>
              </a:spcBef>
              <a:buSzPts val="1600"/>
              <a:buChar char="●"/>
            </a:pPr>
            <a:r>
              <a:rPr lang="en" sz="1800" dirty="0"/>
              <a:t>CRAN checks &amp; </a:t>
            </a:r>
            <a:r>
              <a:rPr lang="es-ES" sz="1800" dirty="0">
                <a:solidFill>
                  <a:schemeClr val="lt1"/>
                </a:solidFill>
              </a:rPr>
              <a:t>V</a:t>
            </a:r>
            <a:r>
              <a:rPr lang="en" sz="1800" dirty="0">
                <a:solidFill>
                  <a:schemeClr val="lt1"/>
                </a:solidFill>
              </a:rPr>
              <a:t>alidation</a:t>
            </a:r>
            <a:endParaRPr sz="1800" dirty="0">
              <a:solidFill>
                <a:schemeClr val="lt1"/>
              </a:solidFill>
            </a:endParaRPr>
          </a:p>
        </p:txBody>
      </p:sp>
      <p:pic>
        <p:nvPicPr>
          <p:cNvPr id="461" name="Google Shape;461;p58" title="Roche_27050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929" y="1745825"/>
            <a:ext cx="3649838" cy="243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0"/>
          <p:cNvSpPr txBox="1">
            <a:spLocks noGrp="1"/>
          </p:cNvSpPr>
          <p:nvPr>
            <p:ph type="title" idx="4294967295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talks &amp; posters</a:t>
            </a:r>
            <a:endParaRPr/>
          </a:p>
        </p:txBody>
      </p:sp>
      <p:sp>
        <p:nvSpPr>
          <p:cNvPr id="471" name="Google Shape;471;p60"/>
          <p:cNvSpPr txBox="1">
            <a:spLocks noGrp="1"/>
          </p:cNvSpPr>
          <p:nvPr>
            <p:ph type="subTitle" idx="3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0"/>
          <p:cNvSpPr txBox="1">
            <a:spLocks noGrp="1"/>
          </p:cNvSpPr>
          <p:nvPr>
            <p:ph type="body" idx="1"/>
          </p:nvPr>
        </p:nvSpPr>
        <p:spPr>
          <a:xfrm flipH="1">
            <a:off x="4572000" y="1472797"/>
            <a:ext cx="39267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>
              <a:spcAft>
                <a:spcPts val="500"/>
              </a:spcAft>
              <a:buNone/>
            </a:pPr>
            <a:br>
              <a:rPr lang="en-US" dirty="0"/>
            </a:br>
            <a:r>
              <a:rPr lang="en-US" dirty="0"/>
              <a:t>R/Pharma </a:t>
            </a:r>
            <a:r>
              <a:rPr lang="en-US" dirty="0" err="1"/>
              <a:t>genAI</a:t>
            </a:r>
            <a:r>
              <a:rPr lang="en-US" dirty="0"/>
              <a:t> day2026</a:t>
            </a:r>
          </a:p>
          <a:p>
            <a:pPr marL="0" lvl="0" indent="0">
              <a:spcAft>
                <a:spcPts val="500"/>
              </a:spcAft>
              <a:buNone/>
            </a:pPr>
            <a:r>
              <a:rPr lang="en-US" dirty="0"/>
              <a:t>Using LLMs to generate Teal applications: from proof of concept to production </a:t>
            </a:r>
          </a:p>
          <a:p>
            <a:pPr marL="0" lvl="0" indent="0">
              <a:spcAft>
                <a:spcPts val="500"/>
              </a:spcAft>
              <a:buNone/>
            </a:pPr>
            <a:r>
              <a:rPr lang="en-US" sz="1100" dirty="0"/>
              <a:t>Nikolas </a:t>
            </a:r>
            <a:r>
              <a:rPr lang="en-US" sz="1100" dirty="0" err="1"/>
              <a:t>Burkoff</a:t>
            </a:r>
            <a:r>
              <a:rPr lang="en-US" sz="1100" dirty="0"/>
              <a:t> (Johnson &amp; Johnson)</a:t>
            </a:r>
          </a:p>
          <a:p>
            <a:pPr marL="0" lvl="0" indent="0">
              <a:spcAft>
                <a:spcPts val="500"/>
              </a:spcAft>
              <a:buNone/>
            </a:pPr>
            <a:r>
              <a:rPr lang="es-ES" sz="1100" dirty="0"/>
              <a:t>                         </a:t>
            </a:r>
            <a:r>
              <a:rPr lang="es-ES" sz="1100" dirty="0">
                <a:hlinkClick r:id="rId3"/>
              </a:rPr>
              <a:t>https://youtu.be/Q8pwUUELlkc</a:t>
            </a:r>
            <a:r>
              <a:rPr lang="es-ES" dirty="0"/>
              <a:t> </a:t>
            </a:r>
            <a:endParaRPr dirty="0"/>
          </a:p>
        </p:txBody>
      </p:sp>
      <p:sp>
        <p:nvSpPr>
          <p:cNvPr id="474" name="Google Shape;474;p60"/>
          <p:cNvSpPr txBox="1">
            <a:spLocks noGrp="1"/>
          </p:cNvSpPr>
          <p:nvPr>
            <p:ph type="body" idx="2"/>
          </p:nvPr>
        </p:nvSpPr>
        <p:spPr>
          <a:xfrm flipH="1">
            <a:off x="571450" y="1442675"/>
            <a:ext cx="3926700" cy="3360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Two posters today at 16:30 about {</a:t>
            </a:r>
            <a:r>
              <a:rPr lang="en" dirty="0">
                <a:solidFill>
                  <a:schemeClr val="lt1"/>
                </a:solidFill>
              </a:rPr>
              <a:t>teal</a:t>
            </a:r>
            <a:r>
              <a:rPr lang="en" dirty="0"/>
              <a:t>}</a:t>
            </a:r>
            <a:endParaRPr sz="1100" dirty="0"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■"/>
            </a:pPr>
            <a:r>
              <a:rPr lang="en" dirty="0"/>
              <a:t>From Static to Smart: Exception-Driven Medical Data Review with Teal and AI</a:t>
            </a:r>
            <a:endParaRPr dirty="0"/>
          </a:p>
          <a:p>
            <a:pPr marL="457200" lvl="0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dirty="0"/>
              <a:t>Ms Daphne Grasselly (Roche), Magdalena Krochmal (Roche)</a:t>
            </a:r>
            <a:endParaRPr dirty="0"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■"/>
            </a:pPr>
            <a:r>
              <a:rPr lang="en" dirty="0"/>
              <a:t>Interactive and Instant GenAI-Driven Creation of Clinical Trial Applications</a:t>
            </a:r>
            <a:endParaRPr dirty="0"/>
          </a:p>
          <a:p>
            <a:pPr marL="457200" lvl="0" indent="0" algn="l" rtl="0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00" dirty="0"/>
              <a:t>Marcin Dubel (Appsilon)</a:t>
            </a:r>
            <a:endParaRPr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43D47B-8C6A-62F6-4570-4881EAB2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3115"/>
            <a:ext cx="621092" cy="4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48"/>
          <p:cNvGrpSpPr/>
          <p:nvPr/>
        </p:nvGrpSpPr>
        <p:grpSpPr>
          <a:xfrm>
            <a:off x="1357605" y="2045631"/>
            <a:ext cx="7431586" cy="613063"/>
            <a:chOff x="1357596" y="2045519"/>
            <a:chExt cx="5157600" cy="613063"/>
          </a:xfrm>
        </p:grpSpPr>
        <p:cxnSp>
          <p:nvCxnSpPr>
            <p:cNvPr id="251" name="Google Shape;251;p48"/>
            <p:cNvCxnSpPr/>
            <p:nvPr/>
          </p:nvCxnSpPr>
          <p:spPr>
            <a:xfrm>
              <a:off x="1357596" y="2045519"/>
              <a:ext cx="5157600" cy="0"/>
            </a:xfrm>
            <a:prstGeom prst="straightConnector1">
              <a:avLst/>
            </a:prstGeom>
            <a:noFill/>
            <a:ln w="9525" cap="flat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" name="Google Shape;252;p48"/>
            <p:cNvCxnSpPr/>
            <p:nvPr/>
          </p:nvCxnSpPr>
          <p:spPr>
            <a:xfrm>
              <a:off x="1357596" y="2658582"/>
              <a:ext cx="5157600" cy="0"/>
            </a:xfrm>
            <a:prstGeom prst="straightConnector1">
              <a:avLst/>
            </a:prstGeom>
            <a:noFill/>
            <a:ln w="9525" cap="flat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253" name="Google Shape;253;p48"/>
          <p:cNvCxnSpPr/>
          <p:nvPr/>
        </p:nvCxnSpPr>
        <p:spPr>
          <a:xfrm>
            <a:off x="1357596" y="3271518"/>
            <a:ext cx="5575800" cy="4200"/>
          </a:xfrm>
          <a:prstGeom prst="straightConnector1">
            <a:avLst/>
          </a:prstGeom>
          <a:noFill/>
          <a:ln w="9525" cap="flat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4" name="Google Shape;254;p48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</a:pPr>
            <a:r>
              <a:rPr lang="en"/>
              <a:t>What is {</a:t>
            </a:r>
            <a:r>
              <a:rPr lang="en">
                <a:solidFill>
                  <a:schemeClr val="lt1"/>
                </a:solidFill>
              </a:rPr>
              <a:t>teal</a:t>
            </a:r>
            <a:r>
              <a:rPr lang="en"/>
              <a:t>}?</a:t>
            </a:r>
            <a:endParaRPr/>
          </a:p>
        </p:txBody>
      </p:sp>
      <p:sp>
        <p:nvSpPr>
          <p:cNvPr id="255" name="Google Shape;255;p48"/>
          <p:cNvSpPr txBox="1"/>
          <p:nvPr/>
        </p:nvSpPr>
        <p:spPr>
          <a:xfrm>
            <a:off x="1357600" y="1600500"/>
            <a:ext cx="675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45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313145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Open-source</a:t>
            </a:r>
            <a:r>
              <a:rPr lang="en" sz="1800" b="0" i="0" u="none" strike="noStrike" cap="none">
                <a:solidFill>
                  <a:srgbClr val="313145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R Shiny-based framework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8"/>
          <p:cNvSpPr txBox="1"/>
          <p:nvPr/>
        </p:nvSpPr>
        <p:spPr>
          <a:xfrm>
            <a:off x="1353659" y="3455025"/>
            <a:ext cx="451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313145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Analysis tool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" name="Google Shape;257;p48"/>
          <p:cNvGrpSpPr/>
          <p:nvPr/>
        </p:nvGrpSpPr>
        <p:grpSpPr>
          <a:xfrm>
            <a:off x="579433" y="1489121"/>
            <a:ext cx="499800" cy="499800"/>
            <a:chOff x="579433" y="1489121"/>
            <a:chExt cx="499800" cy="499800"/>
          </a:xfrm>
        </p:grpSpPr>
        <p:sp>
          <p:nvSpPr>
            <p:cNvPr id="258" name="Google Shape;258;p48"/>
            <p:cNvSpPr/>
            <p:nvPr/>
          </p:nvSpPr>
          <p:spPr>
            <a:xfrm>
              <a:off x="579433" y="1489121"/>
              <a:ext cx="499800" cy="499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48"/>
            <p:cNvGrpSpPr/>
            <p:nvPr/>
          </p:nvGrpSpPr>
          <p:grpSpPr>
            <a:xfrm>
              <a:off x="671101" y="1580815"/>
              <a:ext cx="316243" cy="316243"/>
              <a:chOff x="4119563" y="3979863"/>
              <a:chExt cx="346075" cy="346075"/>
            </a:xfrm>
          </p:grpSpPr>
          <p:sp>
            <p:nvSpPr>
              <p:cNvPr id="260" name="Google Shape;260;p48"/>
              <p:cNvSpPr/>
              <p:nvPr/>
            </p:nvSpPr>
            <p:spPr>
              <a:xfrm>
                <a:off x="4119563" y="3979863"/>
                <a:ext cx="346075" cy="3460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9" y="52"/>
                    </a:move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78" y="37"/>
                      <a:pt x="77" y="31"/>
                      <a:pt x="75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1" y="15"/>
                      <a:pt x="55" y="14"/>
                      <a:pt x="52" y="13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7" y="14"/>
                      <a:pt x="31" y="15"/>
                      <a:pt x="28" y="1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5" y="31"/>
                      <a:pt x="14" y="37"/>
                      <a:pt x="1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4" y="55"/>
                      <a:pt x="15" y="61"/>
                      <a:pt x="17" y="64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31" y="77"/>
                      <a:pt x="37" y="78"/>
                      <a:pt x="40" y="79"/>
                    </a:cubicBezTo>
                    <a:cubicBezTo>
                      <a:pt x="40" y="92"/>
                      <a:pt x="40" y="92"/>
                      <a:pt x="40" y="92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5" y="78"/>
                      <a:pt x="61" y="77"/>
                      <a:pt x="64" y="75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84" y="73"/>
                      <a:pt x="84" y="73"/>
                      <a:pt x="84" y="73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7" y="61"/>
                      <a:pt x="78" y="55"/>
                      <a:pt x="79" y="52"/>
                    </a:cubicBezTo>
                    <a:close/>
                  </a:path>
                </a:pathLst>
              </a:cu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48"/>
              <p:cNvSpPr/>
              <p:nvPr/>
            </p:nvSpPr>
            <p:spPr>
              <a:xfrm>
                <a:off x="4225925" y="4084638"/>
                <a:ext cx="135000" cy="136500"/>
              </a:xfrm>
              <a:prstGeom prst="ellipse">
                <a:avLst/>
              </a:pr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2" name="Google Shape;262;p48"/>
          <p:cNvGrpSpPr/>
          <p:nvPr/>
        </p:nvGrpSpPr>
        <p:grpSpPr>
          <a:xfrm>
            <a:off x="579333" y="2715208"/>
            <a:ext cx="499800" cy="499800"/>
            <a:chOff x="579433" y="2102183"/>
            <a:chExt cx="499800" cy="499800"/>
          </a:xfrm>
        </p:grpSpPr>
        <p:sp>
          <p:nvSpPr>
            <p:cNvPr id="263" name="Google Shape;263;p48"/>
            <p:cNvSpPr/>
            <p:nvPr/>
          </p:nvSpPr>
          <p:spPr>
            <a:xfrm>
              <a:off x="579433" y="2102183"/>
              <a:ext cx="499800" cy="499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64;p48"/>
            <p:cNvGrpSpPr/>
            <p:nvPr/>
          </p:nvGrpSpPr>
          <p:grpSpPr>
            <a:xfrm>
              <a:off x="708219" y="2225743"/>
              <a:ext cx="242055" cy="252475"/>
              <a:chOff x="4119563" y="4700588"/>
              <a:chExt cx="331900" cy="346188"/>
            </a:xfrm>
          </p:grpSpPr>
          <p:sp>
            <p:nvSpPr>
              <p:cNvPr id="265" name="Google Shape;265;p48"/>
              <p:cNvSpPr/>
              <p:nvPr/>
            </p:nvSpPr>
            <p:spPr>
              <a:xfrm>
                <a:off x="4300538" y="4897438"/>
                <a:ext cx="115800" cy="112800"/>
              </a:xfrm>
              <a:prstGeom prst="ellipse">
                <a:avLst/>
              </a:prstGeom>
              <a:noFill/>
              <a:ln w="12700" cap="flat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66" name="Google Shape;266;p48"/>
              <p:cNvCxnSpPr/>
              <p:nvPr/>
            </p:nvCxnSpPr>
            <p:spPr>
              <a:xfrm>
                <a:off x="4398963" y="4994276"/>
                <a:ext cx="52500" cy="52500"/>
              </a:xfrm>
              <a:prstGeom prst="straightConnector1">
                <a:avLst/>
              </a:pr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7" name="Google Shape;267;p48"/>
              <p:cNvSpPr/>
              <p:nvPr/>
            </p:nvSpPr>
            <p:spPr>
              <a:xfrm>
                <a:off x="4119563" y="4700588"/>
                <a:ext cx="315913" cy="106363"/>
              </a:xfrm>
              <a:custGeom>
                <a:avLst/>
                <a:gdLst/>
                <a:ahLst/>
                <a:cxnLst/>
                <a:rect l="l" t="t" r="r" b="b"/>
                <a:pathLst>
                  <a:path w="84" h="28" extrusionOk="0">
                    <a:moveTo>
                      <a:pt x="84" y="24"/>
                    </a:moveTo>
                    <a:cubicBezTo>
                      <a:pt x="84" y="26"/>
                      <a:pt x="82" y="28"/>
                      <a:pt x="80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2" y="28"/>
                      <a:pt x="0" y="26"/>
                      <a:pt x="0" y="2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2" y="0"/>
                      <a:pt x="84" y="2"/>
                      <a:pt x="84" y="4"/>
                    </a:cubicBezTo>
                    <a:lnTo>
                      <a:pt x="84" y="24"/>
                    </a:lnTo>
                    <a:close/>
                  </a:path>
                </a:pathLst>
              </a:cu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68" name="Google Shape;268;p48"/>
              <p:cNvCxnSpPr/>
              <p:nvPr/>
            </p:nvCxnSpPr>
            <p:spPr>
              <a:xfrm>
                <a:off x="4232276" y="4776788"/>
                <a:ext cx="150900" cy="0"/>
              </a:xfrm>
              <a:prstGeom prst="straightConnector1">
                <a:avLst/>
              </a:pr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9" name="Google Shape;269;p48"/>
              <p:cNvCxnSpPr/>
              <p:nvPr/>
            </p:nvCxnSpPr>
            <p:spPr>
              <a:xfrm>
                <a:off x="4232276" y="4746626"/>
                <a:ext cx="150900" cy="0"/>
              </a:xfrm>
              <a:prstGeom prst="straightConnector1">
                <a:avLst/>
              </a:pr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70" name="Google Shape;270;p48"/>
              <p:cNvSpPr/>
              <p:nvPr/>
            </p:nvSpPr>
            <p:spPr>
              <a:xfrm>
                <a:off x="4157663" y="4738688"/>
                <a:ext cx="30300" cy="30300"/>
              </a:xfrm>
              <a:prstGeom prst="ellipse">
                <a:avLst/>
              </a:pr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48"/>
              <p:cNvSpPr/>
              <p:nvPr/>
            </p:nvSpPr>
            <p:spPr>
              <a:xfrm>
                <a:off x="4119563" y="4806951"/>
                <a:ext cx="315913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28" extrusionOk="0">
                    <a:moveTo>
                      <a:pt x="34" y="28"/>
                    </a:moveTo>
                    <a:cubicBezTo>
                      <a:pt x="4" y="28"/>
                      <a:pt x="4" y="28"/>
                      <a:pt x="4" y="28"/>
                    </a:cubicBezTo>
                    <a:cubicBezTo>
                      <a:pt x="2" y="28"/>
                      <a:pt x="0" y="26"/>
                      <a:pt x="0" y="2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2" y="0"/>
                      <a:pt x="84" y="2"/>
                      <a:pt x="84" y="4"/>
                    </a:cubicBezTo>
                    <a:cubicBezTo>
                      <a:pt x="84" y="14"/>
                      <a:pt x="84" y="14"/>
                      <a:pt x="84" y="14"/>
                    </a:cubicBezTo>
                  </a:path>
                </a:pathLst>
              </a:cu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2" name="Google Shape;272;p48"/>
              <p:cNvCxnSpPr/>
              <p:nvPr/>
            </p:nvCxnSpPr>
            <p:spPr>
              <a:xfrm>
                <a:off x="4232276" y="4881563"/>
                <a:ext cx="30300" cy="0"/>
              </a:xfrm>
              <a:prstGeom prst="straightConnector1">
                <a:avLst/>
              </a:pr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3" name="Google Shape;273;p48"/>
              <p:cNvCxnSpPr/>
              <p:nvPr/>
            </p:nvCxnSpPr>
            <p:spPr>
              <a:xfrm>
                <a:off x="4232276" y="4851401"/>
                <a:ext cx="45900" cy="0"/>
              </a:xfrm>
              <a:prstGeom prst="straightConnector1">
                <a:avLst/>
              </a:pr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74" name="Google Shape;274;p48"/>
              <p:cNvSpPr/>
              <p:nvPr/>
            </p:nvSpPr>
            <p:spPr>
              <a:xfrm>
                <a:off x="4157663" y="4843463"/>
                <a:ext cx="30300" cy="30300"/>
              </a:xfrm>
              <a:prstGeom prst="ellipse">
                <a:avLst/>
              </a:pr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48"/>
              <p:cNvSpPr/>
              <p:nvPr/>
            </p:nvSpPr>
            <p:spPr>
              <a:xfrm>
                <a:off x="4119563" y="4911726"/>
                <a:ext cx="1428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28" extrusionOk="0">
                    <a:moveTo>
                      <a:pt x="38" y="28"/>
                    </a:moveTo>
                    <a:cubicBezTo>
                      <a:pt x="4" y="28"/>
                      <a:pt x="4" y="28"/>
                      <a:pt x="4" y="28"/>
                    </a:cubicBezTo>
                    <a:cubicBezTo>
                      <a:pt x="2" y="28"/>
                      <a:pt x="0" y="26"/>
                      <a:pt x="0" y="2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48"/>
              <p:cNvSpPr/>
              <p:nvPr/>
            </p:nvSpPr>
            <p:spPr>
              <a:xfrm>
                <a:off x="4157663" y="4949826"/>
                <a:ext cx="30300" cy="30300"/>
              </a:xfrm>
              <a:prstGeom prst="ellipse">
                <a:avLst/>
              </a:prstGeom>
              <a:noFill/>
              <a:ln w="12700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7" name="Google Shape;277;p48"/>
          <p:cNvGrpSpPr/>
          <p:nvPr/>
        </p:nvGrpSpPr>
        <p:grpSpPr>
          <a:xfrm>
            <a:off x="579333" y="2102271"/>
            <a:ext cx="6070867" cy="499800"/>
            <a:chOff x="579333" y="2715221"/>
            <a:chExt cx="6070867" cy="499800"/>
          </a:xfrm>
        </p:grpSpPr>
        <p:sp>
          <p:nvSpPr>
            <p:cNvPr id="278" name="Google Shape;278;p48"/>
            <p:cNvSpPr txBox="1"/>
            <p:nvPr/>
          </p:nvSpPr>
          <p:spPr>
            <a:xfrm>
              <a:off x="1357600" y="2826625"/>
              <a:ext cx="52926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313145"/>
                  </a:solidFill>
                  <a:latin typeface="Roche Sans Light"/>
                  <a:ea typeface="Roche Sans Light"/>
                  <a:cs typeface="Roche Sans Light"/>
                  <a:sym typeface="Roche Sans Light"/>
                </a:rPr>
                <a:t>Reporting engine</a:t>
              </a:r>
              <a:endParaRPr sz="1800" i="0" u="none" strike="noStrike" cap="none">
                <a:solidFill>
                  <a:srgbClr val="000000"/>
                </a:solidFill>
                <a:latin typeface="Roche Sans Light"/>
                <a:ea typeface="Roche Sans Light"/>
                <a:cs typeface="Roche Sans Light"/>
                <a:sym typeface="Roche Sans Light"/>
              </a:endParaRPr>
            </a:p>
          </p:txBody>
        </p:sp>
        <p:grpSp>
          <p:nvGrpSpPr>
            <p:cNvPr id="279" name="Google Shape;279;p48"/>
            <p:cNvGrpSpPr/>
            <p:nvPr/>
          </p:nvGrpSpPr>
          <p:grpSpPr>
            <a:xfrm>
              <a:off x="579333" y="2715221"/>
              <a:ext cx="499800" cy="499800"/>
              <a:chOff x="579433" y="2847296"/>
              <a:chExt cx="499800" cy="499800"/>
            </a:xfrm>
          </p:grpSpPr>
          <p:sp>
            <p:nvSpPr>
              <p:cNvPr id="280" name="Google Shape;280;p48"/>
              <p:cNvSpPr/>
              <p:nvPr/>
            </p:nvSpPr>
            <p:spPr>
              <a:xfrm>
                <a:off x="579433" y="2847296"/>
                <a:ext cx="499800" cy="499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1" name="Google Shape;281;p48"/>
              <p:cNvGrpSpPr/>
              <p:nvPr/>
            </p:nvGrpSpPr>
            <p:grpSpPr>
              <a:xfrm>
                <a:off x="674786" y="2976643"/>
                <a:ext cx="309260" cy="241079"/>
                <a:chOff x="2678113" y="798513"/>
                <a:chExt cx="346200" cy="269875"/>
              </a:xfrm>
            </p:grpSpPr>
            <p:sp>
              <p:nvSpPr>
                <p:cNvPr id="282" name="Google Shape;282;p48"/>
                <p:cNvSpPr/>
                <p:nvPr/>
              </p:nvSpPr>
              <p:spPr>
                <a:xfrm>
                  <a:off x="2678113" y="798513"/>
                  <a:ext cx="346075" cy="2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72" extrusionOk="0">
                      <a:moveTo>
                        <a:pt x="92" y="64"/>
                      </a:moveTo>
                      <a:cubicBezTo>
                        <a:pt x="92" y="68"/>
                        <a:pt x="88" y="72"/>
                        <a:pt x="84" y="72"/>
                      </a:cubicBezTo>
                      <a:cubicBezTo>
                        <a:pt x="8" y="72"/>
                        <a:pt x="8" y="72"/>
                        <a:pt x="8" y="72"/>
                      </a:cubicBezTo>
                      <a:cubicBezTo>
                        <a:pt x="4" y="72"/>
                        <a:pt x="0" y="68"/>
                        <a:pt x="0" y="64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8" y="0"/>
                        <a:pt x="92" y="4"/>
                        <a:pt x="92" y="8"/>
                      </a:cubicBezTo>
                      <a:lnTo>
                        <a:pt x="92" y="64"/>
                      </a:lnTo>
                      <a:close/>
                    </a:path>
                  </a:pathLst>
                </a:cu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83" name="Google Shape;283;p48"/>
                <p:cNvCxnSpPr/>
                <p:nvPr/>
              </p:nvCxnSpPr>
              <p:spPr>
                <a:xfrm>
                  <a:off x="2678113" y="873126"/>
                  <a:ext cx="346200" cy="0"/>
                </a:xfrm>
                <a:prstGeom prst="straightConnector1">
                  <a:avLst/>
                </a:pr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84" name="Google Shape;284;p48"/>
                <p:cNvSpPr/>
                <p:nvPr/>
              </p:nvSpPr>
              <p:spPr>
                <a:xfrm>
                  <a:off x="2722563" y="828676"/>
                  <a:ext cx="15900" cy="14400"/>
                </a:xfrm>
                <a:prstGeom prst="ellipse">
                  <a:avLst/>
                </a:pr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48"/>
                <p:cNvSpPr/>
                <p:nvPr/>
              </p:nvSpPr>
              <p:spPr>
                <a:xfrm>
                  <a:off x="2768601" y="828676"/>
                  <a:ext cx="14400" cy="14400"/>
                </a:xfrm>
                <a:prstGeom prst="ellipse">
                  <a:avLst/>
                </a:pr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48"/>
                <p:cNvSpPr/>
                <p:nvPr/>
              </p:nvSpPr>
              <p:spPr>
                <a:xfrm>
                  <a:off x="2813051" y="828676"/>
                  <a:ext cx="14400" cy="14400"/>
                </a:xfrm>
                <a:prstGeom prst="ellipse">
                  <a:avLst/>
                </a:pr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87" name="Google Shape;287;p48"/>
          <p:cNvGrpSpPr/>
          <p:nvPr/>
        </p:nvGrpSpPr>
        <p:grpSpPr>
          <a:xfrm>
            <a:off x="579408" y="3328275"/>
            <a:ext cx="499800" cy="499800"/>
            <a:chOff x="579433" y="3716675"/>
            <a:chExt cx="499800" cy="499800"/>
          </a:xfrm>
        </p:grpSpPr>
        <p:sp>
          <p:nvSpPr>
            <p:cNvPr id="288" name="Google Shape;288;p48"/>
            <p:cNvSpPr/>
            <p:nvPr/>
          </p:nvSpPr>
          <p:spPr>
            <a:xfrm>
              <a:off x="579433" y="3716675"/>
              <a:ext cx="499800" cy="499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9" name="Google Shape;289;p48"/>
            <p:cNvGrpSpPr/>
            <p:nvPr/>
          </p:nvGrpSpPr>
          <p:grpSpPr>
            <a:xfrm>
              <a:off x="674781" y="3845467"/>
              <a:ext cx="309149" cy="242497"/>
              <a:chOff x="2678113" y="6583363"/>
              <a:chExt cx="346075" cy="271462"/>
            </a:xfrm>
          </p:grpSpPr>
          <p:sp>
            <p:nvSpPr>
              <p:cNvPr id="290" name="Google Shape;290;p48"/>
              <p:cNvSpPr/>
              <p:nvPr/>
            </p:nvSpPr>
            <p:spPr>
              <a:xfrm>
                <a:off x="2692401" y="6583363"/>
                <a:ext cx="315913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0" y="6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1" y="0"/>
                      <a:pt x="84" y="3"/>
                      <a:pt x="84" y="6"/>
                    </a:cubicBezTo>
                    <a:cubicBezTo>
                      <a:pt x="84" y="60"/>
                      <a:pt x="84" y="60"/>
                      <a:pt x="84" y="60"/>
                    </a:cubicBezTo>
                  </a:path>
                </a:pathLst>
              </a:cu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48"/>
              <p:cNvSpPr/>
              <p:nvPr/>
            </p:nvSpPr>
            <p:spPr>
              <a:xfrm>
                <a:off x="2678113" y="6808788"/>
                <a:ext cx="34607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" extrusionOk="0">
                    <a:moveTo>
                      <a:pt x="56" y="0"/>
                    </a:moveTo>
                    <a:cubicBezTo>
                      <a:pt x="56" y="4"/>
                      <a:pt x="56" y="4"/>
                      <a:pt x="5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4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90" y="12"/>
                      <a:pt x="92" y="10"/>
                      <a:pt x="92" y="8"/>
                    </a:cubicBezTo>
                    <a:cubicBezTo>
                      <a:pt x="92" y="0"/>
                      <a:pt x="92" y="0"/>
                      <a:pt x="92" y="0"/>
                    </a:cubicBezTo>
                    <a:lnTo>
                      <a:pt x="56" y="0"/>
                    </a:lnTo>
                    <a:close/>
                  </a:path>
                </a:pathLst>
              </a:cu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48"/>
              <p:cNvSpPr/>
              <p:nvPr/>
            </p:nvSpPr>
            <p:spPr>
              <a:xfrm>
                <a:off x="2813051" y="6629400"/>
                <a:ext cx="74700" cy="74700"/>
              </a:xfrm>
              <a:prstGeom prst="ellipse">
                <a:avLst/>
              </a:pr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48"/>
              <p:cNvSpPr/>
              <p:nvPr/>
            </p:nvSpPr>
            <p:spPr>
              <a:xfrm>
                <a:off x="2790826" y="6704013"/>
                <a:ext cx="1206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6" extrusionOk="0">
                    <a:moveTo>
                      <a:pt x="32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lose/>
                  </a:path>
                </a:pathLst>
              </a:cu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4" name="Google Shape;294;p48"/>
          <p:cNvGrpSpPr/>
          <p:nvPr/>
        </p:nvGrpSpPr>
        <p:grpSpPr>
          <a:xfrm>
            <a:off x="6079574" y="1420898"/>
            <a:ext cx="3064426" cy="3311391"/>
            <a:chOff x="6079574" y="1420898"/>
            <a:chExt cx="3064426" cy="3311391"/>
          </a:xfrm>
        </p:grpSpPr>
        <p:sp>
          <p:nvSpPr>
            <p:cNvPr id="295" name="Google Shape;295;p48"/>
            <p:cNvSpPr/>
            <p:nvPr/>
          </p:nvSpPr>
          <p:spPr>
            <a:xfrm>
              <a:off x="7620000" y="1461989"/>
              <a:ext cx="1524000" cy="3270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6" name="Google Shape;296;p48"/>
            <p:cNvPicPr preferRelativeResize="0"/>
            <p:nvPr/>
          </p:nvPicPr>
          <p:blipFill rotWithShape="1">
            <a:blip r:embed="rId3">
              <a:alphaModFix/>
            </a:blip>
            <a:srcRect t="-594" b="-10"/>
            <a:stretch/>
          </p:blipFill>
          <p:spPr>
            <a:xfrm>
              <a:off x="6079574" y="1420898"/>
              <a:ext cx="2723080" cy="30757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479978">
              <a:off x="7490839" y="2565186"/>
              <a:ext cx="692195" cy="799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p48"/>
          <p:cNvSpPr/>
          <p:nvPr/>
        </p:nvSpPr>
        <p:spPr>
          <a:xfrm>
            <a:off x="8151400" y="170450"/>
            <a:ext cx="882300" cy="5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299" name="Google Shape;299;p48"/>
          <p:cNvSpPr txBox="1"/>
          <p:nvPr/>
        </p:nvSpPr>
        <p:spPr>
          <a:xfrm>
            <a:off x="1353650" y="2826500"/>
            <a:ext cx="5292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145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Code reproducibility</a:t>
            </a:r>
            <a:endParaRPr sz="1800">
              <a:solidFill>
                <a:srgbClr val="313145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89153622-492E-2340-DFB9-2FE512EA1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>
            <a:extLst>
              <a:ext uri="{FF2B5EF4-FFF2-40B4-BE49-F238E27FC236}">
                <a16:creationId xmlns:a16="http://schemas.microsoft.com/office/drawing/2014/main" id="{93B00C95-F83E-3428-B2B7-5FFF96CD8221}"/>
              </a:ext>
            </a:extLst>
          </p:cNvPr>
          <p:cNvSpPr txBox="1"/>
          <p:nvPr/>
        </p:nvSpPr>
        <p:spPr>
          <a:xfrm>
            <a:off x="571450" y="432675"/>
            <a:ext cx="7431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Roche Sans" panose="020B0504030201040101" pitchFamily="34" charset="0"/>
                <a:ea typeface="Roche Sans Medium"/>
                <a:cs typeface="Roche Sans Medium"/>
                <a:sym typeface="Roche Sans Medium"/>
              </a:rPr>
              <a:t>How {</a:t>
            </a:r>
            <a:r>
              <a:rPr lang="en" sz="2200">
                <a:solidFill>
                  <a:schemeClr val="lt1"/>
                </a:solidFill>
                <a:latin typeface="Roche Sans" panose="020B0504030201040101" pitchFamily="34" charset="0"/>
                <a:ea typeface="Roche Sans Medium"/>
                <a:cs typeface="Roche Sans Medium"/>
                <a:sym typeface="Roche Sans Medium"/>
              </a:rPr>
              <a:t>teal</a:t>
            </a:r>
            <a:r>
              <a:rPr lang="en" sz="2200">
                <a:latin typeface="Roche Sans" panose="020B0504030201040101" pitchFamily="34" charset="0"/>
                <a:ea typeface="Roche Sans Medium"/>
                <a:cs typeface="Roche Sans Medium"/>
                <a:sym typeface="Roche Sans Medium"/>
              </a:rPr>
              <a:t>} helps in production </a:t>
            </a:r>
            <a:endParaRPr sz="2200">
              <a:latin typeface="Roche Sans" panose="020B0504030201040101" pitchFamily="34" charset="0"/>
              <a:ea typeface="Roche Sans Medium"/>
              <a:cs typeface="Roche Sans Medium"/>
              <a:sym typeface="Roche Sans Medium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4368E53C-7345-15D8-2222-94A850F5F3E3}"/>
              </a:ext>
            </a:extLst>
          </p:cNvPr>
          <p:cNvGrpSpPr/>
          <p:nvPr/>
        </p:nvGrpSpPr>
        <p:grpSpPr>
          <a:xfrm>
            <a:off x="4733434" y="1047314"/>
            <a:ext cx="4017459" cy="3280660"/>
            <a:chOff x="4733434" y="1047314"/>
            <a:chExt cx="4017459" cy="328066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36DC5E3-39AA-50E6-1094-7A8D3EA168A0}"/>
                </a:ext>
              </a:extLst>
            </p:cNvPr>
            <p:cNvSpPr/>
            <p:nvPr/>
          </p:nvSpPr>
          <p:spPr>
            <a:xfrm>
              <a:off x="6858984" y="3246758"/>
              <a:ext cx="832231" cy="244101"/>
            </a:xfrm>
            <a:prstGeom prst="rect">
              <a:avLst/>
            </a:prstGeom>
            <a:solidFill>
              <a:srgbClr val="FFEEB7"/>
            </a:solidFill>
            <a:ln w="19050">
              <a:solidFill>
                <a:srgbClr val="FFD4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>
                  <a:solidFill>
                    <a:srgbClr val="002060"/>
                  </a:solidFill>
                  <a:latin typeface="Roche Sans" panose="020B0504030201040101" pitchFamily="34" charset="0"/>
                </a:rPr>
                <a:t>Study</a:t>
              </a:r>
              <a:r>
                <a:rPr lang="es-ES" dirty="0">
                  <a:solidFill>
                    <a:srgbClr val="002060"/>
                  </a:solidFill>
                  <a:latin typeface="Roche Sans" panose="020B0504030201040101" pitchFamily="34" charset="0"/>
                </a:rPr>
                <a:t> B</a:t>
              </a: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FBCA1C62-9277-DBE2-C446-C09F1CFE7B7F}"/>
                </a:ext>
              </a:extLst>
            </p:cNvPr>
            <p:cNvSpPr/>
            <p:nvPr/>
          </p:nvSpPr>
          <p:spPr>
            <a:xfrm>
              <a:off x="6858984" y="3654243"/>
              <a:ext cx="832231" cy="244101"/>
            </a:xfrm>
            <a:prstGeom prst="rect">
              <a:avLst/>
            </a:prstGeom>
            <a:solidFill>
              <a:srgbClr val="FFEEB7"/>
            </a:solidFill>
            <a:ln w="19050">
              <a:solidFill>
                <a:srgbClr val="FFD4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>
                  <a:solidFill>
                    <a:srgbClr val="002060"/>
                  </a:solidFill>
                  <a:latin typeface="Roche Sans" panose="020B0504030201040101" pitchFamily="34" charset="0"/>
                </a:rPr>
                <a:t>Study</a:t>
              </a:r>
              <a:r>
                <a:rPr lang="es-ES" dirty="0">
                  <a:solidFill>
                    <a:srgbClr val="002060"/>
                  </a:solidFill>
                  <a:latin typeface="Roche Sans" panose="020B0504030201040101" pitchFamily="34" charset="0"/>
                </a:rPr>
                <a:t> C</a:t>
              </a: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AE6F3DD-EBBE-8F1B-D547-33F2522D5213}"/>
                </a:ext>
              </a:extLst>
            </p:cNvPr>
            <p:cNvSpPr/>
            <p:nvPr/>
          </p:nvSpPr>
          <p:spPr>
            <a:xfrm>
              <a:off x="6881882" y="4083873"/>
              <a:ext cx="832231" cy="244101"/>
            </a:xfrm>
            <a:prstGeom prst="rect">
              <a:avLst/>
            </a:prstGeom>
            <a:solidFill>
              <a:srgbClr val="FFEEB7"/>
            </a:solidFill>
            <a:ln w="19050">
              <a:solidFill>
                <a:srgbClr val="FFD4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>
                  <a:solidFill>
                    <a:srgbClr val="002060"/>
                  </a:solidFill>
                  <a:latin typeface="Roche Sans" panose="020B0504030201040101" pitchFamily="34" charset="0"/>
                </a:rPr>
                <a:t>Study</a:t>
              </a:r>
              <a:r>
                <a:rPr lang="es-ES" dirty="0">
                  <a:solidFill>
                    <a:srgbClr val="002060"/>
                  </a:solidFill>
                  <a:latin typeface="Roche Sans" panose="020B0504030201040101" pitchFamily="34" charset="0"/>
                </a:rPr>
                <a:t> D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49672AC8-8A81-54DA-738F-3067B24FDD7C}"/>
                </a:ext>
              </a:extLst>
            </p:cNvPr>
            <p:cNvSpPr/>
            <p:nvPr/>
          </p:nvSpPr>
          <p:spPr>
            <a:xfrm>
              <a:off x="4840752" y="1047314"/>
              <a:ext cx="3910141" cy="1798436"/>
            </a:xfrm>
            <a:prstGeom prst="rect">
              <a:avLst/>
            </a:prstGeom>
            <a:noFill/>
            <a:ln w="19050">
              <a:solidFill>
                <a:srgbClr val="FFD4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002060"/>
                </a:solidFill>
                <a:latin typeface="Roche Sans" panose="020B0504030201040101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A9C4465-6FDB-02A7-BA50-5E0016BF04D0}"/>
                </a:ext>
              </a:extLst>
            </p:cNvPr>
            <p:cNvSpPr txBox="1"/>
            <p:nvPr/>
          </p:nvSpPr>
          <p:spPr>
            <a:xfrm>
              <a:off x="6225609" y="1085997"/>
              <a:ext cx="991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latin typeface="Roche Sans" panose="020B0504030201040101" pitchFamily="34" charset="0"/>
                </a:rPr>
                <a:t>Study</a:t>
              </a:r>
              <a:r>
                <a:rPr lang="es-ES" dirty="0">
                  <a:latin typeface="Roche Sans" panose="020B0504030201040101" pitchFamily="34" charset="0"/>
                </a:rPr>
                <a:t> A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869B398B-7A48-0642-40A6-D094A943036B}"/>
                </a:ext>
              </a:extLst>
            </p:cNvPr>
            <p:cNvSpPr/>
            <p:nvPr/>
          </p:nvSpPr>
          <p:spPr>
            <a:xfrm>
              <a:off x="6417890" y="1748188"/>
              <a:ext cx="871673" cy="230737"/>
            </a:xfrm>
            <a:prstGeom prst="rect">
              <a:avLst/>
            </a:prstGeom>
            <a:solidFill>
              <a:srgbClr val="93C47D"/>
            </a:solidFill>
            <a:ln w="9525" cap="flat" cmpd="sng">
              <a:solidFill>
                <a:srgbClr val="018A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ES" dirty="0">
                  <a:solidFill>
                    <a:srgbClr val="018A70"/>
                  </a:solidFill>
                  <a:latin typeface="Roche Sans Light"/>
                </a:rPr>
                <a:t>modules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ED1F625-DBF2-ADB5-F024-A3DD7EE86386}"/>
                </a:ext>
              </a:extLst>
            </p:cNvPr>
            <p:cNvSpPr/>
            <p:nvPr/>
          </p:nvSpPr>
          <p:spPr>
            <a:xfrm>
              <a:off x="7714113" y="2009151"/>
              <a:ext cx="965675" cy="230737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>
                  <a:latin typeface="Roche Sans" panose="020B0504030201040101" pitchFamily="34" charset="0"/>
                </a:rPr>
                <a:t>study</a:t>
              </a:r>
              <a:r>
                <a:rPr lang="es-ES" dirty="0">
                  <a:latin typeface="Roche Sans" panose="020B0504030201040101" pitchFamily="34" charset="0"/>
                </a:rPr>
                <a:t> app</a:t>
              </a:r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C7C6CB90-5A3A-40A8-F752-83A4148EDC64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5408369" y="1658013"/>
              <a:ext cx="1009521" cy="2055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A2CF6B66-065A-9010-EEAB-96B8F40557AF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5570042" y="1863557"/>
              <a:ext cx="847848" cy="6354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42AA715B-AA04-2037-D7B6-3E7C839E0DA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5670184" y="1863557"/>
              <a:ext cx="747706" cy="16624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32537954-A074-0869-7CDA-96464AAD515B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V="1">
              <a:off x="5670184" y="3368809"/>
              <a:ext cx="1188800" cy="1572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ADA5D05E-BD80-3440-433C-1FE88C6111E7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V="1">
              <a:off x="7242992" y="2239888"/>
              <a:ext cx="953959" cy="168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11E58593-1FDF-E8D7-DDD4-EBEE024ED598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7289563" y="1863557"/>
              <a:ext cx="907387" cy="1455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0FB6B29-85C1-4762-953E-E9EFBD041024}"/>
                </a:ext>
              </a:extLst>
            </p:cNvPr>
            <p:cNvSpPr txBox="1"/>
            <p:nvPr/>
          </p:nvSpPr>
          <p:spPr>
            <a:xfrm>
              <a:off x="4733434" y="1560399"/>
              <a:ext cx="9913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>
                  <a:latin typeface="Roche Sans" panose="020B0504030201040101" pitchFamily="34" charset="0"/>
                </a:rPr>
                <a:t>App </a:t>
              </a:r>
              <a:r>
                <a:rPr lang="es-ES" sz="1000" dirty="0" err="1">
                  <a:latin typeface="Roche Sans" panose="020B0504030201040101" pitchFamily="34" charset="0"/>
                </a:rPr>
                <a:t>developer</a:t>
              </a:r>
              <a:endParaRPr lang="es-ES" sz="1000" dirty="0">
                <a:latin typeface="Roche Sans" panose="020B0504030201040101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6A74DC3-0925-6DF7-D439-6BEBA16A5491}"/>
                </a:ext>
              </a:extLst>
            </p:cNvPr>
            <p:cNvSpPr txBox="1"/>
            <p:nvPr/>
          </p:nvSpPr>
          <p:spPr>
            <a:xfrm>
              <a:off x="4802702" y="2442732"/>
              <a:ext cx="9913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 err="1">
                  <a:latin typeface="Roche Sans" panose="020B0504030201040101" pitchFamily="34" charset="0"/>
                </a:rPr>
                <a:t>Study</a:t>
              </a:r>
              <a:r>
                <a:rPr lang="es-ES" sz="1000" dirty="0">
                  <a:latin typeface="Roche Sans" panose="020B0504030201040101" pitchFamily="34" charset="0"/>
                </a:rPr>
                <a:t> module </a:t>
              </a:r>
              <a:r>
                <a:rPr lang="es-ES" sz="1000" dirty="0" err="1">
                  <a:latin typeface="Roche Sans" panose="020B0504030201040101" pitchFamily="34" charset="0"/>
                </a:rPr>
                <a:t>developer</a:t>
              </a:r>
              <a:endParaRPr lang="es-ES" sz="1000" dirty="0">
                <a:latin typeface="Roche Sans" panose="020B0504030201040101" pitchFamily="34" charset="0"/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D8A0B01E-5C2E-3070-9D28-91CC28C89501}"/>
                </a:ext>
              </a:extLst>
            </p:cNvPr>
            <p:cNvSpPr txBox="1"/>
            <p:nvPr/>
          </p:nvSpPr>
          <p:spPr>
            <a:xfrm>
              <a:off x="4938871" y="3550204"/>
              <a:ext cx="9913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>
                  <a:latin typeface="Roche Sans" panose="020B0504030201040101" pitchFamily="34" charset="0"/>
                </a:rPr>
                <a:t>Module </a:t>
              </a:r>
              <a:r>
                <a:rPr lang="es-ES" sz="1000" dirty="0" err="1">
                  <a:latin typeface="Roche Sans" panose="020B0504030201040101" pitchFamily="34" charset="0"/>
                </a:rPr>
                <a:t>developer</a:t>
              </a:r>
              <a:endParaRPr lang="es-ES" sz="1000" dirty="0">
                <a:latin typeface="Roche Sans" panose="020B0504030201040101" pitchFamily="34" charset="0"/>
              </a:endParaRPr>
            </a:p>
          </p:txBody>
        </p:sp>
      </p:grpSp>
      <p:pic>
        <p:nvPicPr>
          <p:cNvPr id="47" name="Google Shape;314;p50" title="Roche_270459.jpeg">
            <a:extLst>
              <a:ext uri="{FF2B5EF4-FFF2-40B4-BE49-F238E27FC236}">
                <a16:creationId xmlns:a16="http://schemas.microsoft.com/office/drawing/2014/main" id="{B34ADC81-9DFC-8F68-AB9E-D6C38B91B90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00" y="1632600"/>
            <a:ext cx="4000550" cy="266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ráfico 61" descr="Usuario contorno">
            <a:extLst>
              <a:ext uri="{FF2B5EF4-FFF2-40B4-BE49-F238E27FC236}">
                <a16:creationId xmlns:a16="http://schemas.microsoft.com/office/drawing/2014/main" id="{D3432691-5409-7D68-ED07-97C753673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6560" y="1239885"/>
            <a:ext cx="536707" cy="536707"/>
          </a:xfrm>
          <a:prstGeom prst="rect">
            <a:avLst/>
          </a:prstGeom>
        </p:spPr>
      </p:pic>
      <p:pic>
        <p:nvPicPr>
          <p:cNvPr id="63" name="Gráfico 62" descr="Usuario contorno">
            <a:extLst>
              <a:ext uri="{FF2B5EF4-FFF2-40B4-BE49-F238E27FC236}">
                <a16:creationId xmlns:a16="http://schemas.microsoft.com/office/drawing/2014/main" id="{4C0DCD4A-F95D-570F-6AC6-0087A0A71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6100" y="2021323"/>
            <a:ext cx="536707" cy="536707"/>
          </a:xfrm>
          <a:prstGeom prst="rect">
            <a:avLst/>
          </a:prstGeom>
        </p:spPr>
      </p:pic>
      <p:pic>
        <p:nvPicPr>
          <p:cNvPr id="256" name="Gráfico 255" descr="Usuario contorno">
            <a:extLst>
              <a:ext uri="{FF2B5EF4-FFF2-40B4-BE49-F238E27FC236}">
                <a16:creationId xmlns:a16="http://schemas.microsoft.com/office/drawing/2014/main" id="{73D9CC95-DE56-ECD8-46DD-B1DF0E93C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63927" y="3078629"/>
            <a:ext cx="725902" cy="725902"/>
          </a:xfrm>
          <a:prstGeom prst="rect">
            <a:avLst/>
          </a:prstGeom>
        </p:spPr>
      </p:pic>
      <p:pic>
        <p:nvPicPr>
          <p:cNvPr id="257" name="Gráfico 256" descr="Usuario contorno">
            <a:extLst>
              <a:ext uri="{FF2B5EF4-FFF2-40B4-BE49-F238E27FC236}">
                <a16:creationId xmlns:a16="http://schemas.microsoft.com/office/drawing/2014/main" id="{EC9303B5-561F-2BC2-EE5C-AF303C0E6E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08267" y="2011507"/>
            <a:ext cx="692660" cy="692660"/>
          </a:xfrm>
          <a:prstGeom prst="rect">
            <a:avLst/>
          </a:prstGeom>
        </p:spPr>
      </p:pic>
      <p:sp>
        <p:nvSpPr>
          <p:cNvPr id="258" name="CuadroTexto 257">
            <a:extLst>
              <a:ext uri="{FF2B5EF4-FFF2-40B4-BE49-F238E27FC236}">
                <a16:creationId xmlns:a16="http://schemas.microsoft.com/office/drawing/2014/main" id="{EFF8D990-2554-B9A0-1C7C-2BE1A05C2ECA}"/>
              </a:ext>
            </a:extLst>
          </p:cNvPr>
          <p:cNvSpPr txBox="1"/>
          <p:nvPr/>
        </p:nvSpPr>
        <p:spPr>
          <a:xfrm>
            <a:off x="6674694" y="2399919"/>
            <a:ext cx="568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user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553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1" title="explorator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500" y="1763225"/>
            <a:ext cx="3168675" cy="20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1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 with {</a:t>
            </a:r>
            <a:r>
              <a:rPr lang="en">
                <a:solidFill>
                  <a:schemeClr val="lt1"/>
                </a:solidFill>
              </a:rPr>
              <a:t>teal</a:t>
            </a:r>
            <a:r>
              <a:rPr lang="en"/>
              <a:t>}</a:t>
            </a:r>
            <a:endParaRPr>
              <a:solidFill>
                <a:srgbClr val="018A70"/>
              </a:solidFill>
              <a:latin typeface="Source Code Pro Medium"/>
              <a:ea typeface="Source Code Pro Medium"/>
              <a:cs typeface="Source Code Pro Medium"/>
              <a:sym typeface="Source Code Pro Medium"/>
            </a:endParaRPr>
          </a:p>
        </p:txBody>
      </p:sp>
      <p:sp>
        <p:nvSpPr>
          <p:cNvPr id="321" name="Google Shape;321;p51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modularized web-apps is quick and easy</a:t>
            </a:r>
            <a:endParaRPr/>
          </a:p>
        </p:txBody>
      </p:sp>
      <p:sp>
        <p:nvSpPr>
          <p:cNvPr id="322" name="Google Shape;322;p51"/>
          <p:cNvSpPr txBox="1"/>
          <p:nvPr/>
        </p:nvSpPr>
        <p:spPr>
          <a:xfrm>
            <a:off x="3272400" y="3231900"/>
            <a:ext cx="23406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18A70"/>
                </a:solidFill>
                <a:latin typeface="Roche Sans Light"/>
                <a:sym typeface="Roche Sans"/>
              </a:rPr>
              <a:t>teal.modules.clinical</a:t>
            </a:r>
            <a:endParaRPr dirty="0">
              <a:solidFill>
                <a:srgbClr val="018A70"/>
              </a:solidFill>
              <a:latin typeface="Roche Sans Light"/>
              <a:sym typeface="Roche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18A70"/>
                </a:solidFill>
                <a:latin typeface="Roche Sans Light"/>
                <a:sym typeface="Roche Sans"/>
              </a:rPr>
              <a:t>teal.modules.general</a:t>
            </a:r>
            <a:endParaRPr dirty="0">
              <a:solidFill>
                <a:srgbClr val="018A70"/>
              </a:solidFill>
              <a:latin typeface="Roche Sans Light"/>
              <a:sym typeface="Roche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18A70"/>
                </a:solidFill>
                <a:latin typeface="Roche Sans Light"/>
                <a:sym typeface="Roche Sans"/>
              </a:rPr>
              <a:t>teal.osprey</a:t>
            </a:r>
            <a:endParaRPr dirty="0">
              <a:solidFill>
                <a:srgbClr val="018A70"/>
              </a:solidFill>
              <a:latin typeface="Roche Sans Light"/>
              <a:sym typeface="Roche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18A70"/>
                </a:solidFill>
                <a:latin typeface="Roche Sans Light"/>
                <a:sym typeface="Roche Sans"/>
              </a:rPr>
              <a:t>teal.goshawk</a:t>
            </a:r>
            <a:endParaRPr dirty="0">
              <a:solidFill>
                <a:srgbClr val="018A70"/>
              </a:solidFill>
              <a:latin typeface="Roche Sans Light"/>
              <a:sym typeface="Roche Sans"/>
            </a:endParaRPr>
          </a:p>
        </p:txBody>
      </p:sp>
      <p:sp>
        <p:nvSpPr>
          <p:cNvPr id="323" name="Google Shape;323;p51"/>
          <p:cNvSpPr/>
          <p:nvPr/>
        </p:nvSpPr>
        <p:spPr>
          <a:xfrm>
            <a:off x="3474075" y="2664213"/>
            <a:ext cx="480000" cy="4800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51"/>
          <p:cNvSpPr txBox="1"/>
          <p:nvPr/>
        </p:nvSpPr>
        <p:spPr>
          <a:xfrm>
            <a:off x="2012425" y="1770488"/>
            <a:ext cx="117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che Sans"/>
                <a:ea typeface="Roche Sans"/>
                <a:cs typeface="Roche Sans"/>
                <a:sym typeface="Roche Sans"/>
              </a:rPr>
              <a:t>teal </a:t>
            </a:r>
            <a:r>
              <a:rPr lang="en">
                <a:latin typeface="Roche Sans"/>
                <a:ea typeface="Roche Sans"/>
                <a:cs typeface="Roche Sans"/>
                <a:sym typeface="Roche Sans"/>
              </a:rPr>
              <a:t>framework</a:t>
            </a:r>
            <a:endParaRPr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325" name="Google Shape;325;p51"/>
          <p:cNvSpPr txBox="1"/>
          <p:nvPr/>
        </p:nvSpPr>
        <p:spPr>
          <a:xfrm>
            <a:off x="2112325" y="3422350"/>
            <a:ext cx="9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che Sans"/>
                <a:ea typeface="Roche Sans"/>
                <a:cs typeface="Roche Sans"/>
                <a:sym typeface="Roche Sans"/>
              </a:rPr>
              <a:t>teal </a:t>
            </a:r>
            <a:r>
              <a:rPr lang="en">
                <a:latin typeface="Roche Sans"/>
                <a:ea typeface="Roche Sans"/>
                <a:cs typeface="Roche Sans"/>
                <a:sym typeface="Roche Sans"/>
              </a:rPr>
              <a:t>modules</a:t>
            </a:r>
            <a:endParaRPr>
              <a:latin typeface="Roche Sans"/>
              <a:ea typeface="Roche Sans"/>
              <a:cs typeface="Roche Sans"/>
              <a:sym typeface="Roche Sans"/>
            </a:endParaRPr>
          </a:p>
        </p:txBody>
      </p:sp>
      <p:sp>
        <p:nvSpPr>
          <p:cNvPr id="326" name="Google Shape;326;p51"/>
          <p:cNvSpPr/>
          <p:nvPr/>
        </p:nvSpPr>
        <p:spPr>
          <a:xfrm>
            <a:off x="5181900" y="2784750"/>
            <a:ext cx="558600" cy="243900"/>
          </a:xfrm>
          <a:prstGeom prst="rightArrow">
            <a:avLst>
              <a:gd name="adj1" fmla="val 50000"/>
              <a:gd name="adj2" fmla="val 5551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1"/>
          <p:cNvSpPr/>
          <p:nvPr/>
        </p:nvSpPr>
        <p:spPr>
          <a:xfrm>
            <a:off x="1892913" y="2784750"/>
            <a:ext cx="558600" cy="243900"/>
          </a:xfrm>
          <a:prstGeom prst="rightArrow">
            <a:avLst>
              <a:gd name="adj1" fmla="val 50000"/>
              <a:gd name="adj2" fmla="val 5551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2400" y="1512713"/>
            <a:ext cx="883352" cy="1020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51"/>
          <p:cNvGrpSpPr/>
          <p:nvPr/>
        </p:nvGrpSpPr>
        <p:grpSpPr>
          <a:xfrm>
            <a:off x="6061510" y="3734507"/>
            <a:ext cx="3082498" cy="617875"/>
            <a:chOff x="5489275" y="4057600"/>
            <a:chExt cx="3654847" cy="732600"/>
          </a:xfrm>
        </p:grpSpPr>
        <p:sp>
          <p:nvSpPr>
            <p:cNvPr id="330" name="Google Shape;330;p51"/>
            <p:cNvSpPr/>
            <p:nvPr/>
          </p:nvSpPr>
          <p:spPr>
            <a:xfrm rot="10800000">
              <a:off x="5489275" y="4057600"/>
              <a:ext cx="3653100" cy="732600"/>
            </a:xfrm>
            <a:prstGeom prst="round1Rect">
              <a:avLst>
                <a:gd name="adj" fmla="val 1041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1482F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1"/>
            <p:cNvSpPr txBox="1"/>
            <p:nvPr/>
          </p:nvSpPr>
          <p:spPr>
            <a:xfrm>
              <a:off x="6265022" y="4277950"/>
              <a:ext cx="2879100" cy="29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600">
                  <a:solidFill>
                    <a:srgbClr val="F8F8F8"/>
                  </a:solidFill>
                  <a:latin typeface="Roche Sans Light"/>
                  <a:ea typeface="Roche Sans Light"/>
                  <a:cs typeface="Roche Sans Light"/>
                  <a:sym typeface="Roche Sans Light"/>
                </a:rPr>
                <a:t>Deploy</a:t>
              </a:r>
              <a:r>
                <a:rPr lang="en" sz="1600" b="0" i="0" u="none" strike="noStrike" cap="none">
                  <a:solidFill>
                    <a:srgbClr val="F8F8F8"/>
                  </a:solidFill>
                  <a:latin typeface="Roche Sans Light"/>
                  <a:ea typeface="Roche Sans Light"/>
                  <a:cs typeface="Roche Sans Light"/>
                  <a:sym typeface="Roche Sans Light"/>
                </a:rPr>
                <a:t> R</a:t>
              </a:r>
              <a:r>
                <a:rPr lang="en" sz="1600">
                  <a:solidFill>
                    <a:srgbClr val="F8F8F8"/>
                  </a:solidFill>
                  <a:latin typeface="Roche Sans Light"/>
                  <a:ea typeface="Roche Sans Light"/>
                  <a:cs typeface="Roche Sans Light"/>
                  <a:sym typeface="Roche Sans Light"/>
                </a:rPr>
                <a:t>-shiny </a:t>
              </a:r>
              <a:r>
                <a:rPr lang="en" sz="1600" b="0" i="0" u="none" strike="noStrike" cap="none">
                  <a:solidFill>
                    <a:srgbClr val="F8F8F8"/>
                  </a:solidFill>
                  <a:latin typeface="Roche Sans Light"/>
                  <a:ea typeface="Roche Sans Light"/>
                  <a:cs typeface="Roche Sans Light"/>
                  <a:sym typeface="Roche Sans Light"/>
                </a:rPr>
                <a:t>web-apps</a:t>
              </a:r>
              <a:endParaRPr sz="1600" b="0" i="0" u="none" strike="noStrike" cap="none">
                <a:solidFill>
                  <a:srgbClr val="F8F8F8"/>
                </a:solidFill>
                <a:latin typeface="Roche Sans Medium"/>
                <a:ea typeface="Roche Sans Medium"/>
                <a:cs typeface="Roche Sans Medium"/>
                <a:sym typeface="Roche Sans Medium"/>
              </a:endParaRPr>
            </a:p>
          </p:txBody>
        </p:sp>
        <p:grpSp>
          <p:nvGrpSpPr>
            <p:cNvPr id="332" name="Google Shape;332;p51"/>
            <p:cNvGrpSpPr/>
            <p:nvPr/>
          </p:nvGrpSpPr>
          <p:grpSpPr>
            <a:xfrm>
              <a:off x="5666743" y="4178498"/>
              <a:ext cx="490800" cy="490800"/>
              <a:chOff x="5638443" y="4159423"/>
              <a:chExt cx="490800" cy="490800"/>
            </a:xfrm>
          </p:grpSpPr>
          <p:sp>
            <p:nvSpPr>
              <p:cNvPr id="333" name="Google Shape;333;p51"/>
              <p:cNvSpPr/>
              <p:nvPr/>
            </p:nvSpPr>
            <p:spPr>
              <a:xfrm>
                <a:off x="5638443" y="4159423"/>
                <a:ext cx="490800" cy="490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1482FA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4" name="Google Shape;334;p51"/>
              <p:cNvGrpSpPr/>
              <p:nvPr/>
            </p:nvGrpSpPr>
            <p:grpSpPr>
              <a:xfrm>
                <a:off x="5747330" y="4280183"/>
                <a:ext cx="273295" cy="249476"/>
                <a:chOff x="2678113" y="1465264"/>
                <a:chExt cx="346075" cy="315912"/>
              </a:xfrm>
            </p:grpSpPr>
            <p:sp>
              <p:nvSpPr>
                <p:cNvPr id="335" name="Google Shape;335;p51"/>
                <p:cNvSpPr/>
                <p:nvPr/>
              </p:nvSpPr>
              <p:spPr>
                <a:xfrm>
                  <a:off x="2678113" y="1465264"/>
                  <a:ext cx="346075" cy="27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72" extrusionOk="0">
                      <a:moveTo>
                        <a:pt x="92" y="66"/>
                      </a:moveTo>
                      <a:cubicBezTo>
                        <a:pt x="92" y="69"/>
                        <a:pt x="89" y="72"/>
                        <a:pt x="86" y="72"/>
                      </a:cubicBezTo>
                      <a:cubicBezTo>
                        <a:pt x="6" y="72"/>
                        <a:pt x="6" y="72"/>
                        <a:pt x="6" y="72"/>
                      </a:cubicBezTo>
                      <a:cubicBezTo>
                        <a:pt x="3" y="72"/>
                        <a:pt x="0" y="69"/>
                        <a:pt x="0" y="6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86" y="0"/>
                        <a:pt x="86" y="0"/>
                        <a:pt x="86" y="0"/>
                      </a:cubicBezTo>
                      <a:cubicBezTo>
                        <a:pt x="89" y="0"/>
                        <a:pt x="92" y="3"/>
                        <a:pt x="92" y="6"/>
                      </a:cubicBezTo>
                      <a:lnTo>
                        <a:pt x="92" y="66"/>
                      </a:lnTo>
                      <a:close/>
                    </a:path>
                  </a:pathLst>
                </a:custGeom>
                <a:noFill/>
                <a:ln w="12700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B41CD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36" name="Google Shape;336;p51"/>
                <p:cNvCxnSpPr/>
                <p:nvPr/>
              </p:nvCxnSpPr>
              <p:spPr>
                <a:xfrm>
                  <a:off x="2744788" y="1781176"/>
                  <a:ext cx="211200" cy="0"/>
                </a:xfrm>
                <a:prstGeom prst="straightConnector1">
                  <a:avLst/>
                </a:prstGeom>
                <a:noFill/>
                <a:ln w="12700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37" name="Google Shape;337;p51"/>
                <p:cNvSpPr/>
                <p:nvPr/>
              </p:nvSpPr>
              <p:spPr>
                <a:xfrm>
                  <a:off x="2798763" y="1736726"/>
                  <a:ext cx="104775" cy="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28" extrusionOk="0">
                      <a:moveTo>
                        <a:pt x="66" y="28"/>
                      </a:moveTo>
                      <a:lnTo>
                        <a:pt x="0" y="28"/>
                      </a:lnTo>
                      <a:lnTo>
                        <a:pt x="9" y="0"/>
                      </a:lnTo>
                      <a:lnTo>
                        <a:pt x="56" y="0"/>
                      </a:lnTo>
                      <a:lnTo>
                        <a:pt x="66" y="28"/>
                      </a:lnTo>
                      <a:close/>
                    </a:path>
                  </a:pathLst>
                </a:custGeom>
                <a:noFill/>
                <a:ln w="12700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B41CD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51"/>
                <p:cNvSpPr/>
                <p:nvPr/>
              </p:nvSpPr>
              <p:spPr>
                <a:xfrm>
                  <a:off x="2708276" y="1495426"/>
                  <a:ext cx="285900" cy="180900"/>
                </a:xfrm>
                <a:prstGeom prst="rect">
                  <a:avLst/>
                </a:prstGeom>
                <a:noFill/>
                <a:ln w="12700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B41CD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1"/>
                <p:cNvSpPr/>
                <p:nvPr/>
              </p:nvSpPr>
              <p:spPr>
                <a:xfrm>
                  <a:off x="2843213" y="1698626"/>
                  <a:ext cx="14400" cy="15900"/>
                </a:xfrm>
                <a:prstGeom prst="ellipse">
                  <a:avLst/>
                </a:prstGeom>
                <a:noFill/>
                <a:ln w="12700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B41CD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340" name="Google Shape;340;p51" descr="A screen 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18261"/>
          <a:stretch/>
        </p:blipFill>
        <p:spPr>
          <a:xfrm rot="-5400000" flipH="1">
            <a:off x="6482463" y="1086937"/>
            <a:ext cx="2110175" cy="32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700" y="2303588"/>
            <a:ext cx="883350" cy="9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1"/>
          <p:cNvSpPr txBox="1"/>
          <p:nvPr/>
        </p:nvSpPr>
        <p:spPr>
          <a:xfrm>
            <a:off x="387450" y="1822975"/>
            <a:ext cx="134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che Sans"/>
                <a:ea typeface="Roche Sans"/>
                <a:cs typeface="Roche Sans"/>
                <a:sym typeface="Roche Sans"/>
              </a:rPr>
              <a:t>(clinical) data</a:t>
            </a:r>
            <a:endParaRPr>
              <a:latin typeface="Roche Sans"/>
              <a:ea typeface="Roche Sans"/>
              <a:cs typeface="Roche Sans"/>
              <a:sym typeface="Roche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teal.gallery</a:t>
            </a:r>
            <a:endParaRPr/>
          </a:p>
        </p:txBody>
      </p:sp>
      <p:pic>
        <p:nvPicPr>
          <p:cNvPr id="348" name="Google Shape;3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253" y="1314150"/>
            <a:ext cx="6493901" cy="33294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9" name="Google Shape;349;p52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https://insightsengineering.github.io/teal.gallery/demo.html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3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{</a:t>
            </a:r>
            <a:r>
              <a:rPr lang="en">
                <a:solidFill>
                  <a:schemeClr val="lt1"/>
                </a:solidFill>
              </a:rPr>
              <a:t>teal</a:t>
            </a:r>
            <a:r>
              <a:rPr lang="en"/>
              <a:t>} demo</a:t>
            </a:r>
            <a:endParaRPr/>
          </a:p>
        </p:txBody>
      </p:sp>
      <p:sp>
        <p:nvSpPr>
          <p:cNvPr id="355" name="Google Shape;355;p53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3"/>
          <p:cNvSpPr txBox="1">
            <a:spLocks noGrp="1"/>
          </p:cNvSpPr>
          <p:nvPr>
            <p:ph type="body" idx="2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Aft>
                <a:spcPts val="300"/>
              </a:spcAft>
              <a:buNone/>
            </a:pPr>
            <a:r>
              <a:rPr lang="es-ES" dirty="0"/>
              <a:t>https://github.com/llrs-roche/useR2026/blob/main/app.R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31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3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{</a:t>
            </a:r>
            <a:r>
              <a:rPr lang="en">
                <a:solidFill>
                  <a:schemeClr val="lt1"/>
                </a:solidFill>
              </a:rPr>
              <a:t>teal</a:t>
            </a:r>
            <a:r>
              <a:rPr lang="en"/>
              <a:t>} demo</a:t>
            </a:r>
            <a:endParaRPr/>
          </a:p>
        </p:txBody>
      </p:sp>
      <p:sp>
        <p:nvSpPr>
          <p:cNvPr id="355" name="Google Shape;355;p53"/>
          <p:cNvSpPr txBox="1">
            <a:spLocks noGrp="1"/>
          </p:cNvSpPr>
          <p:nvPr>
            <p:ph type="subTitle" idx="1"/>
          </p:nvPr>
        </p:nvSpPr>
        <p:spPr>
          <a:xfrm>
            <a:off x="571450" y="813600"/>
            <a:ext cx="7431600" cy="324000"/>
          </a:xfrm>
          <a:prstGeom prst="rect">
            <a:avLst/>
          </a:prstGeom>
        </p:spPr>
        <p:txBody>
          <a:bodyPr spcFirstLastPara="1" wrap="square" lIns="0" tIns="0" rIns="91425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3"/>
          <p:cNvSpPr txBox="1">
            <a:spLocks noGrp="1"/>
          </p:cNvSpPr>
          <p:nvPr>
            <p:ph type="body" idx="2"/>
          </p:nvPr>
        </p:nvSpPr>
        <p:spPr>
          <a:xfrm>
            <a:off x="571450" y="1442675"/>
            <a:ext cx="8229600" cy="336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300"/>
              </a:spcAft>
              <a:buNone/>
            </a:pPr>
            <a:endParaRPr dirty="0"/>
          </a:p>
        </p:txBody>
      </p:sp>
      <p:pic>
        <p:nvPicPr>
          <p:cNvPr id="2" name="teal_useR2026_edited">
            <a:hlinkClick r:id="" action="ppaction://media"/>
            <a:extLst>
              <a:ext uri="{FF2B5EF4-FFF2-40B4-BE49-F238E27FC236}">
                <a16:creationId xmlns:a16="http://schemas.microsoft.com/office/drawing/2014/main" id="{E49B7C14-A595-A24F-AFBE-55C059AC51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22" y="7374"/>
            <a:ext cx="8759709" cy="5080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4"/>
          <p:cNvPicPr preferRelativeResize="0"/>
          <p:nvPr/>
        </p:nvPicPr>
        <p:blipFill rotWithShape="1">
          <a:blip r:embed="rId3">
            <a:alphaModFix/>
          </a:blip>
          <a:srcRect r="66823" b="55615"/>
          <a:stretch/>
        </p:blipFill>
        <p:spPr>
          <a:xfrm>
            <a:off x="1460764" y="1075979"/>
            <a:ext cx="2448651" cy="154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4"/>
          <p:cNvSpPr txBox="1">
            <a:spLocks noGrp="1"/>
          </p:cNvSpPr>
          <p:nvPr>
            <p:ph type="title" idx="4294967295"/>
          </p:nvPr>
        </p:nvSpPr>
        <p:spPr>
          <a:xfrm>
            <a:off x="571450" y="432675"/>
            <a:ext cx="7431600" cy="38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Pharma context</a:t>
            </a:r>
            <a:endParaRPr/>
          </a:p>
        </p:txBody>
      </p:sp>
      <p:pic>
        <p:nvPicPr>
          <p:cNvPr id="364" name="Google Shape;36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0999" y="1119076"/>
            <a:ext cx="1970580" cy="402442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4"/>
          <p:cNvSpPr txBox="1"/>
          <p:nvPr/>
        </p:nvSpPr>
        <p:spPr>
          <a:xfrm>
            <a:off x="5310303" y="675779"/>
            <a:ext cx="3668776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E9E9E"/>
                </a:solidFill>
                <a:latin typeface="Roche Sans Light"/>
                <a:ea typeface="Roche Sans Light"/>
                <a:cs typeface="Roche Sans Light"/>
                <a:sym typeface="Roche Sans Light"/>
                <a:hlinkClick r:id="rId5"/>
              </a:rPr>
              <a:t>https://pharmaverse.r-universe.dev/builds</a:t>
            </a:r>
            <a:r>
              <a:rPr lang="en" dirty="0">
                <a:solidFill>
                  <a:srgbClr val="9E9E9E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 </a:t>
            </a:r>
            <a:endParaRPr dirty="0">
              <a:solidFill>
                <a:srgbClr val="9E9E9E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FC60FC-CC8F-61F0-CBB4-9C5A285388DA}"/>
              </a:ext>
            </a:extLst>
          </p:cNvPr>
          <p:cNvSpPr txBox="1"/>
          <p:nvPr/>
        </p:nvSpPr>
        <p:spPr>
          <a:xfrm>
            <a:off x="700753" y="2991029"/>
            <a:ext cx="4418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Teal</a:t>
            </a:r>
            <a:r>
              <a:rPr lang="en-US" b="1" dirty="0"/>
              <a:t> Enhancements for Cross-Industry Adoption</a:t>
            </a:r>
            <a:br>
              <a:rPr lang="es-ES" dirty="0"/>
            </a:br>
            <a:r>
              <a:rPr lang="es-ES" i="1" dirty="0" err="1">
                <a:latin typeface="Roche Sans" panose="020B0504030201040101" pitchFamily="34" charset="0"/>
              </a:rPr>
              <a:t>Join</a:t>
            </a:r>
            <a:r>
              <a:rPr lang="es-ES" i="1" dirty="0">
                <a:latin typeface="Roche Sans" panose="020B0504030201040101" pitchFamily="34" charset="0"/>
              </a:rPr>
              <a:t> </a:t>
            </a:r>
            <a:r>
              <a:rPr lang="es-ES" i="1" dirty="0" err="1">
                <a:latin typeface="Roche Sans" panose="020B0504030201040101" pitchFamily="34" charset="0"/>
              </a:rPr>
              <a:t>next</a:t>
            </a:r>
            <a:r>
              <a:rPr lang="es-ES" i="1" dirty="0">
                <a:latin typeface="Roche Sans" panose="020B0504030201040101" pitchFamily="34" charset="0"/>
              </a:rPr>
              <a:t> meeting</a:t>
            </a:r>
            <a:r>
              <a:rPr lang="es-ES" dirty="0">
                <a:latin typeface="Roche Sans" panose="020B0504030201040101" pitchFamily="34" charset="0"/>
              </a:rPr>
              <a:t>: </a:t>
            </a:r>
            <a:r>
              <a:rPr lang="es-ES" dirty="0" err="1">
                <a:latin typeface="Roche Sans" panose="020B0504030201040101" pitchFamily="34" charset="0"/>
              </a:rPr>
              <a:t>Wednesday</a:t>
            </a:r>
            <a:r>
              <a:rPr lang="es-ES" dirty="0">
                <a:latin typeface="Roche Sans" panose="020B0504030201040101" pitchFamily="34" charset="0"/>
              </a:rPr>
              <a:t>, August 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55"/>
          <p:cNvGrpSpPr/>
          <p:nvPr/>
        </p:nvGrpSpPr>
        <p:grpSpPr>
          <a:xfrm>
            <a:off x="1357605" y="1817031"/>
            <a:ext cx="7431586" cy="613063"/>
            <a:chOff x="1357596" y="2045519"/>
            <a:chExt cx="5157600" cy="613063"/>
          </a:xfrm>
        </p:grpSpPr>
        <p:cxnSp>
          <p:nvCxnSpPr>
            <p:cNvPr id="371" name="Google Shape;371;p55"/>
            <p:cNvCxnSpPr/>
            <p:nvPr/>
          </p:nvCxnSpPr>
          <p:spPr>
            <a:xfrm>
              <a:off x="1357596" y="2045519"/>
              <a:ext cx="5157600" cy="0"/>
            </a:xfrm>
            <a:prstGeom prst="straightConnector1">
              <a:avLst/>
            </a:prstGeom>
            <a:noFill/>
            <a:ln w="9525" cap="flat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2" name="Google Shape;372;p55"/>
            <p:cNvCxnSpPr/>
            <p:nvPr/>
          </p:nvCxnSpPr>
          <p:spPr>
            <a:xfrm>
              <a:off x="1357596" y="2658582"/>
              <a:ext cx="5157600" cy="0"/>
            </a:xfrm>
            <a:prstGeom prst="straightConnector1">
              <a:avLst/>
            </a:prstGeom>
            <a:noFill/>
            <a:ln w="9525" cap="flat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373" name="Google Shape;373;p55"/>
          <p:cNvCxnSpPr/>
          <p:nvPr/>
        </p:nvCxnSpPr>
        <p:spPr>
          <a:xfrm>
            <a:off x="1357596" y="3042918"/>
            <a:ext cx="5575800" cy="4200"/>
          </a:xfrm>
          <a:prstGeom prst="straightConnector1">
            <a:avLst/>
          </a:prstGeom>
          <a:noFill/>
          <a:ln w="9525" cap="flat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4" name="Google Shape;374;p55"/>
          <p:cNvSpPr txBox="1">
            <a:spLocks noGrp="1"/>
          </p:cNvSpPr>
          <p:nvPr>
            <p:ph type="title"/>
          </p:nvPr>
        </p:nvSpPr>
        <p:spPr>
          <a:xfrm>
            <a:off x="571450" y="432675"/>
            <a:ext cx="743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che Sans Medium"/>
              <a:buNone/>
            </a:pPr>
            <a:r>
              <a:rPr lang="en"/>
              <a:t>Success stories</a:t>
            </a:r>
            <a:endParaRPr/>
          </a:p>
        </p:txBody>
      </p:sp>
      <p:sp>
        <p:nvSpPr>
          <p:cNvPr id="375" name="Google Shape;375;p55"/>
          <p:cNvSpPr txBox="1"/>
          <p:nvPr/>
        </p:nvSpPr>
        <p:spPr>
          <a:xfrm>
            <a:off x="3200400" y="1371900"/>
            <a:ext cx="4419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buClr>
                <a:srgbClr val="313145"/>
              </a:buClr>
              <a:buSzPts val="1400"/>
            </a:pPr>
            <a:r>
              <a:rPr lang="en" sz="1800" i="1" u="sng" dirty="0">
                <a:solidFill>
                  <a:schemeClr val="hlink"/>
                </a:solidFill>
                <a:latin typeface="Roche Sans Light"/>
                <a:ea typeface="Roche Sans Light"/>
                <a:cs typeface="Roche Sans Light"/>
                <a:sym typeface="Roche Sans Light"/>
                <a:hlinkClick r:id="rId3"/>
              </a:rPr>
              <a:t>reporter</a:t>
            </a:r>
            <a:r>
              <a:rPr lang="en" sz="1800" i="1" dirty="0">
                <a:solidFill>
                  <a:srgbClr val="313145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, teal decorator &amp; others</a:t>
            </a:r>
            <a:endParaRPr i="1" dirty="0"/>
          </a:p>
        </p:txBody>
      </p:sp>
      <p:sp>
        <p:nvSpPr>
          <p:cNvPr id="376" name="Google Shape;376;p55"/>
          <p:cNvSpPr/>
          <p:nvPr/>
        </p:nvSpPr>
        <p:spPr>
          <a:xfrm>
            <a:off x="7620000" y="1817023"/>
            <a:ext cx="1524000" cy="268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" name="Google Shape;377;p55"/>
          <p:cNvGrpSpPr/>
          <p:nvPr/>
        </p:nvGrpSpPr>
        <p:grpSpPr>
          <a:xfrm>
            <a:off x="579333" y="2486608"/>
            <a:ext cx="5292663" cy="499800"/>
            <a:chOff x="579333" y="2102183"/>
            <a:chExt cx="5292663" cy="499800"/>
          </a:xfrm>
        </p:grpSpPr>
        <p:sp>
          <p:nvSpPr>
            <p:cNvPr id="378" name="Google Shape;378;p55"/>
            <p:cNvSpPr txBox="1"/>
            <p:nvPr/>
          </p:nvSpPr>
          <p:spPr>
            <a:xfrm>
              <a:off x="2575741" y="2213551"/>
              <a:ext cx="3296255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145"/>
                </a:buClr>
                <a:buSzPts val="1400"/>
                <a:buFont typeface="Arial"/>
                <a:buNone/>
              </a:pPr>
              <a:r>
                <a:rPr lang="en" sz="1800" i="1" u="sng" dirty="0">
                  <a:solidFill>
                    <a:schemeClr val="hlink"/>
                  </a:solidFill>
                  <a:latin typeface="Roche Sans Light"/>
                  <a:ea typeface="Roche Sans Light"/>
                  <a:cs typeface="Roche Sans Light"/>
                  <a:sym typeface="Roche Sans Light"/>
                  <a:hlinkClick r:id="rId4"/>
                </a:rPr>
                <a:t>teal.modules.bsafe</a:t>
              </a:r>
              <a:endParaRPr i="1" dirty="0"/>
            </a:p>
          </p:txBody>
        </p:sp>
        <p:grpSp>
          <p:nvGrpSpPr>
            <p:cNvPr id="379" name="Google Shape;379;p55"/>
            <p:cNvGrpSpPr/>
            <p:nvPr/>
          </p:nvGrpSpPr>
          <p:grpSpPr>
            <a:xfrm>
              <a:off x="579333" y="2102183"/>
              <a:ext cx="499800" cy="499800"/>
              <a:chOff x="579433" y="2102183"/>
              <a:chExt cx="499800" cy="499800"/>
            </a:xfrm>
          </p:grpSpPr>
          <p:sp>
            <p:nvSpPr>
              <p:cNvPr id="380" name="Google Shape;380;p55"/>
              <p:cNvSpPr/>
              <p:nvPr/>
            </p:nvSpPr>
            <p:spPr>
              <a:xfrm>
                <a:off x="579433" y="2102183"/>
                <a:ext cx="499800" cy="499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81" name="Google Shape;381;p55"/>
              <p:cNvGrpSpPr/>
              <p:nvPr/>
            </p:nvGrpSpPr>
            <p:grpSpPr>
              <a:xfrm>
                <a:off x="708223" y="2225744"/>
                <a:ext cx="242055" cy="252475"/>
                <a:chOff x="4119563" y="4700588"/>
                <a:chExt cx="331900" cy="346188"/>
              </a:xfrm>
            </p:grpSpPr>
            <p:sp>
              <p:nvSpPr>
                <p:cNvPr id="382" name="Google Shape;382;p55"/>
                <p:cNvSpPr/>
                <p:nvPr/>
              </p:nvSpPr>
              <p:spPr>
                <a:xfrm>
                  <a:off x="4300538" y="4897438"/>
                  <a:ext cx="115800" cy="11280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83" name="Google Shape;383;p55"/>
                <p:cNvCxnSpPr/>
                <p:nvPr/>
              </p:nvCxnSpPr>
              <p:spPr>
                <a:xfrm>
                  <a:off x="4398963" y="4994276"/>
                  <a:ext cx="52500" cy="52500"/>
                </a:xfrm>
                <a:prstGeom prst="straightConnector1">
                  <a:avLst/>
                </a:pr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4" name="Google Shape;384;p55"/>
                <p:cNvSpPr/>
                <p:nvPr/>
              </p:nvSpPr>
              <p:spPr>
                <a:xfrm>
                  <a:off x="4119563" y="4700588"/>
                  <a:ext cx="315913" cy="106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28" extrusionOk="0">
                      <a:moveTo>
                        <a:pt x="84" y="24"/>
                      </a:moveTo>
                      <a:cubicBezTo>
                        <a:pt x="84" y="26"/>
                        <a:pt x="82" y="28"/>
                        <a:pt x="80" y="28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2" y="28"/>
                        <a:pt x="0" y="26"/>
                        <a:pt x="0" y="2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82" y="0"/>
                        <a:pt x="84" y="2"/>
                        <a:pt x="84" y="4"/>
                      </a:cubicBezTo>
                      <a:lnTo>
                        <a:pt x="84" y="24"/>
                      </a:lnTo>
                      <a:close/>
                    </a:path>
                  </a:pathLst>
                </a:cu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85" name="Google Shape;385;p55"/>
                <p:cNvCxnSpPr/>
                <p:nvPr/>
              </p:nvCxnSpPr>
              <p:spPr>
                <a:xfrm>
                  <a:off x="4232276" y="4776788"/>
                  <a:ext cx="150900" cy="0"/>
                </a:xfrm>
                <a:prstGeom prst="straightConnector1">
                  <a:avLst/>
                </a:pr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55"/>
                <p:cNvCxnSpPr/>
                <p:nvPr/>
              </p:nvCxnSpPr>
              <p:spPr>
                <a:xfrm>
                  <a:off x="4232276" y="4746626"/>
                  <a:ext cx="150900" cy="0"/>
                </a:xfrm>
                <a:prstGeom prst="straightConnector1">
                  <a:avLst/>
                </a:pr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7" name="Google Shape;387;p55"/>
                <p:cNvSpPr/>
                <p:nvPr/>
              </p:nvSpPr>
              <p:spPr>
                <a:xfrm>
                  <a:off x="4157663" y="4738688"/>
                  <a:ext cx="30300" cy="30300"/>
                </a:xfrm>
                <a:prstGeom prst="ellipse">
                  <a:avLst/>
                </a:pr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55"/>
                <p:cNvSpPr/>
                <p:nvPr/>
              </p:nvSpPr>
              <p:spPr>
                <a:xfrm>
                  <a:off x="4119563" y="4806951"/>
                  <a:ext cx="315913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28" extrusionOk="0">
                      <a:moveTo>
                        <a:pt x="34" y="28"/>
                      </a:move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2" y="28"/>
                        <a:pt x="0" y="26"/>
                        <a:pt x="0" y="2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82" y="0"/>
                        <a:pt x="84" y="2"/>
                        <a:pt x="84" y="4"/>
                      </a:cubicBezTo>
                      <a:cubicBezTo>
                        <a:pt x="84" y="14"/>
                        <a:pt x="84" y="14"/>
                        <a:pt x="84" y="14"/>
                      </a:cubicBezTo>
                    </a:path>
                  </a:pathLst>
                </a:cu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89" name="Google Shape;389;p55"/>
                <p:cNvCxnSpPr/>
                <p:nvPr/>
              </p:nvCxnSpPr>
              <p:spPr>
                <a:xfrm>
                  <a:off x="4232276" y="4881563"/>
                  <a:ext cx="30300" cy="0"/>
                </a:xfrm>
                <a:prstGeom prst="straightConnector1">
                  <a:avLst/>
                </a:pr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0" name="Google Shape;390;p55"/>
                <p:cNvCxnSpPr/>
                <p:nvPr/>
              </p:nvCxnSpPr>
              <p:spPr>
                <a:xfrm>
                  <a:off x="4232276" y="4851401"/>
                  <a:ext cx="45900" cy="0"/>
                </a:xfrm>
                <a:prstGeom prst="straightConnector1">
                  <a:avLst/>
                </a:pr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91" name="Google Shape;391;p55"/>
                <p:cNvSpPr/>
                <p:nvPr/>
              </p:nvSpPr>
              <p:spPr>
                <a:xfrm>
                  <a:off x="4157663" y="4843463"/>
                  <a:ext cx="30300" cy="30300"/>
                </a:xfrm>
                <a:prstGeom prst="ellipse">
                  <a:avLst/>
                </a:pr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55"/>
                <p:cNvSpPr/>
                <p:nvPr/>
              </p:nvSpPr>
              <p:spPr>
                <a:xfrm>
                  <a:off x="4119563" y="4911726"/>
                  <a:ext cx="14287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28" extrusionOk="0">
                      <a:moveTo>
                        <a:pt x="38" y="28"/>
                      </a:move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2" y="28"/>
                        <a:pt x="0" y="26"/>
                        <a:pt x="0" y="2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55"/>
                <p:cNvSpPr/>
                <p:nvPr/>
              </p:nvSpPr>
              <p:spPr>
                <a:xfrm>
                  <a:off x="4157663" y="4949826"/>
                  <a:ext cx="30300" cy="30300"/>
                </a:xfrm>
                <a:prstGeom prst="ellipse">
                  <a:avLst/>
                </a:prstGeom>
                <a:noFill/>
                <a:ln w="12700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94" name="Google Shape;394;p55"/>
          <p:cNvSpPr txBox="1"/>
          <p:nvPr/>
        </p:nvSpPr>
        <p:spPr>
          <a:xfrm>
            <a:off x="1353659" y="3214938"/>
            <a:ext cx="451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313145"/>
                </a:solidFill>
                <a:latin typeface="Roche Sans Light"/>
                <a:ea typeface="Roche Sans Light"/>
                <a:cs typeface="Roche Sans Light"/>
                <a:sym typeface="Roche Sans Light"/>
              </a:rPr>
              <a:t>plus adoption from GSK, BMS, Pfizer, etc.</a:t>
            </a:r>
            <a:endParaRPr sz="1800" dirty="0">
              <a:solidFill>
                <a:srgbClr val="313145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13145"/>
              </a:solidFill>
              <a:latin typeface="Roche Sans Light"/>
              <a:ea typeface="Roche Sans Light"/>
              <a:cs typeface="Roche Sans Light"/>
              <a:sym typeface="Roche Sans Light"/>
            </a:endParaRPr>
          </a:p>
        </p:txBody>
      </p:sp>
      <p:grpSp>
        <p:nvGrpSpPr>
          <p:cNvPr id="395" name="Google Shape;395;p55"/>
          <p:cNvGrpSpPr/>
          <p:nvPr/>
        </p:nvGrpSpPr>
        <p:grpSpPr>
          <a:xfrm>
            <a:off x="579408" y="3099675"/>
            <a:ext cx="499800" cy="499800"/>
            <a:chOff x="579433" y="3716675"/>
            <a:chExt cx="499800" cy="499800"/>
          </a:xfrm>
        </p:grpSpPr>
        <p:sp>
          <p:nvSpPr>
            <p:cNvPr id="396" name="Google Shape;396;p55"/>
            <p:cNvSpPr/>
            <p:nvPr/>
          </p:nvSpPr>
          <p:spPr>
            <a:xfrm>
              <a:off x="579433" y="3716675"/>
              <a:ext cx="499800" cy="499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" name="Google Shape;397;p55"/>
            <p:cNvGrpSpPr/>
            <p:nvPr/>
          </p:nvGrpSpPr>
          <p:grpSpPr>
            <a:xfrm>
              <a:off x="674783" y="3845467"/>
              <a:ext cx="309149" cy="242497"/>
              <a:chOff x="2678113" y="6583363"/>
              <a:chExt cx="346075" cy="271462"/>
            </a:xfrm>
          </p:grpSpPr>
          <p:sp>
            <p:nvSpPr>
              <p:cNvPr id="398" name="Google Shape;398;p55"/>
              <p:cNvSpPr/>
              <p:nvPr/>
            </p:nvSpPr>
            <p:spPr>
              <a:xfrm>
                <a:off x="2692401" y="6583363"/>
                <a:ext cx="315913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0" y="6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1" y="0"/>
                      <a:pt x="84" y="3"/>
                      <a:pt x="84" y="6"/>
                    </a:cubicBezTo>
                    <a:cubicBezTo>
                      <a:pt x="84" y="60"/>
                      <a:pt x="84" y="60"/>
                      <a:pt x="84" y="60"/>
                    </a:cubicBezTo>
                  </a:path>
                </a:pathLst>
              </a:cu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55"/>
              <p:cNvSpPr/>
              <p:nvPr/>
            </p:nvSpPr>
            <p:spPr>
              <a:xfrm>
                <a:off x="2678113" y="6808788"/>
                <a:ext cx="34607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" extrusionOk="0">
                    <a:moveTo>
                      <a:pt x="56" y="0"/>
                    </a:moveTo>
                    <a:cubicBezTo>
                      <a:pt x="56" y="4"/>
                      <a:pt x="56" y="4"/>
                      <a:pt x="5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4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90" y="12"/>
                      <a:pt x="92" y="10"/>
                      <a:pt x="92" y="8"/>
                    </a:cubicBezTo>
                    <a:cubicBezTo>
                      <a:pt x="92" y="0"/>
                      <a:pt x="92" y="0"/>
                      <a:pt x="92" y="0"/>
                    </a:cubicBezTo>
                    <a:lnTo>
                      <a:pt x="56" y="0"/>
                    </a:lnTo>
                    <a:close/>
                  </a:path>
                </a:pathLst>
              </a:cu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55"/>
              <p:cNvSpPr/>
              <p:nvPr/>
            </p:nvSpPr>
            <p:spPr>
              <a:xfrm>
                <a:off x="2813051" y="6629400"/>
                <a:ext cx="74700" cy="74700"/>
              </a:xfrm>
              <a:prstGeom prst="ellipse">
                <a:avLst/>
              </a:pr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55"/>
              <p:cNvSpPr/>
              <p:nvPr/>
            </p:nvSpPr>
            <p:spPr>
              <a:xfrm>
                <a:off x="2790826" y="6704013"/>
                <a:ext cx="1206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6" extrusionOk="0">
                    <a:moveTo>
                      <a:pt x="32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lose/>
                  </a:path>
                </a:pathLst>
              </a:cu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2" name="Google Shape;402;p55"/>
          <p:cNvGrpSpPr/>
          <p:nvPr/>
        </p:nvGrpSpPr>
        <p:grpSpPr>
          <a:xfrm>
            <a:off x="579433" y="1260521"/>
            <a:ext cx="499800" cy="499800"/>
            <a:chOff x="579433" y="1489121"/>
            <a:chExt cx="499800" cy="499800"/>
          </a:xfrm>
        </p:grpSpPr>
        <p:sp>
          <p:nvSpPr>
            <p:cNvPr id="403" name="Google Shape;403;p55"/>
            <p:cNvSpPr/>
            <p:nvPr/>
          </p:nvSpPr>
          <p:spPr>
            <a:xfrm>
              <a:off x="579433" y="1489121"/>
              <a:ext cx="499800" cy="499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4" name="Google Shape;404;p55"/>
            <p:cNvGrpSpPr/>
            <p:nvPr/>
          </p:nvGrpSpPr>
          <p:grpSpPr>
            <a:xfrm>
              <a:off x="671097" y="1580811"/>
              <a:ext cx="316243" cy="316243"/>
              <a:chOff x="4119563" y="3979863"/>
              <a:chExt cx="346075" cy="346075"/>
            </a:xfrm>
          </p:grpSpPr>
          <p:sp>
            <p:nvSpPr>
              <p:cNvPr id="405" name="Google Shape;405;p55"/>
              <p:cNvSpPr/>
              <p:nvPr/>
            </p:nvSpPr>
            <p:spPr>
              <a:xfrm>
                <a:off x="4119563" y="3979863"/>
                <a:ext cx="346075" cy="3460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9" y="52"/>
                    </a:move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78" y="37"/>
                      <a:pt x="77" y="31"/>
                      <a:pt x="75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1" y="15"/>
                      <a:pt x="55" y="14"/>
                      <a:pt x="52" y="13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7" y="14"/>
                      <a:pt x="31" y="15"/>
                      <a:pt x="28" y="1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5" y="31"/>
                      <a:pt x="14" y="37"/>
                      <a:pt x="1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4" y="55"/>
                      <a:pt x="15" y="61"/>
                      <a:pt x="17" y="64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31" y="77"/>
                      <a:pt x="37" y="78"/>
                      <a:pt x="40" y="79"/>
                    </a:cubicBezTo>
                    <a:cubicBezTo>
                      <a:pt x="40" y="92"/>
                      <a:pt x="40" y="92"/>
                      <a:pt x="40" y="92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5" y="78"/>
                      <a:pt x="61" y="77"/>
                      <a:pt x="64" y="75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84" y="73"/>
                      <a:pt x="84" y="73"/>
                      <a:pt x="84" y="73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7" y="61"/>
                      <a:pt x="78" y="55"/>
                      <a:pt x="79" y="52"/>
                    </a:cubicBezTo>
                    <a:close/>
                  </a:path>
                </a:pathLst>
              </a:cu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55"/>
              <p:cNvSpPr/>
              <p:nvPr/>
            </p:nvSpPr>
            <p:spPr>
              <a:xfrm>
                <a:off x="4225925" y="4084638"/>
                <a:ext cx="135000" cy="136500"/>
              </a:xfrm>
              <a:prstGeom prst="ellipse">
                <a:avLst/>
              </a:prstGeom>
              <a:noFill/>
              <a:ln w="14275" cap="rnd" cmpd="sng">
                <a:solidFill>
                  <a:srgbClr val="F8F8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7" name="Google Shape;407;p55"/>
          <p:cNvGrpSpPr/>
          <p:nvPr/>
        </p:nvGrpSpPr>
        <p:grpSpPr>
          <a:xfrm>
            <a:off x="579333" y="1873671"/>
            <a:ext cx="6070866" cy="499800"/>
            <a:chOff x="579333" y="2715221"/>
            <a:chExt cx="6070866" cy="499800"/>
          </a:xfrm>
        </p:grpSpPr>
        <p:sp>
          <p:nvSpPr>
            <p:cNvPr id="408" name="Google Shape;408;p55"/>
            <p:cNvSpPr txBox="1"/>
            <p:nvPr/>
          </p:nvSpPr>
          <p:spPr>
            <a:xfrm>
              <a:off x="2735771" y="2826625"/>
              <a:ext cx="3914428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145"/>
                </a:buClr>
                <a:buSzPts val="1400"/>
                <a:buFont typeface="Arial"/>
                <a:buNone/>
              </a:pPr>
              <a:r>
                <a:rPr lang="en" sz="1800" i="1" u="sng" dirty="0">
                  <a:solidFill>
                    <a:schemeClr val="hlink"/>
                  </a:solidFill>
                  <a:latin typeface="Roche Sans Light"/>
                  <a:ea typeface="Roche Sans Light"/>
                  <a:cs typeface="Roche Sans Light"/>
                  <a:sym typeface="Roche Sans Light"/>
                  <a:hlinkClick r:id="rId5"/>
                </a:rPr>
                <a:t>teal.builder</a:t>
              </a:r>
              <a:endParaRPr i="1" dirty="0"/>
            </a:p>
          </p:txBody>
        </p:sp>
        <p:grpSp>
          <p:nvGrpSpPr>
            <p:cNvPr id="409" name="Google Shape;409;p55"/>
            <p:cNvGrpSpPr/>
            <p:nvPr/>
          </p:nvGrpSpPr>
          <p:grpSpPr>
            <a:xfrm>
              <a:off x="579333" y="2715221"/>
              <a:ext cx="499800" cy="499800"/>
              <a:chOff x="579433" y="2847296"/>
              <a:chExt cx="499800" cy="499800"/>
            </a:xfrm>
          </p:grpSpPr>
          <p:sp>
            <p:nvSpPr>
              <p:cNvPr id="410" name="Google Shape;410;p55"/>
              <p:cNvSpPr/>
              <p:nvPr/>
            </p:nvSpPr>
            <p:spPr>
              <a:xfrm>
                <a:off x="579433" y="2847296"/>
                <a:ext cx="499800" cy="499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1" name="Google Shape;411;p55"/>
              <p:cNvGrpSpPr/>
              <p:nvPr/>
            </p:nvGrpSpPr>
            <p:grpSpPr>
              <a:xfrm>
                <a:off x="674782" y="2976642"/>
                <a:ext cx="309260" cy="241079"/>
                <a:chOff x="2678113" y="798513"/>
                <a:chExt cx="346200" cy="269875"/>
              </a:xfrm>
            </p:grpSpPr>
            <p:sp>
              <p:nvSpPr>
                <p:cNvPr id="412" name="Google Shape;412;p55"/>
                <p:cNvSpPr/>
                <p:nvPr/>
              </p:nvSpPr>
              <p:spPr>
                <a:xfrm>
                  <a:off x="2678113" y="798513"/>
                  <a:ext cx="346075" cy="2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72" extrusionOk="0">
                      <a:moveTo>
                        <a:pt x="92" y="64"/>
                      </a:moveTo>
                      <a:cubicBezTo>
                        <a:pt x="92" y="68"/>
                        <a:pt x="88" y="72"/>
                        <a:pt x="84" y="72"/>
                      </a:cubicBezTo>
                      <a:cubicBezTo>
                        <a:pt x="8" y="72"/>
                        <a:pt x="8" y="72"/>
                        <a:pt x="8" y="72"/>
                      </a:cubicBezTo>
                      <a:cubicBezTo>
                        <a:pt x="4" y="72"/>
                        <a:pt x="0" y="68"/>
                        <a:pt x="0" y="64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8" y="0"/>
                        <a:pt x="92" y="4"/>
                        <a:pt x="92" y="8"/>
                      </a:cubicBezTo>
                      <a:lnTo>
                        <a:pt x="92" y="64"/>
                      </a:lnTo>
                      <a:close/>
                    </a:path>
                  </a:pathLst>
                </a:cu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13" name="Google Shape;413;p55"/>
                <p:cNvCxnSpPr/>
                <p:nvPr/>
              </p:nvCxnSpPr>
              <p:spPr>
                <a:xfrm>
                  <a:off x="2678113" y="873126"/>
                  <a:ext cx="346200" cy="0"/>
                </a:xfrm>
                <a:prstGeom prst="straightConnector1">
                  <a:avLst/>
                </a:pr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14" name="Google Shape;414;p55"/>
                <p:cNvSpPr/>
                <p:nvPr/>
              </p:nvSpPr>
              <p:spPr>
                <a:xfrm>
                  <a:off x="2722563" y="828676"/>
                  <a:ext cx="15900" cy="14400"/>
                </a:xfrm>
                <a:prstGeom prst="ellipse">
                  <a:avLst/>
                </a:pr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55"/>
                <p:cNvSpPr/>
                <p:nvPr/>
              </p:nvSpPr>
              <p:spPr>
                <a:xfrm>
                  <a:off x="2768601" y="828676"/>
                  <a:ext cx="14400" cy="14400"/>
                </a:xfrm>
                <a:prstGeom prst="ellipse">
                  <a:avLst/>
                </a:pr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55"/>
                <p:cNvSpPr/>
                <p:nvPr/>
              </p:nvSpPr>
              <p:spPr>
                <a:xfrm>
                  <a:off x="2813051" y="828676"/>
                  <a:ext cx="14400" cy="14400"/>
                </a:xfrm>
                <a:prstGeom prst="ellipse">
                  <a:avLst/>
                </a:prstGeom>
                <a:noFill/>
                <a:ln w="14275" cap="rnd" cmpd="sng">
                  <a:solidFill>
                    <a:srgbClr val="F8F8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417" name="Google Shape;417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0204" y="2597689"/>
            <a:ext cx="1099549" cy="29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5"/>
          <p:cNvPicPr preferRelativeResize="0"/>
          <p:nvPr/>
        </p:nvPicPr>
        <p:blipFill rotWithShape="1">
          <a:blip r:embed="rId7">
            <a:alphaModFix/>
          </a:blip>
          <a:srcRect l="12701" t="24984" r="12672" b="24319"/>
          <a:stretch/>
        </p:blipFill>
        <p:spPr>
          <a:xfrm>
            <a:off x="1322751" y="2023923"/>
            <a:ext cx="1197569" cy="21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3659" y="1354956"/>
            <a:ext cx="1728331" cy="310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oche Evolved Brand">
  <a:themeElements>
    <a:clrScheme name="Custom">
      <a:dk1>
        <a:srgbClr val="0B41CD"/>
      </a:dk1>
      <a:lt1>
        <a:srgbClr val="1482FA"/>
      </a:lt1>
      <a:dk2>
        <a:srgbClr val="BDE3FF"/>
      </a:dk2>
      <a:lt2>
        <a:srgbClr val="FAC9B5"/>
      </a:lt2>
      <a:accent1>
        <a:srgbClr val="ED4A0D"/>
      </a:accent1>
      <a:accent2>
        <a:srgbClr val="BC36F0"/>
      </a:accent2>
      <a:accent3>
        <a:srgbClr val="C40000"/>
      </a:accent3>
      <a:accent4>
        <a:srgbClr val="022366"/>
      </a:accent4>
      <a:accent5>
        <a:srgbClr val="FAD6C7"/>
      </a:accent5>
      <a:accent6>
        <a:srgbClr val="FFE8DE"/>
      </a:accent6>
      <a:hlink>
        <a:srgbClr val="0B41CD"/>
      </a:hlink>
      <a:folHlink>
        <a:srgbClr val="0B41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oche Evolved Brand">
  <a:themeElements>
    <a:clrScheme name="Custom">
      <a:dk1>
        <a:srgbClr val="0B41CD"/>
      </a:dk1>
      <a:lt1>
        <a:srgbClr val="1482FA"/>
      </a:lt1>
      <a:dk2>
        <a:srgbClr val="BDE3FF"/>
      </a:dk2>
      <a:lt2>
        <a:srgbClr val="FAC9B5"/>
      </a:lt2>
      <a:accent1>
        <a:srgbClr val="ED4A0D"/>
      </a:accent1>
      <a:accent2>
        <a:srgbClr val="BC36F0"/>
      </a:accent2>
      <a:accent3>
        <a:srgbClr val="C40000"/>
      </a:accent3>
      <a:accent4>
        <a:srgbClr val="022366"/>
      </a:accent4>
      <a:accent5>
        <a:srgbClr val="FAD6C7"/>
      </a:accent5>
      <a:accent6>
        <a:srgbClr val="FFE8DE"/>
      </a:accent6>
      <a:hlink>
        <a:srgbClr val="0B41CD"/>
      </a:hlink>
      <a:folHlink>
        <a:srgbClr val="0B41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oche Evolved Brand">
  <a:themeElements>
    <a:clrScheme name="Custom">
      <a:dk1>
        <a:srgbClr val="0B41CD"/>
      </a:dk1>
      <a:lt1>
        <a:srgbClr val="1482FA"/>
      </a:lt1>
      <a:dk2>
        <a:srgbClr val="BDE3FF"/>
      </a:dk2>
      <a:lt2>
        <a:srgbClr val="FAC9B5"/>
      </a:lt2>
      <a:accent1>
        <a:srgbClr val="ED4A0D"/>
      </a:accent1>
      <a:accent2>
        <a:srgbClr val="BC36F0"/>
      </a:accent2>
      <a:accent3>
        <a:srgbClr val="C40000"/>
      </a:accent3>
      <a:accent4>
        <a:srgbClr val="022366"/>
      </a:accent4>
      <a:accent5>
        <a:srgbClr val="FAD6C7"/>
      </a:accent5>
      <a:accent6>
        <a:srgbClr val="FFE8DE"/>
      </a:accent6>
      <a:hlink>
        <a:srgbClr val="0B41CD"/>
      </a:hlink>
      <a:folHlink>
        <a:srgbClr val="0B41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893</Words>
  <Application>Microsoft Office PowerPoint</Application>
  <PresentationFormat>Presentación en pantalla (16:9)</PresentationFormat>
  <Paragraphs>128</Paragraphs>
  <Slides>14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27" baseType="lpstr">
      <vt:lpstr>Roche Sans Medium</vt:lpstr>
      <vt:lpstr>Roche Sans</vt:lpstr>
      <vt:lpstr>Arial</vt:lpstr>
      <vt:lpstr>Roche Serif Light</vt:lpstr>
      <vt:lpstr>Roche Sans Condensed Light</vt:lpstr>
      <vt:lpstr>Calibri</vt:lpstr>
      <vt:lpstr>Roboto</vt:lpstr>
      <vt:lpstr>Roche Sans Light</vt:lpstr>
      <vt:lpstr>Georgia</vt:lpstr>
      <vt:lpstr>Source Code Pro Medium</vt:lpstr>
      <vt:lpstr>Roche Evolved Brand</vt:lpstr>
      <vt:lpstr>Roche Evolved Brand</vt:lpstr>
      <vt:lpstr>Roche Evolved Brand</vt:lpstr>
      <vt:lpstr>{teal}: A production-ready framework for data analysis on clinical trials </vt:lpstr>
      <vt:lpstr>What is {teal}?</vt:lpstr>
      <vt:lpstr>Presentación de PowerPoint</vt:lpstr>
      <vt:lpstr>Workflow with {teal}</vt:lpstr>
      <vt:lpstr>teal.gallery</vt:lpstr>
      <vt:lpstr>{teal} demo</vt:lpstr>
      <vt:lpstr>{teal} demo</vt:lpstr>
      <vt:lpstr>Pharma context</vt:lpstr>
      <vt:lpstr>Success stories</vt:lpstr>
      <vt:lpstr>{teal} modularity</vt:lpstr>
      <vt:lpstr>Top recent {teal} features</vt:lpstr>
      <vt:lpstr>Lessons learned</vt:lpstr>
      <vt:lpstr>Presentación de PowerPoint</vt:lpstr>
      <vt:lpstr>Other talks &amp; posters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Revilla Sancho, Lluis {ARAA~MADRID-OSIRIS}</dc:creator>
  <cp:lastModifiedBy>Revilla Sancho, Lluis {ARAA~MADRID-OSIRIS}</cp:lastModifiedBy>
  <cp:revision>10</cp:revision>
  <dcterms:modified xsi:type="dcterms:W3CDTF">2026-07-01T11:05:11Z</dcterms:modified>
</cp:coreProperties>
</file>