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20"/>
  </p:notesMasterIdLst>
  <p:handoutMasterIdLst>
    <p:handoutMasterId r:id="rId21"/>
  </p:handoutMasterIdLst>
  <p:sldIdLst>
    <p:sldId id="261" r:id="rId5"/>
    <p:sldId id="274" r:id="rId6"/>
    <p:sldId id="267" r:id="rId7"/>
    <p:sldId id="262" r:id="rId8"/>
    <p:sldId id="263" r:id="rId9"/>
    <p:sldId id="264" r:id="rId10"/>
    <p:sldId id="268" r:id="rId11"/>
    <p:sldId id="266" r:id="rId12"/>
    <p:sldId id="269" r:id="rId13"/>
    <p:sldId id="270" r:id="rId14"/>
    <p:sldId id="273" r:id="rId15"/>
    <p:sldId id="272" r:id="rId16"/>
    <p:sldId id="275" r:id="rId17"/>
    <p:sldId id="271" r:id="rId18"/>
    <p:sldId id="265" r:id="rId19"/>
  </p:sldIdLst>
  <p:sldSz cx="12192000" cy="6858000"/>
  <p:notesSz cx="6797675" cy="9872663"/>
  <p:custDataLst>
    <p:tags r:id="rId2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2D200454-40CA-4A62-9FC3-DE9A4176ACB9}">
      <p15:notesGuideLst xmlns:p15="http://schemas.microsoft.com/office/powerpoint/2012/main"/>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9" roundtripDataSignature="AMtx7mh3YP3xexYcFoahXa2ehi0H5V4Za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2644A7"/>
    <a:srgbClr val="101010"/>
    <a:srgbClr val="F4F4F4"/>
    <a:srgbClr val="104F99"/>
    <a:srgbClr val="0E47CB"/>
    <a:srgbClr val="003180"/>
    <a:srgbClr val="0A27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45" autoAdjust="0"/>
    <p:restoredTop sz="94645" autoAdjust="0"/>
  </p:normalViewPr>
  <p:slideViewPr>
    <p:cSldViewPr snapToGrid="0">
      <p:cViewPr varScale="1">
        <p:scale>
          <a:sx n="74" d="100"/>
          <a:sy n="74" d="100"/>
        </p:scale>
        <p:origin x="200" y="56"/>
      </p:cViewPr>
      <p:guideLst>
        <p:guide orient="horz" pos="2092"/>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938"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63"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59" Type="http://customschemas.google.com/relationships/presentationmetadata" Target="meta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6D6800-DB9C-EBAC-83AC-5F9D7E2C8B1A}"/>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IE"/>
          </a:p>
        </p:txBody>
      </p:sp>
      <p:sp>
        <p:nvSpPr>
          <p:cNvPr id="3" name="Date Placeholder 2">
            <a:extLst>
              <a:ext uri="{FF2B5EF4-FFF2-40B4-BE49-F238E27FC236}">
                <a16:creationId xmlns:a16="http://schemas.microsoft.com/office/drawing/2014/main" id="{BDED1430-DB1F-C50E-E2CC-369D36DF2761}"/>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0CBFB8CE-488C-4A7E-87F2-3AF6127C51C1}" type="datetimeFigureOut">
              <a:rPr lang="en-IE" smtClean="0"/>
              <a:t>06/07/2026</a:t>
            </a:fld>
            <a:endParaRPr lang="en-IE"/>
          </a:p>
        </p:txBody>
      </p:sp>
      <p:sp>
        <p:nvSpPr>
          <p:cNvPr id="4" name="Footer Placeholder 3">
            <a:extLst>
              <a:ext uri="{FF2B5EF4-FFF2-40B4-BE49-F238E27FC236}">
                <a16:creationId xmlns:a16="http://schemas.microsoft.com/office/drawing/2014/main" id="{E41B46C1-E31F-1BE5-CF29-FC2D8EA3E24A}"/>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24A38F49-91A1-E3F0-770A-4578CF8E586A}"/>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6B9F2F4C-E206-483F-A4B8-E82471BA527C}" type="slidenum">
              <a:rPr lang="en-IE" smtClean="0"/>
              <a:t>‹#›</a:t>
            </a:fld>
            <a:endParaRPr lang="en-IE"/>
          </a:p>
        </p:txBody>
      </p:sp>
    </p:spTree>
    <p:extLst>
      <p:ext uri="{BB962C8B-B14F-4D97-AF65-F5344CB8AC3E}">
        <p14:creationId xmlns:p14="http://schemas.microsoft.com/office/powerpoint/2010/main" val="2619827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34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34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8150" y="1233488"/>
            <a:ext cx="5921375" cy="33321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219"/>
            <a:ext cx="5438140" cy="388736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7317"/>
            <a:ext cx="2945659" cy="49534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7317"/>
            <a:ext cx="2945659" cy="49534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 Title Slide">
    <p:spTree>
      <p:nvGrpSpPr>
        <p:cNvPr id="1" name="Shape 14"/>
        <p:cNvGrpSpPr/>
        <p:nvPr/>
      </p:nvGrpSpPr>
      <p:grpSpPr>
        <a:xfrm>
          <a:off x="0" y="0"/>
          <a:ext cx="0" cy="0"/>
          <a:chOff x="0" y="0"/>
          <a:chExt cx="0" cy="0"/>
        </a:xfrm>
      </p:grpSpPr>
      <p:pic>
        <p:nvPicPr>
          <p:cNvPr id="3" name="Picture 2">
            <a:extLst>
              <a:ext uri="{FF2B5EF4-FFF2-40B4-BE49-F238E27FC236}">
                <a16:creationId xmlns:a16="http://schemas.microsoft.com/office/drawing/2014/main" id="{CD898605-EE7A-6AAE-447A-080B2C6D2258}"/>
              </a:ext>
            </a:extLst>
          </p:cNvPr>
          <p:cNvPicPr>
            <a:picLocks noGrp="1" noRot="1" noChangeAspect="1" noMove="1" noResize="1" noEditPoints="1" noAdjustHandles="1" noChangeArrowheads="1" noChangeShapeType="1" noCrop="1"/>
          </p:cNvPicPr>
          <p:nvPr userDrawn="1"/>
        </p:nvPicPr>
        <p:blipFill>
          <a:blip r:embed="rId2"/>
          <a:srcRect t="3042" b="3042"/>
          <a:stretch/>
        </p:blipFill>
        <p:spPr>
          <a:xfrm>
            <a:off x="-918" y="0"/>
            <a:ext cx="12192001" cy="6866879"/>
          </a:xfrm>
          <a:prstGeom prst="rect">
            <a:avLst/>
          </a:prstGeom>
        </p:spPr>
      </p:pic>
      <p:sp>
        <p:nvSpPr>
          <p:cNvPr id="19" name="Google Shape;19;p22"/>
          <p:cNvSpPr txBox="1">
            <a:spLocks noGrp="1"/>
          </p:cNvSpPr>
          <p:nvPr>
            <p:ph type="subTitle" idx="1"/>
          </p:nvPr>
        </p:nvSpPr>
        <p:spPr>
          <a:xfrm>
            <a:off x="1112521" y="3277775"/>
            <a:ext cx="3957106" cy="1745469"/>
          </a:xfrm>
          <a:prstGeom prst="rect">
            <a:avLst/>
          </a:prstGeom>
          <a:noFill/>
          <a:ln>
            <a:noFill/>
          </a:ln>
        </p:spPr>
        <p:txBody>
          <a:bodyPr spcFirstLastPara="1" wrap="square" lIns="91425" tIns="45700" rIns="91425" bIns="45700" anchor="t" anchorCtr="0">
            <a:noAutofit/>
          </a:bodyPr>
          <a:lstStyle>
            <a:lvl1pPr marL="0" lvl="0" algn="l">
              <a:lnSpc>
                <a:spcPct val="100000"/>
              </a:lnSpc>
              <a:spcBef>
                <a:spcPts val="0"/>
              </a:spcBef>
              <a:spcAft>
                <a:spcPts val="0"/>
              </a:spcAft>
              <a:buSzPts val="2800"/>
              <a:buNone/>
              <a:defRPr sz="2800" i="0">
                <a:solidFill>
                  <a:schemeClr val="bg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pic>
        <p:nvPicPr>
          <p:cNvPr id="5" name="Picture 4">
            <a:extLst>
              <a:ext uri="{FF2B5EF4-FFF2-40B4-BE49-F238E27FC236}">
                <a16:creationId xmlns:a16="http://schemas.microsoft.com/office/drawing/2014/main" id="{0D09F257-77BC-80DD-CDE4-F5B22D79517B}"/>
              </a:ext>
            </a:extLst>
          </p:cNvPr>
          <p:cNvPicPr>
            <a:picLocks noChangeAspect="1"/>
          </p:cNvPicPr>
          <p:nvPr userDrawn="1"/>
        </p:nvPicPr>
        <p:blipFill>
          <a:blip r:embed="rId3"/>
          <a:srcRect/>
          <a:stretch/>
        </p:blipFill>
        <p:spPr>
          <a:xfrm>
            <a:off x="7381876" y="3596720"/>
            <a:ext cx="4224858" cy="1374485"/>
          </a:xfrm>
          <a:prstGeom prst="rect">
            <a:avLst/>
          </a:prstGeom>
        </p:spPr>
      </p:pic>
      <p:sp>
        <p:nvSpPr>
          <p:cNvPr id="16" name="Title 15">
            <a:extLst>
              <a:ext uri="{FF2B5EF4-FFF2-40B4-BE49-F238E27FC236}">
                <a16:creationId xmlns:a16="http://schemas.microsoft.com/office/drawing/2014/main" id="{784A076C-4C5D-810C-C205-F06C491692A3}"/>
              </a:ext>
            </a:extLst>
          </p:cNvPr>
          <p:cNvSpPr>
            <a:spLocks noGrp="1"/>
          </p:cNvSpPr>
          <p:nvPr>
            <p:ph type="title"/>
          </p:nvPr>
        </p:nvSpPr>
        <p:spPr>
          <a:xfrm>
            <a:off x="1112521" y="885018"/>
            <a:ext cx="9448800" cy="2037783"/>
          </a:xfrm>
        </p:spPr>
        <p:txBody>
          <a:bodyPr anchor="ctr"/>
          <a:lstStyle>
            <a:lvl1pPr>
              <a:defRPr sz="4800">
                <a:solidFill>
                  <a:schemeClr val="bg1"/>
                </a:solidFill>
              </a:defRPr>
            </a:lvl1pPr>
          </a:lstStyle>
          <a:p>
            <a:r>
              <a:rPr lang="en-US" dirty="0"/>
              <a:t>Click to edit Master title style</a:t>
            </a:r>
            <a:endParaRPr lang="en-IE" dirty="0"/>
          </a:p>
        </p:txBody>
      </p:sp>
      <p:sp>
        <p:nvSpPr>
          <p:cNvPr id="24" name="Text Placeholder 23">
            <a:extLst>
              <a:ext uri="{FF2B5EF4-FFF2-40B4-BE49-F238E27FC236}">
                <a16:creationId xmlns:a16="http://schemas.microsoft.com/office/drawing/2014/main" id="{E5F2B0E4-A35A-CFA1-4E98-55EAD82CE82B}"/>
              </a:ext>
            </a:extLst>
          </p:cNvPr>
          <p:cNvSpPr>
            <a:spLocks noGrp="1"/>
          </p:cNvSpPr>
          <p:nvPr>
            <p:ph type="body" sz="quarter" idx="10"/>
          </p:nvPr>
        </p:nvSpPr>
        <p:spPr>
          <a:xfrm>
            <a:off x="1307994" y="5771588"/>
            <a:ext cx="2509626" cy="777875"/>
          </a:xfrm>
        </p:spPr>
        <p:txBody>
          <a:bodyPr/>
          <a:lstStyle>
            <a:lvl1pPr marL="0" indent="0">
              <a:buNone/>
              <a:defRPr sz="2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159407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st slide (option 1)" preserve="1" userDrawn="1">
  <p:cSld name="Last slide +EC">
    <p:spTree>
      <p:nvGrpSpPr>
        <p:cNvPr id="1" name="Shape 140"/>
        <p:cNvGrpSpPr/>
        <p:nvPr/>
      </p:nvGrpSpPr>
      <p:grpSpPr>
        <a:xfrm>
          <a:off x="0" y="0"/>
          <a:ext cx="0" cy="0"/>
          <a:chOff x="0" y="0"/>
          <a:chExt cx="0" cy="0"/>
        </a:xfrm>
      </p:grpSpPr>
      <p:sp>
        <p:nvSpPr>
          <p:cNvPr id="3" name="Google Shape;141;p37">
            <a:extLst>
              <a:ext uri="{FF2B5EF4-FFF2-40B4-BE49-F238E27FC236}">
                <a16:creationId xmlns:a16="http://schemas.microsoft.com/office/drawing/2014/main" id="{ACED6512-1BD5-58D6-D635-D62C0A34BF8C}"/>
              </a:ext>
            </a:extLst>
          </p:cNvPr>
          <p:cNvSpPr>
            <a:spLocks/>
          </p:cNvSpPr>
          <p:nvPr userDrawn="1"/>
        </p:nvSpPr>
        <p:spPr>
          <a:xfrm>
            <a:off x="0" y="3328560"/>
            <a:ext cx="12192000" cy="2913720"/>
          </a:xfrm>
          <a:prstGeom prst="rect">
            <a:avLst/>
          </a:prstGeom>
          <a:solidFill>
            <a:srgbClr val="2644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37"/>
          <p:cNvSpPr txBox="1">
            <a:spLocks noGrp="1"/>
          </p:cNvSpPr>
          <p:nvPr>
            <p:ph type="body" idx="1"/>
          </p:nvPr>
        </p:nvSpPr>
        <p:spPr>
          <a:xfrm>
            <a:off x="970723" y="3777422"/>
            <a:ext cx="6865686" cy="2174332"/>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400"/>
              <a:buFont typeface="Arial"/>
              <a:buNone/>
              <a:defRPr sz="1600">
                <a:solidFill>
                  <a:srgbClr val="F4F4F4"/>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pic>
        <p:nvPicPr>
          <p:cNvPr id="5" name="Picture 4" descr="A group of icons on a black background&#10;&#10;Description automatically generated">
            <a:extLst>
              <a:ext uri="{FF2B5EF4-FFF2-40B4-BE49-F238E27FC236}">
                <a16:creationId xmlns:a16="http://schemas.microsoft.com/office/drawing/2014/main" id="{3488A19F-A201-3EB2-A71E-1E51EF3E1B23}"/>
              </a:ext>
            </a:extLst>
          </p:cNvPr>
          <p:cNvPicPr>
            <a:picLocks noChangeAspect="1"/>
          </p:cNvPicPr>
          <p:nvPr userDrawn="1"/>
        </p:nvPicPr>
        <p:blipFill>
          <a:blip r:embed="rId2"/>
          <a:stretch>
            <a:fillRect/>
          </a:stretch>
        </p:blipFill>
        <p:spPr>
          <a:xfrm>
            <a:off x="8107569" y="3538757"/>
            <a:ext cx="2931525" cy="2412997"/>
          </a:xfrm>
          <a:prstGeom prst="rect">
            <a:avLst/>
          </a:prstGeom>
        </p:spPr>
      </p:pic>
      <p:sp>
        <p:nvSpPr>
          <p:cNvPr id="7" name="Title Placeholder 1">
            <a:extLst>
              <a:ext uri="{FF2B5EF4-FFF2-40B4-BE49-F238E27FC236}">
                <a16:creationId xmlns:a16="http://schemas.microsoft.com/office/drawing/2014/main" id="{9CD49B01-566F-CA34-C636-83E50BFD40E0}"/>
              </a:ext>
            </a:extLst>
          </p:cNvPr>
          <p:cNvSpPr>
            <a:spLocks noGrp="1"/>
          </p:cNvSpPr>
          <p:nvPr>
            <p:ph type="title"/>
          </p:nvPr>
        </p:nvSpPr>
        <p:spPr>
          <a:xfrm>
            <a:off x="970722" y="414281"/>
            <a:ext cx="10515600" cy="2937139"/>
          </a:xfrm>
          <a:prstGeom prst="rect">
            <a:avLst/>
          </a:prstGeom>
        </p:spPr>
        <p:txBody>
          <a:bodyPr vert="horz" lIns="91440" tIns="45720" rIns="91440" bIns="0" rtlCol="0" anchor="ctr" anchorCtr="0">
            <a:noAutofit/>
          </a:bodyPr>
          <a:lstStyle>
            <a:lvl1pPr algn="ctr">
              <a:defRPr sz="4800">
                <a:solidFill>
                  <a:srgbClr val="101010"/>
                </a:solidFill>
              </a:defRPr>
            </a:lvl1pPr>
          </a:lstStyle>
          <a:p>
            <a:r>
              <a:rPr lang="en-US" dirty="0"/>
              <a:t>Click to edit Master title style</a:t>
            </a:r>
            <a:endParaRPr lang="en-GB" dirty="0"/>
          </a:p>
        </p:txBody>
      </p:sp>
      <p:sp>
        <p:nvSpPr>
          <p:cNvPr id="8" name="Google Shape;10;p21">
            <a:extLst>
              <a:ext uri="{FF2B5EF4-FFF2-40B4-BE49-F238E27FC236}">
                <a16:creationId xmlns:a16="http://schemas.microsoft.com/office/drawing/2014/main" id="{C209E83E-F338-C8C6-D016-6C5FE194EA8B}"/>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pic>
        <p:nvPicPr>
          <p:cNvPr id="2" name="Picture 1">
            <a:extLst>
              <a:ext uri="{FF2B5EF4-FFF2-40B4-BE49-F238E27FC236}">
                <a16:creationId xmlns:a16="http://schemas.microsoft.com/office/drawing/2014/main" id="{736B8EBF-8A1C-818A-CBBC-1DC51D94C547}"/>
              </a:ext>
            </a:extLst>
          </p:cNvPr>
          <p:cNvPicPr>
            <a:picLocks noChangeAspect="1"/>
          </p:cNvPicPr>
          <p:nvPr userDrawn="1"/>
        </p:nvPicPr>
        <p:blipFill>
          <a:blip r:embed="rId3"/>
          <a:srcRect/>
          <a:stretch/>
        </p:blipFill>
        <p:spPr>
          <a:xfrm>
            <a:off x="10326539" y="5728720"/>
            <a:ext cx="1865461" cy="1130560"/>
          </a:xfrm>
          <a:prstGeom prst="rect">
            <a:avLst/>
          </a:prstGeom>
        </p:spPr>
      </p:pic>
      <p:pic>
        <p:nvPicPr>
          <p:cNvPr id="10" name="Picture 9">
            <a:extLst>
              <a:ext uri="{FF2B5EF4-FFF2-40B4-BE49-F238E27FC236}">
                <a16:creationId xmlns:a16="http://schemas.microsoft.com/office/drawing/2014/main" id="{A8541C9F-06FD-4BC7-C438-D852985D159B}"/>
              </a:ext>
            </a:extLst>
          </p:cNvPr>
          <p:cNvPicPr>
            <a:picLocks noChangeAspect="1"/>
          </p:cNvPicPr>
          <p:nvPr userDrawn="1"/>
        </p:nvPicPr>
        <p:blipFill>
          <a:blip r:embed="rId4"/>
          <a:srcRect/>
          <a:stretch/>
        </p:blipFill>
        <p:spPr>
          <a:xfrm>
            <a:off x="424731" y="6499013"/>
            <a:ext cx="1332000" cy="181429"/>
          </a:xfrm>
          <a:prstGeom prst="rect">
            <a:avLst/>
          </a:prstGeom>
        </p:spPr>
      </p:pic>
      <p:pic>
        <p:nvPicPr>
          <p:cNvPr id="4" name="Picture 3" descr="European Commission">
            <a:extLst>
              <a:ext uri="{FF2B5EF4-FFF2-40B4-BE49-F238E27FC236}">
                <a16:creationId xmlns:a16="http://schemas.microsoft.com/office/drawing/2014/main" id="{B913C7F9-8DF2-6975-167A-0BC0D947FA5A}"/>
              </a:ext>
            </a:extLst>
          </p:cNvPr>
          <p:cNvPicPr/>
          <p:nvPr userDrawn="1"/>
        </p:nvPicPr>
        <p:blipFill>
          <a:blip r:embed="rId5"/>
          <a:srcRect/>
          <a:stretch/>
        </p:blipFill>
        <p:spPr>
          <a:xfrm>
            <a:off x="2850292" y="6159556"/>
            <a:ext cx="1842977" cy="663471"/>
          </a:xfrm>
          <a:prstGeom prst="rect">
            <a:avLst/>
          </a:prstGeom>
          <a:noFill/>
        </p:spPr>
      </p:pic>
    </p:spTree>
    <p:extLst>
      <p:ext uri="{BB962C8B-B14F-4D97-AF65-F5344CB8AC3E}">
        <p14:creationId xmlns:p14="http://schemas.microsoft.com/office/powerpoint/2010/main" val="554313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 ESTAT and EC">
    <p:spTree>
      <p:nvGrpSpPr>
        <p:cNvPr id="1" name="Shape 14"/>
        <p:cNvGrpSpPr/>
        <p:nvPr/>
      </p:nvGrpSpPr>
      <p:grpSpPr>
        <a:xfrm>
          <a:off x="0" y="0"/>
          <a:ext cx="0" cy="0"/>
          <a:chOff x="0" y="0"/>
          <a:chExt cx="0" cy="0"/>
        </a:xfrm>
      </p:grpSpPr>
      <p:pic>
        <p:nvPicPr>
          <p:cNvPr id="3" name="Picture 2">
            <a:extLst>
              <a:ext uri="{FF2B5EF4-FFF2-40B4-BE49-F238E27FC236}">
                <a16:creationId xmlns:a16="http://schemas.microsoft.com/office/drawing/2014/main" id="{CD898605-EE7A-6AAE-447A-080B2C6D2258}"/>
              </a:ext>
            </a:extLst>
          </p:cNvPr>
          <p:cNvPicPr>
            <a:picLocks noGrp="1" noRot="1" noChangeAspect="1" noMove="1" noResize="1" noEditPoints="1" noAdjustHandles="1" noChangeArrowheads="1" noChangeShapeType="1" noCrop="1"/>
          </p:cNvPicPr>
          <p:nvPr userDrawn="1"/>
        </p:nvPicPr>
        <p:blipFill>
          <a:blip r:embed="rId2"/>
          <a:srcRect t="3042" b="3042"/>
          <a:stretch/>
        </p:blipFill>
        <p:spPr>
          <a:xfrm>
            <a:off x="-918" y="0"/>
            <a:ext cx="12192001" cy="6866879"/>
          </a:xfrm>
          <a:prstGeom prst="rect">
            <a:avLst/>
          </a:prstGeom>
        </p:spPr>
      </p:pic>
      <p:sp>
        <p:nvSpPr>
          <p:cNvPr id="19" name="Google Shape;19;p22"/>
          <p:cNvSpPr txBox="1">
            <a:spLocks noGrp="1"/>
          </p:cNvSpPr>
          <p:nvPr>
            <p:ph type="subTitle" idx="1"/>
          </p:nvPr>
        </p:nvSpPr>
        <p:spPr>
          <a:xfrm>
            <a:off x="1112521" y="3277775"/>
            <a:ext cx="3957106" cy="1745469"/>
          </a:xfrm>
          <a:prstGeom prst="rect">
            <a:avLst/>
          </a:prstGeom>
          <a:noFill/>
          <a:ln>
            <a:noFill/>
          </a:ln>
        </p:spPr>
        <p:txBody>
          <a:bodyPr spcFirstLastPara="1" wrap="square" lIns="91425" tIns="45700" rIns="91425" bIns="45700" anchor="t" anchorCtr="0">
            <a:noAutofit/>
          </a:bodyPr>
          <a:lstStyle>
            <a:lvl1pPr marL="0" lvl="0" algn="l">
              <a:lnSpc>
                <a:spcPct val="100000"/>
              </a:lnSpc>
              <a:spcBef>
                <a:spcPts val="0"/>
              </a:spcBef>
              <a:spcAft>
                <a:spcPts val="0"/>
              </a:spcAft>
              <a:buSzPts val="2800"/>
              <a:buNone/>
              <a:defRPr sz="2800" i="0">
                <a:solidFill>
                  <a:schemeClr val="bg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dirty="0"/>
              <a:t>Click to edit Master subtitle style</a:t>
            </a:r>
            <a:endParaRPr dirty="0"/>
          </a:p>
        </p:txBody>
      </p:sp>
      <p:sp>
        <p:nvSpPr>
          <p:cNvPr id="16" name="Title 15">
            <a:extLst>
              <a:ext uri="{FF2B5EF4-FFF2-40B4-BE49-F238E27FC236}">
                <a16:creationId xmlns:a16="http://schemas.microsoft.com/office/drawing/2014/main" id="{784A076C-4C5D-810C-C205-F06C491692A3}"/>
              </a:ext>
            </a:extLst>
          </p:cNvPr>
          <p:cNvSpPr>
            <a:spLocks noGrp="1"/>
          </p:cNvSpPr>
          <p:nvPr>
            <p:ph type="title"/>
          </p:nvPr>
        </p:nvSpPr>
        <p:spPr>
          <a:xfrm>
            <a:off x="1112521" y="885018"/>
            <a:ext cx="9448800" cy="2037783"/>
          </a:xfrm>
        </p:spPr>
        <p:txBody>
          <a:bodyPr anchor="ctr"/>
          <a:lstStyle>
            <a:lvl1pPr>
              <a:defRPr sz="4800">
                <a:solidFill>
                  <a:schemeClr val="bg1"/>
                </a:solidFill>
              </a:defRPr>
            </a:lvl1pPr>
          </a:lstStyle>
          <a:p>
            <a:r>
              <a:rPr lang="en-US" dirty="0"/>
              <a:t>Click to edit Master title style</a:t>
            </a:r>
            <a:endParaRPr lang="en-IE" dirty="0"/>
          </a:p>
        </p:txBody>
      </p:sp>
      <p:sp>
        <p:nvSpPr>
          <p:cNvPr id="24" name="Text Placeholder 23">
            <a:extLst>
              <a:ext uri="{FF2B5EF4-FFF2-40B4-BE49-F238E27FC236}">
                <a16:creationId xmlns:a16="http://schemas.microsoft.com/office/drawing/2014/main" id="{E5F2B0E4-A35A-CFA1-4E98-55EAD82CE82B}"/>
              </a:ext>
            </a:extLst>
          </p:cNvPr>
          <p:cNvSpPr>
            <a:spLocks noGrp="1"/>
          </p:cNvSpPr>
          <p:nvPr>
            <p:ph type="body" sz="quarter" idx="10"/>
          </p:nvPr>
        </p:nvSpPr>
        <p:spPr>
          <a:xfrm>
            <a:off x="1307994" y="5771588"/>
            <a:ext cx="2509626" cy="777875"/>
          </a:xfrm>
        </p:spPr>
        <p:txBody>
          <a:bodyPr/>
          <a:lstStyle>
            <a:lvl1pPr marL="0" indent="0">
              <a:buNone/>
              <a:defRPr sz="2000">
                <a:solidFill>
                  <a:schemeClr val="bg1"/>
                </a:solidFill>
              </a:defRPr>
            </a:lvl1pPr>
          </a:lstStyle>
          <a:p>
            <a:pPr lvl="0"/>
            <a:r>
              <a:rPr lang="en-US" dirty="0"/>
              <a:t>Click to edit Master text styles</a:t>
            </a:r>
          </a:p>
        </p:txBody>
      </p:sp>
      <p:pic>
        <p:nvPicPr>
          <p:cNvPr id="2" name="Picture 1" descr="European Commission">
            <a:extLst>
              <a:ext uri="{FF2B5EF4-FFF2-40B4-BE49-F238E27FC236}">
                <a16:creationId xmlns:a16="http://schemas.microsoft.com/office/drawing/2014/main" id="{D1F8AE14-0AA2-5F7E-0FB8-1924F90CDD95}"/>
              </a:ext>
              <a:ext uri="{C183D7F6-B498-43B3-948B-1728B52AA6E4}">
                <adec:decorative xmlns:adec="http://schemas.microsoft.com/office/drawing/2017/decorative" val="0"/>
              </a:ext>
            </a:extLst>
          </p:cNvPr>
          <p:cNvPicPr>
            <a:picLocks noChangeAspect="1"/>
          </p:cNvPicPr>
          <p:nvPr userDrawn="1"/>
        </p:nvPicPr>
        <p:blipFill>
          <a:blip r:embed="rId3"/>
          <a:stretch>
            <a:fillRect/>
          </a:stretch>
        </p:blipFill>
        <p:spPr>
          <a:xfrm>
            <a:off x="8854440" y="5851509"/>
            <a:ext cx="2576828" cy="953151"/>
          </a:xfrm>
          <a:prstGeom prst="rect">
            <a:avLst/>
          </a:prstGeom>
          <a:noFill/>
        </p:spPr>
      </p:pic>
      <p:pic>
        <p:nvPicPr>
          <p:cNvPr id="4" name="Picture 3">
            <a:extLst>
              <a:ext uri="{FF2B5EF4-FFF2-40B4-BE49-F238E27FC236}">
                <a16:creationId xmlns:a16="http://schemas.microsoft.com/office/drawing/2014/main" id="{8CB97B84-5844-7387-4AA8-6612D6F6994E}"/>
              </a:ext>
            </a:extLst>
          </p:cNvPr>
          <p:cNvPicPr>
            <a:picLocks noChangeAspect="1"/>
          </p:cNvPicPr>
          <p:nvPr userDrawn="1"/>
        </p:nvPicPr>
        <p:blipFill>
          <a:blip r:embed="rId4"/>
          <a:srcRect/>
          <a:stretch/>
        </p:blipFill>
        <p:spPr>
          <a:xfrm>
            <a:off x="7381876" y="3596720"/>
            <a:ext cx="4224858" cy="1374485"/>
          </a:xfrm>
          <a:prstGeom prst="rect">
            <a:avLst/>
          </a:prstGeom>
        </p:spPr>
      </p:pic>
    </p:spTree>
    <p:extLst>
      <p:ext uri="{BB962C8B-B14F-4D97-AF65-F5344CB8AC3E}">
        <p14:creationId xmlns:p14="http://schemas.microsoft.com/office/powerpoint/2010/main" val="64213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75" name="Google Shape;175;p41"/>
          <p:cNvSpPr txBox="1">
            <a:spLocks noGrp="1"/>
          </p:cNvSpPr>
          <p:nvPr>
            <p:ph type="body" idx="1"/>
          </p:nvPr>
        </p:nvSpPr>
        <p:spPr>
          <a:xfrm>
            <a:off x="970720" y="1894895"/>
            <a:ext cx="10515600" cy="419417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pic>
        <p:nvPicPr>
          <p:cNvPr id="5" name="Picture 4">
            <a:extLst>
              <a:ext uri="{FF2B5EF4-FFF2-40B4-BE49-F238E27FC236}">
                <a16:creationId xmlns:a16="http://schemas.microsoft.com/office/drawing/2014/main" id="{1F3BA733-25B6-C4BB-1150-48850654F2C6}"/>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6" name="Picture 5">
            <a:extLst>
              <a:ext uri="{FF2B5EF4-FFF2-40B4-BE49-F238E27FC236}">
                <a16:creationId xmlns:a16="http://schemas.microsoft.com/office/drawing/2014/main" id="{3BD3E27D-21BB-B8BD-0101-611C3D7A991F}"/>
              </a:ext>
            </a:extLst>
          </p:cNvPr>
          <p:cNvPicPr>
            <a:picLocks noChangeAspect="1"/>
          </p:cNvPicPr>
          <p:nvPr userDrawn="1"/>
        </p:nvPicPr>
        <p:blipFill>
          <a:blip r:embed="rId3"/>
          <a:srcRect/>
          <a:stretch/>
        </p:blipFill>
        <p:spPr>
          <a:xfrm>
            <a:off x="10326539" y="5728720"/>
            <a:ext cx="1865461" cy="1130560"/>
          </a:xfrm>
          <a:prstGeom prst="rect">
            <a:avLst/>
          </a:prstGeom>
        </p:spPr>
      </p:pic>
    </p:spTree>
    <p:extLst>
      <p:ext uri="{BB962C8B-B14F-4D97-AF65-F5344CB8AC3E}">
        <p14:creationId xmlns:p14="http://schemas.microsoft.com/office/powerpoint/2010/main" val="333350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EC">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sp>
        <p:nvSpPr>
          <p:cNvPr id="175" name="Google Shape;175;p41"/>
          <p:cNvSpPr txBox="1">
            <a:spLocks noGrp="1"/>
          </p:cNvSpPr>
          <p:nvPr>
            <p:ph type="body" idx="1"/>
          </p:nvPr>
        </p:nvSpPr>
        <p:spPr>
          <a:xfrm>
            <a:off x="970720" y="1894895"/>
            <a:ext cx="10515600" cy="419417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pic>
        <p:nvPicPr>
          <p:cNvPr id="5" name="Picture 4">
            <a:extLst>
              <a:ext uri="{FF2B5EF4-FFF2-40B4-BE49-F238E27FC236}">
                <a16:creationId xmlns:a16="http://schemas.microsoft.com/office/drawing/2014/main" id="{1F3BA733-25B6-C4BB-1150-48850654F2C6}"/>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6" name="Picture 5">
            <a:extLst>
              <a:ext uri="{FF2B5EF4-FFF2-40B4-BE49-F238E27FC236}">
                <a16:creationId xmlns:a16="http://schemas.microsoft.com/office/drawing/2014/main" id="{3BD3E27D-21BB-B8BD-0101-611C3D7A991F}"/>
              </a:ext>
            </a:extLst>
          </p:cNvPr>
          <p:cNvPicPr>
            <a:picLocks noChangeAspect="1"/>
          </p:cNvPicPr>
          <p:nvPr userDrawn="1"/>
        </p:nvPicPr>
        <p:blipFill>
          <a:blip r:embed="rId3"/>
          <a:srcRect/>
          <a:stretch/>
        </p:blipFill>
        <p:spPr>
          <a:xfrm>
            <a:off x="10326539" y="5728720"/>
            <a:ext cx="1865461" cy="1130560"/>
          </a:xfrm>
          <a:prstGeom prst="rect">
            <a:avLst/>
          </a:prstGeom>
        </p:spPr>
      </p:pic>
      <p:pic>
        <p:nvPicPr>
          <p:cNvPr id="2" name="Picture 1" descr="European Commission">
            <a:extLst>
              <a:ext uri="{FF2B5EF4-FFF2-40B4-BE49-F238E27FC236}">
                <a16:creationId xmlns:a16="http://schemas.microsoft.com/office/drawing/2014/main" id="{54C315D3-E7FD-9D7A-8689-70B69D5F7B40}"/>
              </a:ext>
            </a:extLst>
          </p:cNvPr>
          <p:cNvPicPr/>
          <p:nvPr userDrawn="1"/>
        </p:nvPicPr>
        <p:blipFill>
          <a:blip r:embed="rId4"/>
          <a:srcRect/>
          <a:stretch/>
        </p:blipFill>
        <p:spPr>
          <a:xfrm>
            <a:off x="2850292" y="6159556"/>
            <a:ext cx="1842977" cy="663471"/>
          </a:xfrm>
          <a:prstGeom prst="rect">
            <a:avLst/>
          </a:prstGeom>
          <a:noFill/>
        </p:spPr>
      </p:pic>
    </p:spTree>
    <p:extLst>
      <p:ext uri="{BB962C8B-B14F-4D97-AF65-F5344CB8AC3E}">
        <p14:creationId xmlns:p14="http://schemas.microsoft.com/office/powerpoint/2010/main" val="865027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2">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sp>
        <p:nvSpPr>
          <p:cNvPr id="2" name="Google Shape;175;p41">
            <a:extLst>
              <a:ext uri="{FF2B5EF4-FFF2-40B4-BE49-F238E27FC236}">
                <a16:creationId xmlns:a16="http://schemas.microsoft.com/office/drawing/2014/main" id="{A68DC52D-25CC-CDF8-A648-7FABC4CB6C51}"/>
              </a:ext>
            </a:extLst>
          </p:cNvPr>
          <p:cNvSpPr txBox="1">
            <a:spLocks noGrp="1"/>
          </p:cNvSpPr>
          <p:nvPr>
            <p:ph type="body" idx="13"/>
          </p:nvPr>
        </p:nvSpPr>
        <p:spPr>
          <a:xfrm>
            <a:off x="969815" y="1894895"/>
            <a:ext cx="5328000" cy="422188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 name="Google Shape;175;p41">
            <a:extLst>
              <a:ext uri="{FF2B5EF4-FFF2-40B4-BE49-F238E27FC236}">
                <a16:creationId xmlns:a16="http://schemas.microsoft.com/office/drawing/2014/main" id="{AC2C8BD9-1C1D-F879-7D1E-6CC36FACD334}"/>
              </a:ext>
            </a:extLst>
          </p:cNvPr>
          <p:cNvSpPr txBox="1">
            <a:spLocks noGrp="1"/>
          </p:cNvSpPr>
          <p:nvPr>
            <p:ph type="body" idx="14"/>
          </p:nvPr>
        </p:nvSpPr>
        <p:spPr>
          <a:xfrm>
            <a:off x="6533867" y="1894895"/>
            <a:ext cx="5328000" cy="422188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pic>
        <p:nvPicPr>
          <p:cNvPr id="6" name="Picture 5">
            <a:extLst>
              <a:ext uri="{FF2B5EF4-FFF2-40B4-BE49-F238E27FC236}">
                <a16:creationId xmlns:a16="http://schemas.microsoft.com/office/drawing/2014/main" id="{B0491114-E7C3-4716-7109-6FDE72E853DE}"/>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7" name="Picture 6">
            <a:extLst>
              <a:ext uri="{FF2B5EF4-FFF2-40B4-BE49-F238E27FC236}">
                <a16:creationId xmlns:a16="http://schemas.microsoft.com/office/drawing/2014/main" id="{95C1ABAA-9559-8C24-1A56-0668CC664359}"/>
              </a:ext>
            </a:extLst>
          </p:cNvPr>
          <p:cNvPicPr>
            <a:picLocks noChangeAspect="1"/>
          </p:cNvPicPr>
          <p:nvPr userDrawn="1"/>
        </p:nvPicPr>
        <p:blipFill>
          <a:blip r:embed="rId3"/>
          <a:srcRect/>
          <a:stretch/>
        </p:blipFill>
        <p:spPr>
          <a:xfrm>
            <a:off x="10326539" y="5728720"/>
            <a:ext cx="1865461" cy="1130560"/>
          </a:xfrm>
          <a:prstGeom prst="rect">
            <a:avLst/>
          </a:prstGeom>
        </p:spPr>
      </p:pic>
    </p:spTree>
    <p:extLst>
      <p:ext uri="{BB962C8B-B14F-4D97-AF65-F5344CB8AC3E}">
        <p14:creationId xmlns:p14="http://schemas.microsoft.com/office/powerpoint/2010/main" val="392824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2 +EC">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sp>
        <p:nvSpPr>
          <p:cNvPr id="2" name="Google Shape;175;p41">
            <a:extLst>
              <a:ext uri="{FF2B5EF4-FFF2-40B4-BE49-F238E27FC236}">
                <a16:creationId xmlns:a16="http://schemas.microsoft.com/office/drawing/2014/main" id="{A68DC52D-25CC-CDF8-A648-7FABC4CB6C51}"/>
              </a:ext>
            </a:extLst>
          </p:cNvPr>
          <p:cNvSpPr txBox="1">
            <a:spLocks noGrp="1"/>
          </p:cNvSpPr>
          <p:nvPr>
            <p:ph type="body" idx="13"/>
          </p:nvPr>
        </p:nvSpPr>
        <p:spPr>
          <a:xfrm>
            <a:off x="969815" y="1894895"/>
            <a:ext cx="5328000" cy="422188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sp>
        <p:nvSpPr>
          <p:cNvPr id="5" name="Google Shape;175;p41">
            <a:extLst>
              <a:ext uri="{FF2B5EF4-FFF2-40B4-BE49-F238E27FC236}">
                <a16:creationId xmlns:a16="http://schemas.microsoft.com/office/drawing/2014/main" id="{AC2C8BD9-1C1D-F879-7D1E-6CC36FACD334}"/>
              </a:ext>
            </a:extLst>
          </p:cNvPr>
          <p:cNvSpPr txBox="1">
            <a:spLocks noGrp="1"/>
          </p:cNvSpPr>
          <p:nvPr>
            <p:ph type="body" idx="14"/>
          </p:nvPr>
        </p:nvSpPr>
        <p:spPr>
          <a:xfrm>
            <a:off x="6533867" y="1894895"/>
            <a:ext cx="5328000" cy="4221885"/>
          </a:xfrm>
          <a:prstGeom prst="rect">
            <a:avLst/>
          </a:prstGeom>
          <a:noFill/>
          <a:ln>
            <a:noFill/>
          </a:ln>
        </p:spPr>
        <p:txBody>
          <a:bodyPr spcFirstLastPara="1" wrap="square" lIns="91425" tIns="45700" rIns="91425" bIns="45700" anchor="t" anchorCtr="0">
            <a:noAutofit/>
          </a:bodyPr>
          <a:lstStyle>
            <a:lvl1pPr marL="0" lvl="0" indent="-381000" algn="l">
              <a:lnSpc>
                <a:spcPct val="100000"/>
              </a:lnSpc>
              <a:spcBef>
                <a:spcPts val="0"/>
              </a:spcBef>
              <a:spcAft>
                <a:spcPts val="0"/>
              </a:spcAft>
              <a:buSzPts val="2400"/>
              <a:buChar char="•"/>
              <a:defRPr>
                <a:solidFill>
                  <a:srgbClr val="101010"/>
                </a:solidFill>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pic>
        <p:nvPicPr>
          <p:cNvPr id="6" name="Picture 5">
            <a:extLst>
              <a:ext uri="{FF2B5EF4-FFF2-40B4-BE49-F238E27FC236}">
                <a16:creationId xmlns:a16="http://schemas.microsoft.com/office/drawing/2014/main" id="{B0491114-E7C3-4716-7109-6FDE72E853DE}"/>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7" name="Picture 6">
            <a:extLst>
              <a:ext uri="{FF2B5EF4-FFF2-40B4-BE49-F238E27FC236}">
                <a16:creationId xmlns:a16="http://schemas.microsoft.com/office/drawing/2014/main" id="{95C1ABAA-9559-8C24-1A56-0668CC664359}"/>
              </a:ext>
            </a:extLst>
          </p:cNvPr>
          <p:cNvPicPr>
            <a:picLocks noChangeAspect="1"/>
          </p:cNvPicPr>
          <p:nvPr userDrawn="1"/>
        </p:nvPicPr>
        <p:blipFill>
          <a:blip r:embed="rId3"/>
          <a:srcRect/>
          <a:stretch/>
        </p:blipFill>
        <p:spPr>
          <a:xfrm>
            <a:off x="10326539" y="5728720"/>
            <a:ext cx="1865461" cy="1130560"/>
          </a:xfrm>
          <a:prstGeom prst="rect">
            <a:avLst/>
          </a:prstGeom>
        </p:spPr>
      </p:pic>
      <p:pic>
        <p:nvPicPr>
          <p:cNvPr id="4" name="Picture 3" descr="European Commission">
            <a:extLst>
              <a:ext uri="{FF2B5EF4-FFF2-40B4-BE49-F238E27FC236}">
                <a16:creationId xmlns:a16="http://schemas.microsoft.com/office/drawing/2014/main" id="{83C8BBC4-2B49-8EC0-991F-651CEC7A6E0B}"/>
              </a:ext>
            </a:extLst>
          </p:cNvPr>
          <p:cNvPicPr/>
          <p:nvPr userDrawn="1"/>
        </p:nvPicPr>
        <p:blipFill>
          <a:blip r:embed="rId4"/>
          <a:srcRect/>
          <a:stretch/>
        </p:blipFill>
        <p:spPr>
          <a:xfrm>
            <a:off x="2850292" y="6159556"/>
            <a:ext cx="1842977" cy="663471"/>
          </a:xfrm>
          <a:prstGeom prst="rect">
            <a:avLst/>
          </a:prstGeom>
          <a:noFill/>
        </p:spPr>
      </p:pic>
    </p:spTree>
    <p:extLst>
      <p:ext uri="{BB962C8B-B14F-4D97-AF65-F5344CB8AC3E}">
        <p14:creationId xmlns:p14="http://schemas.microsoft.com/office/powerpoint/2010/main" val="382723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3">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sp>
        <p:nvSpPr>
          <p:cNvPr id="4" name="Text Placeholder 2">
            <a:extLst>
              <a:ext uri="{FF2B5EF4-FFF2-40B4-BE49-F238E27FC236}">
                <a16:creationId xmlns:a16="http://schemas.microsoft.com/office/drawing/2014/main" id="{949220B6-B4CB-BA59-8F58-4304C8D422BD}"/>
              </a:ext>
            </a:extLst>
          </p:cNvPr>
          <p:cNvSpPr>
            <a:spLocks noGrp="1"/>
          </p:cNvSpPr>
          <p:nvPr>
            <p:ph type="body" idx="1"/>
          </p:nvPr>
        </p:nvSpPr>
        <p:spPr>
          <a:xfrm>
            <a:off x="970723" y="1894895"/>
            <a:ext cx="5157787" cy="823912"/>
          </a:xfrm>
        </p:spPr>
        <p:txBody>
          <a:bodyPr wrap="square" anchor="t">
            <a:noAutofit/>
          </a:bodyPr>
          <a:lstStyle>
            <a:lvl1pPr marL="0" indent="0">
              <a:buNone/>
              <a:defRPr sz="2600" b="0">
                <a:solidFill>
                  <a:srgbClr val="2644A7"/>
                </a:solidFill>
              </a:defRPr>
            </a:lvl1pPr>
            <a:lvl2pPr marL="338383" indent="0">
              <a:buNone/>
              <a:defRPr sz="1480" b="1"/>
            </a:lvl2pPr>
            <a:lvl3pPr marL="676765" indent="0">
              <a:buNone/>
              <a:defRPr sz="1332" b="1"/>
            </a:lvl3pPr>
            <a:lvl4pPr marL="1015148" indent="0">
              <a:buNone/>
              <a:defRPr sz="1184" b="1"/>
            </a:lvl4pPr>
            <a:lvl5pPr marL="1353530" indent="0">
              <a:buNone/>
              <a:defRPr sz="1184" b="1"/>
            </a:lvl5pPr>
            <a:lvl6pPr marL="1691913" indent="0">
              <a:buNone/>
              <a:defRPr sz="1184" b="1"/>
            </a:lvl6pPr>
            <a:lvl7pPr marL="2030295" indent="0">
              <a:buNone/>
              <a:defRPr sz="1184" b="1"/>
            </a:lvl7pPr>
            <a:lvl8pPr marL="2368678" indent="0">
              <a:buNone/>
              <a:defRPr sz="1184" b="1"/>
            </a:lvl8pPr>
            <a:lvl9pPr marL="2707061" indent="0">
              <a:buNone/>
              <a:defRPr sz="1184"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BDB0ABC1-873A-F2DD-170F-E80FE4830D28}"/>
              </a:ext>
            </a:extLst>
          </p:cNvPr>
          <p:cNvSpPr>
            <a:spLocks noGrp="1"/>
          </p:cNvSpPr>
          <p:nvPr>
            <p:ph sz="half" idx="2"/>
          </p:nvPr>
        </p:nvSpPr>
        <p:spPr>
          <a:xfrm>
            <a:off x="970723" y="2725735"/>
            <a:ext cx="5157787" cy="3384119"/>
          </a:xfrm>
        </p:spPr>
        <p:txBody>
          <a:bodyPr wrap="square">
            <a:noAutofit/>
          </a:bodyPr>
          <a:lstStyle>
            <a:lvl1pPr>
              <a:defRPr>
                <a:solidFill>
                  <a:srgbClr val="101010"/>
                </a:solidFill>
              </a:defRPr>
            </a:lvl1pPr>
            <a:lvl2pPr>
              <a:defRPr>
                <a:solidFill>
                  <a:srgbClr val="101010"/>
                </a:solidFill>
              </a:defRPr>
            </a:lvl2pPr>
            <a:lvl3pPr>
              <a:defRPr>
                <a:solidFill>
                  <a:srgbClr val="101010"/>
                </a:solidFill>
              </a:defRPr>
            </a:lvl3pPr>
            <a:lvl4pPr>
              <a:defRPr>
                <a:solidFill>
                  <a:srgbClr val="101010"/>
                </a:solidFill>
              </a:defRPr>
            </a:lvl4pPr>
            <a:lvl5pPr>
              <a:defRPr>
                <a:solidFill>
                  <a:srgbClr val="10101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0057B6DC-82B6-DC47-2B36-FBA16BFA54D7}"/>
              </a:ext>
            </a:extLst>
          </p:cNvPr>
          <p:cNvSpPr>
            <a:spLocks noGrp="1"/>
          </p:cNvSpPr>
          <p:nvPr>
            <p:ph type="body" sz="quarter" idx="3"/>
          </p:nvPr>
        </p:nvSpPr>
        <p:spPr>
          <a:xfrm>
            <a:off x="6303134" y="1894895"/>
            <a:ext cx="5183188" cy="823912"/>
          </a:xfrm>
          <a:noFill/>
        </p:spPr>
        <p:txBody>
          <a:bodyPr wrap="square" anchor="t">
            <a:noAutofit/>
          </a:bodyPr>
          <a:lstStyle>
            <a:lvl1pPr marL="0" indent="0">
              <a:buNone/>
              <a:defRPr sz="2600" b="0">
                <a:solidFill>
                  <a:srgbClr val="2644A7"/>
                </a:solidFill>
              </a:defRPr>
            </a:lvl1pPr>
            <a:lvl2pPr marL="338383" indent="0">
              <a:buNone/>
              <a:defRPr sz="1480" b="1"/>
            </a:lvl2pPr>
            <a:lvl3pPr marL="676765" indent="0">
              <a:buNone/>
              <a:defRPr sz="1332" b="1"/>
            </a:lvl3pPr>
            <a:lvl4pPr marL="1015148" indent="0">
              <a:buNone/>
              <a:defRPr sz="1184" b="1"/>
            </a:lvl4pPr>
            <a:lvl5pPr marL="1353530" indent="0">
              <a:buNone/>
              <a:defRPr sz="1184" b="1"/>
            </a:lvl5pPr>
            <a:lvl6pPr marL="1691913" indent="0">
              <a:buNone/>
              <a:defRPr sz="1184" b="1"/>
            </a:lvl6pPr>
            <a:lvl7pPr marL="2030295" indent="0">
              <a:buNone/>
              <a:defRPr sz="1184" b="1"/>
            </a:lvl7pPr>
            <a:lvl8pPr marL="2368678" indent="0">
              <a:buNone/>
              <a:defRPr sz="1184" b="1"/>
            </a:lvl8pPr>
            <a:lvl9pPr marL="2707061" indent="0">
              <a:buNone/>
              <a:defRPr sz="1184"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4EB5C2DC-9B0B-1345-D699-5160FDA30884}"/>
              </a:ext>
            </a:extLst>
          </p:cNvPr>
          <p:cNvSpPr>
            <a:spLocks noGrp="1"/>
          </p:cNvSpPr>
          <p:nvPr>
            <p:ph sz="quarter" idx="4"/>
          </p:nvPr>
        </p:nvSpPr>
        <p:spPr>
          <a:xfrm>
            <a:off x="6303134" y="2725735"/>
            <a:ext cx="5183188" cy="3384119"/>
          </a:xfrm>
        </p:spPr>
        <p:txBody>
          <a:bodyPr wrap="square">
            <a:noAutofit/>
          </a:bodyPr>
          <a:lstStyle>
            <a:lvl1pPr>
              <a:defRPr>
                <a:solidFill>
                  <a:srgbClr val="101010"/>
                </a:solidFill>
              </a:defRPr>
            </a:lvl1pPr>
            <a:lvl2pPr>
              <a:defRPr>
                <a:solidFill>
                  <a:srgbClr val="101010"/>
                </a:solidFill>
              </a:defRPr>
            </a:lvl2pPr>
            <a:lvl3pPr>
              <a:defRPr>
                <a:solidFill>
                  <a:srgbClr val="101010"/>
                </a:solidFill>
              </a:defRPr>
            </a:lvl3pPr>
            <a:lvl4pPr>
              <a:defRPr>
                <a:solidFill>
                  <a:srgbClr val="101010"/>
                </a:solidFill>
              </a:defRPr>
            </a:lvl4pPr>
            <a:lvl5pPr>
              <a:defRPr>
                <a:solidFill>
                  <a:srgbClr val="10101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495916A-C750-070D-C528-9F655246DF58}"/>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10" name="Picture 9">
            <a:extLst>
              <a:ext uri="{FF2B5EF4-FFF2-40B4-BE49-F238E27FC236}">
                <a16:creationId xmlns:a16="http://schemas.microsoft.com/office/drawing/2014/main" id="{457D36BD-C483-ED07-0866-A0A591A01707}"/>
              </a:ext>
            </a:extLst>
          </p:cNvPr>
          <p:cNvPicPr>
            <a:picLocks noChangeAspect="1"/>
          </p:cNvPicPr>
          <p:nvPr userDrawn="1"/>
        </p:nvPicPr>
        <p:blipFill>
          <a:blip r:embed="rId3"/>
          <a:srcRect/>
          <a:stretch/>
        </p:blipFill>
        <p:spPr>
          <a:xfrm>
            <a:off x="10326539" y="5728720"/>
            <a:ext cx="1865461" cy="1130560"/>
          </a:xfrm>
          <a:prstGeom prst="rect">
            <a:avLst/>
          </a:prstGeom>
        </p:spPr>
      </p:pic>
    </p:spTree>
    <p:extLst>
      <p:ext uri="{BB962C8B-B14F-4D97-AF65-F5344CB8AC3E}">
        <p14:creationId xmlns:p14="http://schemas.microsoft.com/office/powerpoint/2010/main" val="3147344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and Object" preserve="1" userDrawn="1">
  <p:cSld name="Content and Object 3 +EC">
    <p:spTree>
      <p:nvGrpSpPr>
        <p:cNvPr id="1" name="Shape 172"/>
        <p:cNvGrpSpPr/>
        <p:nvPr/>
      </p:nvGrpSpPr>
      <p:grpSpPr>
        <a:xfrm>
          <a:off x="0" y="0"/>
          <a:ext cx="0" cy="0"/>
          <a:chOff x="0" y="0"/>
          <a:chExt cx="0" cy="0"/>
        </a:xfrm>
      </p:grpSpPr>
      <p:sp>
        <p:nvSpPr>
          <p:cNvPr id="174" name="Google Shape;174;p41"/>
          <p:cNvSpPr txBox="1">
            <a:spLocks noGrp="1"/>
          </p:cNvSpPr>
          <p:nvPr>
            <p:ph type="title"/>
          </p:nvPr>
        </p:nvSpPr>
        <p:spPr>
          <a:xfrm>
            <a:off x="970722" y="413590"/>
            <a:ext cx="10515600" cy="782357"/>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dk2"/>
              </a:buClr>
              <a:buSzPts val="1800"/>
              <a:buNone/>
              <a:defRPr>
                <a:solidFill>
                  <a:srgbClr val="2644A7"/>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dirty="0"/>
              <a:t>Click to edit Master title style</a:t>
            </a:r>
            <a:endParaRPr dirty="0"/>
          </a:p>
        </p:txBody>
      </p:sp>
      <p:cxnSp>
        <p:nvCxnSpPr>
          <p:cNvPr id="177" name="Google Shape;177;p41"/>
          <p:cNvCxnSpPr>
            <a:cxnSpLocks/>
          </p:cNvCxnSpPr>
          <p:nvPr/>
        </p:nvCxnSpPr>
        <p:spPr>
          <a:xfrm>
            <a:off x="0" y="1552418"/>
            <a:ext cx="970722" cy="0"/>
          </a:xfrm>
          <a:prstGeom prst="straightConnector1">
            <a:avLst/>
          </a:prstGeom>
          <a:noFill/>
          <a:ln w="76200" cap="flat" cmpd="sng">
            <a:solidFill>
              <a:schemeClr val="accent5"/>
            </a:solidFill>
            <a:prstDash val="solid"/>
            <a:miter lim="800000"/>
            <a:headEnd type="none" w="sm" len="sm"/>
            <a:tailEnd type="none" w="sm" len="sm"/>
          </a:ln>
        </p:spPr>
      </p:cxnSp>
      <p:sp>
        <p:nvSpPr>
          <p:cNvPr id="3" name="Google Shape;10;p21">
            <a:extLst>
              <a:ext uri="{FF2B5EF4-FFF2-40B4-BE49-F238E27FC236}">
                <a16:creationId xmlns:a16="http://schemas.microsoft.com/office/drawing/2014/main" id="{C87DACA3-4A62-7EF9-9155-5CC0EBE6EC54}"/>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sp>
        <p:nvSpPr>
          <p:cNvPr id="4" name="Text Placeholder 2">
            <a:extLst>
              <a:ext uri="{FF2B5EF4-FFF2-40B4-BE49-F238E27FC236}">
                <a16:creationId xmlns:a16="http://schemas.microsoft.com/office/drawing/2014/main" id="{949220B6-B4CB-BA59-8F58-4304C8D422BD}"/>
              </a:ext>
            </a:extLst>
          </p:cNvPr>
          <p:cNvSpPr>
            <a:spLocks noGrp="1"/>
          </p:cNvSpPr>
          <p:nvPr>
            <p:ph type="body" idx="1"/>
          </p:nvPr>
        </p:nvSpPr>
        <p:spPr>
          <a:xfrm>
            <a:off x="970723" y="1894895"/>
            <a:ext cx="5157787" cy="823912"/>
          </a:xfrm>
        </p:spPr>
        <p:txBody>
          <a:bodyPr wrap="square" anchor="t">
            <a:noAutofit/>
          </a:bodyPr>
          <a:lstStyle>
            <a:lvl1pPr marL="0" indent="0">
              <a:buNone/>
              <a:defRPr sz="2600" b="0">
                <a:solidFill>
                  <a:srgbClr val="2644A7"/>
                </a:solidFill>
              </a:defRPr>
            </a:lvl1pPr>
            <a:lvl2pPr marL="338383" indent="0">
              <a:buNone/>
              <a:defRPr sz="1480" b="1"/>
            </a:lvl2pPr>
            <a:lvl3pPr marL="676765" indent="0">
              <a:buNone/>
              <a:defRPr sz="1332" b="1"/>
            </a:lvl3pPr>
            <a:lvl4pPr marL="1015148" indent="0">
              <a:buNone/>
              <a:defRPr sz="1184" b="1"/>
            </a:lvl4pPr>
            <a:lvl5pPr marL="1353530" indent="0">
              <a:buNone/>
              <a:defRPr sz="1184" b="1"/>
            </a:lvl5pPr>
            <a:lvl6pPr marL="1691913" indent="0">
              <a:buNone/>
              <a:defRPr sz="1184" b="1"/>
            </a:lvl6pPr>
            <a:lvl7pPr marL="2030295" indent="0">
              <a:buNone/>
              <a:defRPr sz="1184" b="1"/>
            </a:lvl7pPr>
            <a:lvl8pPr marL="2368678" indent="0">
              <a:buNone/>
              <a:defRPr sz="1184" b="1"/>
            </a:lvl8pPr>
            <a:lvl9pPr marL="2707061" indent="0">
              <a:buNone/>
              <a:defRPr sz="1184" b="1"/>
            </a:lvl9pPr>
          </a:lstStyle>
          <a:p>
            <a:pPr lvl="0"/>
            <a:r>
              <a:rPr lang="en-US" dirty="0"/>
              <a:t>Click to edit Master text styles</a:t>
            </a:r>
          </a:p>
        </p:txBody>
      </p:sp>
      <p:sp>
        <p:nvSpPr>
          <p:cNvPr id="6" name="Content Placeholder 3">
            <a:extLst>
              <a:ext uri="{FF2B5EF4-FFF2-40B4-BE49-F238E27FC236}">
                <a16:creationId xmlns:a16="http://schemas.microsoft.com/office/drawing/2014/main" id="{BDB0ABC1-873A-F2DD-170F-E80FE4830D28}"/>
              </a:ext>
            </a:extLst>
          </p:cNvPr>
          <p:cNvSpPr>
            <a:spLocks noGrp="1"/>
          </p:cNvSpPr>
          <p:nvPr>
            <p:ph sz="half" idx="2"/>
          </p:nvPr>
        </p:nvSpPr>
        <p:spPr>
          <a:xfrm>
            <a:off x="970723" y="2725735"/>
            <a:ext cx="5157787" cy="3384119"/>
          </a:xfrm>
        </p:spPr>
        <p:txBody>
          <a:bodyPr wrap="square">
            <a:noAutofit/>
          </a:bodyPr>
          <a:lstStyle>
            <a:lvl1pPr>
              <a:defRPr>
                <a:solidFill>
                  <a:srgbClr val="101010"/>
                </a:solidFill>
              </a:defRPr>
            </a:lvl1pPr>
            <a:lvl2pPr>
              <a:defRPr>
                <a:solidFill>
                  <a:srgbClr val="101010"/>
                </a:solidFill>
              </a:defRPr>
            </a:lvl2pPr>
            <a:lvl3pPr>
              <a:defRPr>
                <a:solidFill>
                  <a:srgbClr val="101010"/>
                </a:solidFill>
              </a:defRPr>
            </a:lvl3pPr>
            <a:lvl4pPr>
              <a:defRPr>
                <a:solidFill>
                  <a:srgbClr val="101010"/>
                </a:solidFill>
              </a:defRPr>
            </a:lvl4pPr>
            <a:lvl5pPr>
              <a:defRPr>
                <a:solidFill>
                  <a:srgbClr val="10101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4">
            <a:extLst>
              <a:ext uri="{FF2B5EF4-FFF2-40B4-BE49-F238E27FC236}">
                <a16:creationId xmlns:a16="http://schemas.microsoft.com/office/drawing/2014/main" id="{0057B6DC-82B6-DC47-2B36-FBA16BFA54D7}"/>
              </a:ext>
            </a:extLst>
          </p:cNvPr>
          <p:cNvSpPr>
            <a:spLocks noGrp="1"/>
          </p:cNvSpPr>
          <p:nvPr>
            <p:ph type="body" sz="quarter" idx="3"/>
          </p:nvPr>
        </p:nvSpPr>
        <p:spPr>
          <a:xfrm>
            <a:off x="6303134" y="1894895"/>
            <a:ext cx="5183188" cy="823912"/>
          </a:xfrm>
          <a:noFill/>
        </p:spPr>
        <p:txBody>
          <a:bodyPr wrap="square" anchor="t">
            <a:noAutofit/>
          </a:bodyPr>
          <a:lstStyle>
            <a:lvl1pPr marL="0" indent="0">
              <a:buNone/>
              <a:defRPr sz="2600" b="0">
                <a:solidFill>
                  <a:srgbClr val="2644A7"/>
                </a:solidFill>
              </a:defRPr>
            </a:lvl1pPr>
            <a:lvl2pPr marL="338383" indent="0">
              <a:buNone/>
              <a:defRPr sz="1480" b="1"/>
            </a:lvl2pPr>
            <a:lvl3pPr marL="676765" indent="0">
              <a:buNone/>
              <a:defRPr sz="1332" b="1"/>
            </a:lvl3pPr>
            <a:lvl4pPr marL="1015148" indent="0">
              <a:buNone/>
              <a:defRPr sz="1184" b="1"/>
            </a:lvl4pPr>
            <a:lvl5pPr marL="1353530" indent="0">
              <a:buNone/>
              <a:defRPr sz="1184" b="1"/>
            </a:lvl5pPr>
            <a:lvl6pPr marL="1691913" indent="0">
              <a:buNone/>
              <a:defRPr sz="1184" b="1"/>
            </a:lvl6pPr>
            <a:lvl7pPr marL="2030295" indent="0">
              <a:buNone/>
              <a:defRPr sz="1184" b="1"/>
            </a:lvl7pPr>
            <a:lvl8pPr marL="2368678" indent="0">
              <a:buNone/>
              <a:defRPr sz="1184" b="1"/>
            </a:lvl8pPr>
            <a:lvl9pPr marL="2707061" indent="0">
              <a:buNone/>
              <a:defRPr sz="1184"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4EB5C2DC-9B0B-1345-D699-5160FDA30884}"/>
              </a:ext>
            </a:extLst>
          </p:cNvPr>
          <p:cNvSpPr>
            <a:spLocks noGrp="1"/>
          </p:cNvSpPr>
          <p:nvPr>
            <p:ph sz="quarter" idx="4"/>
          </p:nvPr>
        </p:nvSpPr>
        <p:spPr>
          <a:xfrm>
            <a:off x="6303134" y="2725735"/>
            <a:ext cx="5183188" cy="3384119"/>
          </a:xfrm>
        </p:spPr>
        <p:txBody>
          <a:bodyPr wrap="square">
            <a:noAutofit/>
          </a:bodyPr>
          <a:lstStyle>
            <a:lvl1pPr>
              <a:defRPr>
                <a:solidFill>
                  <a:srgbClr val="101010"/>
                </a:solidFill>
              </a:defRPr>
            </a:lvl1pPr>
            <a:lvl2pPr>
              <a:defRPr>
                <a:solidFill>
                  <a:srgbClr val="101010"/>
                </a:solidFill>
              </a:defRPr>
            </a:lvl2pPr>
            <a:lvl3pPr>
              <a:defRPr>
                <a:solidFill>
                  <a:srgbClr val="101010"/>
                </a:solidFill>
              </a:defRPr>
            </a:lvl3pPr>
            <a:lvl4pPr>
              <a:defRPr>
                <a:solidFill>
                  <a:srgbClr val="101010"/>
                </a:solidFill>
              </a:defRPr>
            </a:lvl4pPr>
            <a:lvl5pPr>
              <a:defRPr>
                <a:solidFill>
                  <a:srgbClr val="10101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495916A-C750-070D-C528-9F655246DF58}"/>
              </a:ext>
            </a:extLst>
          </p:cNvPr>
          <p:cNvPicPr>
            <a:picLocks noChangeAspect="1"/>
          </p:cNvPicPr>
          <p:nvPr userDrawn="1"/>
        </p:nvPicPr>
        <p:blipFill>
          <a:blip r:embed="rId2"/>
          <a:srcRect/>
          <a:stretch/>
        </p:blipFill>
        <p:spPr>
          <a:xfrm>
            <a:off x="424731" y="6499013"/>
            <a:ext cx="1332000" cy="181429"/>
          </a:xfrm>
          <a:prstGeom prst="rect">
            <a:avLst/>
          </a:prstGeom>
        </p:spPr>
      </p:pic>
      <p:pic>
        <p:nvPicPr>
          <p:cNvPr id="10" name="Picture 9">
            <a:extLst>
              <a:ext uri="{FF2B5EF4-FFF2-40B4-BE49-F238E27FC236}">
                <a16:creationId xmlns:a16="http://schemas.microsoft.com/office/drawing/2014/main" id="{457D36BD-C483-ED07-0866-A0A591A01707}"/>
              </a:ext>
            </a:extLst>
          </p:cNvPr>
          <p:cNvPicPr>
            <a:picLocks noChangeAspect="1"/>
          </p:cNvPicPr>
          <p:nvPr userDrawn="1"/>
        </p:nvPicPr>
        <p:blipFill>
          <a:blip r:embed="rId3"/>
          <a:srcRect/>
          <a:stretch/>
        </p:blipFill>
        <p:spPr>
          <a:xfrm>
            <a:off x="10326539" y="5728720"/>
            <a:ext cx="1865461" cy="1130560"/>
          </a:xfrm>
          <a:prstGeom prst="rect">
            <a:avLst/>
          </a:prstGeom>
        </p:spPr>
      </p:pic>
      <p:pic>
        <p:nvPicPr>
          <p:cNvPr id="2" name="Picture 1" descr="European Commission">
            <a:extLst>
              <a:ext uri="{FF2B5EF4-FFF2-40B4-BE49-F238E27FC236}">
                <a16:creationId xmlns:a16="http://schemas.microsoft.com/office/drawing/2014/main" id="{B8B71674-B75B-C50E-1B7C-7502B09036DD}"/>
              </a:ext>
            </a:extLst>
          </p:cNvPr>
          <p:cNvPicPr/>
          <p:nvPr userDrawn="1"/>
        </p:nvPicPr>
        <p:blipFill>
          <a:blip r:embed="rId4"/>
          <a:srcRect/>
          <a:stretch/>
        </p:blipFill>
        <p:spPr>
          <a:xfrm>
            <a:off x="2850292" y="6159556"/>
            <a:ext cx="1842977" cy="663471"/>
          </a:xfrm>
          <a:prstGeom prst="rect">
            <a:avLst/>
          </a:prstGeom>
          <a:noFill/>
        </p:spPr>
      </p:pic>
    </p:spTree>
    <p:extLst>
      <p:ext uri="{BB962C8B-B14F-4D97-AF65-F5344CB8AC3E}">
        <p14:creationId xmlns:p14="http://schemas.microsoft.com/office/powerpoint/2010/main" val="2313661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Last slide (option 1)" preserve="1" userDrawn="1">
  <p:cSld name="Last slide (option 1)">
    <p:spTree>
      <p:nvGrpSpPr>
        <p:cNvPr id="1" name="Shape 140"/>
        <p:cNvGrpSpPr/>
        <p:nvPr/>
      </p:nvGrpSpPr>
      <p:grpSpPr>
        <a:xfrm>
          <a:off x="0" y="0"/>
          <a:ext cx="0" cy="0"/>
          <a:chOff x="0" y="0"/>
          <a:chExt cx="0" cy="0"/>
        </a:xfrm>
      </p:grpSpPr>
      <p:sp>
        <p:nvSpPr>
          <p:cNvPr id="3" name="Google Shape;141;p37">
            <a:extLst>
              <a:ext uri="{FF2B5EF4-FFF2-40B4-BE49-F238E27FC236}">
                <a16:creationId xmlns:a16="http://schemas.microsoft.com/office/drawing/2014/main" id="{ACED6512-1BD5-58D6-D635-D62C0A34BF8C}"/>
              </a:ext>
            </a:extLst>
          </p:cNvPr>
          <p:cNvSpPr>
            <a:spLocks/>
          </p:cNvSpPr>
          <p:nvPr userDrawn="1"/>
        </p:nvSpPr>
        <p:spPr>
          <a:xfrm>
            <a:off x="0" y="3328560"/>
            <a:ext cx="12192000" cy="2913720"/>
          </a:xfrm>
          <a:prstGeom prst="rect">
            <a:avLst/>
          </a:prstGeom>
          <a:solidFill>
            <a:srgbClr val="2644A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4" name="Google Shape;144;p37"/>
          <p:cNvSpPr txBox="1">
            <a:spLocks noGrp="1"/>
          </p:cNvSpPr>
          <p:nvPr>
            <p:ph type="body" idx="1"/>
          </p:nvPr>
        </p:nvSpPr>
        <p:spPr>
          <a:xfrm>
            <a:off x="970723" y="3777422"/>
            <a:ext cx="6865686" cy="2174332"/>
          </a:xfrm>
          <a:prstGeom prst="rect">
            <a:avLst/>
          </a:prstGeom>
          <a:noFill/>
          <a:ln>
            <a:noFill/>
          </a:ln>
        </p:spPr>
        <p:txBody>
          <a:bodyPr spcFirstLastPara="1" wrap="square" lIns="91425" tIns="45700" rIns="91425" bIns="45700" anchor="t" anchorCtr="0">
            <a:noAutofit/>
          </a:bodyPr>
          <a:lstStyle>
            <a:lvl1pPr marL="0" lvl="0" indent="0" algn="l">
              <a:lnSpc>
                <a:spcPct val="100000"/>
              </a:lnSpc>
              <a:spcBef>
                <a:spcPts val="0"/>
              </a:spcBef>
              <a:spcAft>
                <a:spcPts val="0"/>
              </a:spcAft>
              <a:buSzPts val="1400"/>
              <a:buFont typeface="Arial"/>
              <a:buNone/>
              <a:defRPr sz="1600">
                <a:solidFill>
                  <a:srgbClr val="F4F4F4"/>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dirty="0"/>
              <a:t>Click to edit Master text styles</a:t>
            </a:r>
          </a:p>
        </p:txBody>
      </p:sp>
      <p:pic>
        <p:nvPicPr>
          <p:cNvPr id="5" name="Picture 4" descr="A group of icons on a black background&#10;&#10;Description automatically generated">
            <a:extLst>
              <a:ext uri="{FF2B5EF4-FFF2-40B4-BE49-F238E27FC236}">
                <a16:creationId xmlns:a16="http://schemas.microsoft.com/office/drawing/2014/main" id="{3488A19F-A201-3EB2-A71E-1E51EF3E1B23}"/>
              </a:ext>
            </a:extLst>
          </p:cNvPr>
          <p:cNvPicPr>
            <a:picLocks noChangeAspect="1"/>
          </p:cNvPicPr>
          <p:nvPr userDrawn="1"/>
        </p:nvPicPr>
        <p:blipFill>
          <a:blip r:embed="rId2"/>
          <a:stretch>
            <a:fillRect/>
          </a:stretch>
        </p:blipFill>
        <p:spPr>
          <a:xfrm>
            <a:off x="8107569" y="3538757"/>
            <a:ext cx="2931525" cy="2412997"/>
          </a:xfrm>
          <a:prstGeom prst="rect">
            <a:avLst/>
          </a:prstGeom>
        </p:spPr>
      </p:pic>
      <p:sp>
        <p:nvSpPr>
          <p:cNvPr id="7" name="Title Placeholder 1">
            <a:extLst>
              <a:ext uri="{FF2B5EF4-FFF2-40B4-BE49-F238E27FC236}">
                <a16:creationId xmlns:a16="http://schemas.microsoft.com/office/drawing/2014/main" id="{9CD49B01-566F-CA34-C636-83E50BFD40E0}"/>
              </a:ext>
            </a:extLst>
          </p:cNvPr>
          <p:cNvSpPr>
            <a:spLocks noGrp="1"/>
          </p:cNvSpPr>
          <p:nvPr>
            <p:ph type="title"/>
          </p:nvPr>
        </p:nvSpPr>
        <p:spPr>
          <a:xfrm>
            <a:off x="970722" y="414281"/>
            <a:ext cx="10515600" cy="2937139"/>
          </a:xfrm>
          <a:prstGeom prst="rect">
            <a:avLst/>
          </a:prstGeom>
        </p:spPr>
        <p:txBody>
          <a:bodyPr vert="horz" lIns="91440" tIns="45720" rIns="91440" bIns="0" rtlCol="0" anchor="ctr" anchorCtr="0">
            <a:noAutofit/>
          </a:bodyPr>
          <a:lstStyle>
            <a:lvl1pPr algn="ctr">
              <a:defRPr sz="4800">
                <a:solidFill>
                  <a:srgbClr val="101010"/>
                </a:solidFill>
              </a:defRPr>
            </a:lvl1pPr>
          </a:lstStyle>
          <a:p>
            <a:r>
              <a:rPr lang="en-US" dirty="0"/>
              <a:t>Click to edit Master title style</a:t>
            </a:r>
            <a:endParaRPr lang="en-GB" dirty="0"/>
          </a:p>
        </p:txBody>
      </p:sp>
      <p:sp>
        <p:nvSpPr>
          <p:cNvPr id="8" name="Google Shape;10;p21">
            <a:extLst>
              <a:ext uri="{FF2B5EF4-FFF2-40B4-BE49-F238E27FC236}">
                <a16:creationId xmlns:a16="http://schemas.microsoft.com/office/drawing/2014/main" id="{C209E83E-F338-C8C6-D016-6C5FE194EA8B}"/>
              </a:ext>
            </a:extLst>
          </p:cNvPr>
          <p:cNvSpPr txBox="1">
            <a:spLocks noGrp="1"/>
          </p:cNvSpPr>
          <p:nvPr>
            <p:ph type="sldNum" idx="12"/>
          </p:nvPr>
        </p:nvSpPr>
        <p:spPr>
          <a:xfrm>
            <a:off x="4724400" y="6437331"/>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fld id="{00000000-1234-1234-1234-123412341234}" type="slidenum">
              <a:rPr lang="en-GB" smtClean="0"/>
              <a:pPr/>
              <a:t>‹#›</a:t>
            </a:fld>
            <a:endParaRPr lang="en-GB"/>
          </a:p>
        </p:txBody>
      </p:sp>
      <p:pic>
        <p:nvPicPr>
          <p:cNvPr id="2" name="Picture 1">
            <a:extLst>
              <a:ext uri="{FF2B5EF4-FFF2-40B4-BE49-F238E27FC236}">
                <a16:creationId xmlns:a16="http://schemas.microsoft.com/office/drawing/2014/main" id="{736B8EBF-8A1C-818A-CBBC-1DC51D94C547}"/>
              </a:ext>
            </a:extLst>
          </p:cNvPr>
          <p:cNvPicPr>
            <a:picLocks noChangeAspect="1"/>
          </p:cNvPicPr>
          <p:nvPr userDrawn="1"/>
        </p:nvPicPr>
        <p:blipFill>
          <a:blip r:embed="rId3"/>
          <a:srcRect/>
          <a:stretch/>
        </p:blipFill>
        <p:spPr>
          <a:xfrm>
            <a:off x="10326539" y="5728720"/>
            <a:ext cx="1865461" cy="1130560"/>
          </a:xfrm>
          <a:prstGeom prst="rect">
            <a:avLst/>
          </a:prstGeom>
        </p:spPr>
      </p:pic>
      <p:pic>
        <p:nvPicPr>
          <p:cNvPr id="10" name="Picture 9">
            <a:extLst>
              <a:ext uri="{FF2B5EF4-FFF2-40B4-BE49-F238E27FC236}">
                <a16:creationId xmlns:a16="http://schemas.microsoft.com/office/drawing/2014/main" id="{A8541C9F-06FD-4BC7-C438-D852985D159B}"/>
              </a:ext>
            </a:extLst>
          </p:cNvPr>
          <p:cNvPicPr>
            <a:picLocks noChangeAspect="1"/>
          </p:cNvPicPr>
          <p:nvPr userDrawn="1"/>
        </p:nvPicPr>
        <p:blipFill>
          <a:blip r:embed="rId4"/>
          <a:srcRect/>
          <a:stretch/>
        </p:blipFill>
        <p:spPr>
          <a:xfrm>
            <a:off x="424731" y="6499013"/>
            <a:ext cx="1332000" cy="181429"/>
          </a:xfrm>
          <a:prstGeom prst="rect">
            <a:avLst/>
          </a:prstGeom>
        </p:spPr>
      </p:pic>
    </p:spTree>
    <p:extLst>
      <p:ext uri="{BB962C8B-B14F-4D97-AF65-F5344CB8AC3E}">
        <p14:creationId xmlns:p14="http://schemas.microsoft.com/office/powerpoint/2010/main" val="7271498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1" name="Google Shape;11;p21"/>
          <p:cNvSpPr txBox="1">
            <a:spLocks noGrp="1"/>
          </p:cNvSpPr>
          <p:nvPr>
            <p:ph type="title"/>
          </p:nvPr>
        </p:nvSpPr>
        <p:spPr>
          <a:xfrm>
            <a:off x="838200" y="763064"/>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dirty="0"/>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17" r:id="rId3"/>
    <p:sldLayoutId id="2147483729" r:id="rId4"/>
    <p:sldLayoutId id="2147483724" r:id="rId5"/>
    <p:sldLayoutId id="2147483730" r:id="rId6"/>
    <p:sldLayoutId id="2147483725" r:id="rId7"/>
    <p:sldLayoutId id="2147483731" r:id="rId8"/>
    <p:sldLayoutId id="2147483723" r:id="rId9"/>
    <p:sldLayoutId id="2147483732" r:id="rId1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2644A7"/>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356C39-F46E-51DD-7D61-47BBAF016923}"/>
              </a:ext>
            </a:extLst>
          </p:cNvPr>
          <p:cNvSpPr>
            <a:spLocks noGrp="1"/>
          </p:cNvSpPr>
          <p:nvPr>
            <p:ph type="title"/>
          </p:nvPr>
        </p:nvSpPr>
        <p:spPr>
          <a:xfrm>
            <a:off x="210716" y="1945428"/>
            <a:ext cx="12116751" cy="2037783"/>
          </a:xfrm>
        </p:spPr>
        <p:txBody>
          <a:bodyPr/>
          <a:lstStyle/>
          <a:p>
            <a:r>
              <a:rPr lang="en-US" b="1" dirty="0"/>
              <a:t>Create your own dashboard with EurostatRTool</a:t>
            </a:r>
            <a:endParaRPr lang="en-IE" sz="4000" b="1" dirty="0"/>
          </a:p>
        </p:txBody>
      </p:sp>
      <p:sp>
        <p:nvSpPr>
          <p:cNvPr id="4" name="Text Placeholder 3">
            <a:extLst>
              <a:ext uri="{FF2B5EF4-FFF2-40B4-BE49-F238E27FC236}">
                <a16:creationId xmlns:a16="http://schemas.microsoft.com/office/drawing/2014/main" id="{08702EFD-240E-1F0D-A756-CE72D49B0FA6}"/>
              </a:ext>
            </a:extLst>
          </p:cNvPr>
          <p:cNvSpPr>
            <a:spLocks noGrp="1"/>
          </p:cNvSpPr>
          <p:nvPr>
            <p:ph type="body" sz="quarter" idx="10"/>
          </p:nvPr>
        </p:nvSpPr>
        <p:spPr>
          <a:xfrm>
            <a:off x="1307992" y="5606488"/>
            <a:ext cx="6324708" cy="777875"/>
          </a:xfrm>
        </p:spPr>
        <p:txBody>
          <a:bodyPr/>
          <a:lstStyle/>
          <a:p>
            <a:r>
              <a:rPr lang="en-IE" b="1" i="1" dirty="0">
                <a:solidFill>
                  <a:srgbClr val="FFFFFF"/>
                </a:solidFill>
              </a:rPr>
              <a:t>Antonio Grosso</a:t>
            </a:r>
            <a:endParaRPr lang="en-IE" b="1" i="1" dirty="0"/>
          </a:p>
          <a:p>
            <a:r>
              <a:rPr lang="en-IE" b="1" i="1" dirty="0"/>
              <a:t>Eurostat Unit C.1- National Accounts Methodology</a:t>
            </a:r>
          </a:p>
        </p:txBody>
      </p:sp>
    </p:spTree>
    <p:extLst>
      <p:ext uri="{BB962C8B-B14F-4D97-AF65-F5344CB8AC3E}">
        <p14:creationId xmlns:p14="http://schemas.microsoft.com/office/powerpoint/2010/main" val="93477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1F8A-4F8A-C371-FA01-532734D67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5C105D-A8CD-D5D5-11D9-A95132004378}"/>
              </a:ext>
            </a:extLst>
          </p:cNvPr>
          <p:cNvSpPr>
            <a:spLocks noGrp="1"/>
          </p:cNvSpPr>
          <p:nvPr>
            <p:ph type="title"/>
          </p:nvPr>
        </p:nvSpPr>
        <p:spPr>
          <a:xfrm>
            <a:off x="1086929" y="254037"/>
            <a:ext cx="10515600" cy="782357"/>
          </a:xfrm>
        </p:spPr>
        <p:txBody>
          <a:bodyPr/>
          <a:lstStyle/>
          <a:p>
            <a:r>
              <a:rPr lang="en-IE" b="1" dirty="0"/>
              <a:t>EurostatRTool visualisations</a:t>
            </a:r>
          </a:p>
        </p:txBody>
      </p:sp>
      <p:sp>
        <p:nvSpPr>
          <p:cNvPr id="3" name="Slide Number Placeholder 2">
            <a:extLst>
              <a:ext uri="{FF2B5EF4-FFF2-40B4-BE49-F238E27FC236}">
                <a16:creationId xmlns:a16="http://schemas.microsoft.com/office/drawing/2014/main" id="{C17F1D05-7E75-3C74-2DD6-60FB058A1854}"/>
              </a:ext>
            </a:extLst>
          </p:cNvPr>
          <p:cNvSpPr>
            <a:spLocks noGrp="1"/>
          </p:cNvSpPr>
          <p:nvPr>
            <p:ph type="sldNum" idx="12"/>
          </p:nvPr>
        </p:nvSpPr>
        <p:spPr/>
        <p:txBody>
          <a:bodyPr/>
          <a:lstStyle/>
          <a:p>
            <a:fld id="{00000000-1234-1234-1234-123412341234}" type="slidenum">
              <a:rPr lang="en-GB" smtClean="0"/>
              <a:pPr/>
              <a:t>10</a:t>
            </a:fld>
            <a:endParaRPr lang="en-GB"/>
          </a:p>
        </p:txBody>
      </p:sp>
      <p:sp>
        <p:nvSpPr>
          <p:cNvPr id="8" name="Text Placeholder 2">
            <a:extLst>
              <a:ext uri="{FF2B5EF4-FFF2-40B4-BE49-F238E27FC236}">
                <a16:creationId xmlns:a16="http://schemas.microsoft.com/office/drawing/2014/main" id="{D9DEFDF8-03C9-287A-59F0-E244950128EF}"/>
              </a:ext>
            </a:extLst>
          </p:cNvPr>
          <p:cNvSpPr>
            <a:spLocks noGrp="1"/>
          </p:cNvSpPr>
          <p:nvPr>
            <p:ph type="body" idx="1"/>
          </p:nvPr>
        </p:nvSpPr>
        <p:spPr>
          <a:xfrm>
            <a:off x="707367" y="1036394"/>
            <a:ext cx="11274724" cy="1958196"/>
          </a:xfrm>
        </p:spPr>
        <p:txBody>
          <a:bodyPr/>
          <a:lstStyle/>
          <a:p>
            <a:pPr lvl="0" indent="0">
              <a:buNone/>
            </a:pPr>
            <a:r>
              <a:rPr lang="en-US" sz="2000" dirty="0">
                <a:solidFill>
                  <a:schemeClr val="tx1"/>
                </a:solidFill>
              </a:rPr>
              <a:t>The </a:t>
            </a:r>
            <a:r>
              <a:rPr lang="en-US" sz="2000" b="1" dirty="0">
                <a:solidFill>
                  <a:schemeClr val="tx1"/>
                </a:solidFill>
              </a:rPr>
              <a:t>EurostatRTool</a:t>
            </a:r>
            <a:r>
              <a:rPr lang="en-US" sz="2000" dirty="0">
                <a:solidFill>
                  <a:schemeClr val="tx1"/>
                </a:solidFill>
              </a:rPr>
              <a:t> presents different visualizations types:</a:t>
            </a:r>
          </a:p>
          <a:p>
            <a:pPr lvl="0" indent="0">
              <a:buNone/>
            </a:pPr>
            <a:endParaRPr lang="en-US" sz="2000" dirty="0">
              <a:solidFill>
                <a:schemeClr val="tx1"/>
              </a:solidFill>
            </a:endParaRPr>
          </a:p>
          <a:p>
            <a:pPr marL="285750" lvl="0" indent="-285750">
              <a:buFont typeface="Arial" panose="020B0604020202020204" pitchFamily="34" charset="0"/>
              <a:buChar char="•"/>
            </a:pPr>
            <a:r>
              <a:rPr lang="en-US" sz="2000" b="1" dirty="0">
                <a:solidFill>
                  <a:schemeClr val="tx1"/>
                </a:solidFill>
              </a:rPr>
              <a:t>Timeline plot</a:t>
            </a:r>
            <a:r>
              <a:rPr lang="en-US" sz="2000" dirty="0">
                <a:solidFill>
                  <a:schemeClr val="tx1"/>
                </a:solidFill>
              </a:rPr>
              <a:t>, which provides a dynamic line graph showing the evolution of the HDI and its sub-indicators over time</a:t>
            </a:r>
            <a:r>
              <a:rPr lang="en-US" sz="1800" dirty="0">
                <a:solidFill>
                  <a:schemeClr val="tx1"/>
                </a:solidFill>
              </a:rPr>
              <a:t>. </a:t>
            </a:r>
          </a:p>
          <a:p>
            <a:pPr lvl="0"/>
            <a:endParaRPr lang="en-US" sz="1800" dirty="0">
              <a:solidFill>
                <a:schemeClr val="tx1"/>
              </a:solidFill>
            </a:endParaRPr>
          </a:p>
          <a:p>
            <a:pPr lvl="0" indent="0">
              <a:buNone/>
            </a:pPr>
            <a:endParaRPr lang="en-US" sz="1800" dirty="0">
              <a:solidFill>
                <a:schemeClr val="tx1"/>
              </a:solidFill>
            </a:endParaRPr>
          </a:p>
          <a:p>
            <a:pPr lvl="0" indent="0">
              <a:buNone/>
            </a:pPr>
            <a:endParaRPr lang="en-US" sz="1800" b="1" dirty="0">
              <a:solidFill>
                <a:schemeClr val="tx1"/>
              </a:solidFill>
            </a:endParaRPr>
          </a:p>
        </p:txBody>
      </p:sp>
      <p:pic>
        <p:nvPicPr>
          <p:cNvPr id="5" name="Picture 4">
            <a:extLst>
              <a:ext uri="{FF2B5EF4-FFF2-40B4-BE49-F238E27FC236}">
                <a16:creationId xmlns:a16="http://schemas.microsoft.com/office/drawing/2014/main" id="{9549174F-1CBB-6DDD-955A-FA36320A75CE}"/>
              </a:ext>
            </a:extLst>
          </p:cNvPr>
          <p:cNvPicPr>
            <a:picLocks noChangeAspect="1"/>
          </p:cNvPicPr>
          <p:nvPr/>
        </p:nvPicPr>
        <p:blipFill>
          <a:blip r:embed="rId2"/>
          <a:stretch>
            <a:fillRect/>
          </a:stretch>
        </p:blipFill>
        <p:spPr>
          <a:xfrm>
            <a:off x="1878714" y="2308826"/>
            <a:ext cx="8434571" cy="3807302"/>
          </a:xfrm>
          <a:prstGeom prst="rect">
            <a:avLst/>
          </a:prstGeom>
        </p:spPr>
      </p:pic>
    </p:spTree>
    <p:extLst>
      <p:ext uri="{BB962C8B-B14F-4D97-AF65-F5344CB8AC3E}">
        <p14:creationId xmlns:p14="http://schemas.microsoft.com/office/powerpoint/2010/main" val="346086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075DD-FA15-FE02-E8EA-5FDA922D28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E5BA63-FC16-0AE5-53EE-CC1DFAEACF35}"/>
              </a:ext>
            </a:extLst>
          </p:cNvPr>
          <p:cNvSpPr>
            <a:spLocks noGrp="1"/>
          </p:cNvSpPr>
          <p:nvPr>
            <p:ph type="title"/>
          </p:nvPr>
        </p:nvSpPr>
        <p:spPr/>
        <p:txBody>
          <a:bodyPr/>
          <a:lstStyle/>
          <a:p>
            <a:r>
              <a:rPr lang="en-IE" b="1" dirty="0"/>
              <a:t>EurostatRTool visualisations</a:t>
            </a:r>
          </a:p>
        </p:txBody>
      </p:sp>
      <p:sp>
        <p:nvSpPr>
          <p:cNvPr id="3" name="Slide Number Placeholder 2">
            <a:extLst>
              <a:ext uri="{FF2B5EF4-FFF2-40B4-BE49-F238E27FC236}">
                <a16:creationId xmlns:a16="http://schemas.microsoft.com/office/drawing/2014/main" id="{F924CCE1-D1A0-07AE-3B94-2B58F5B8E092}"/>
              </a:ext>
            </a:extLst>
          </p:cNvPr>
          <p:cNvSpPr>
            <a:spLocks noGrp="1"/>
          </p:cNvSpPr>
          <p:nvPr>
            <p:ph type="sldNum" idx="12"/>
          </p:nvPr>
        </p:nvSpPr>
        <p:spPr/>
        <p:txBody>
          <a:bodyPr/>
          <a:lstStyle/>
          <a:p>
            <a:fld id="{00000000-1234-1234-1234-123412341234}" type="slidenum">
              <a:rPr lang="en-GB" smtClean="0"/>
              <a:pPr/>
              <a:t>11</a:t>
            </a:fld>
            <a:endParaRPr lang="en-GB"/>
          </a:p>
        </p:txBody>
      </p:sp>
      <p:sp>
        <p:nvSpPr>
          <p:cNvPr id="8" name="Text Placeholder 2">
            <a:extLst>
              <a:ext uri="{FF2B5EF4-FFF2-40B4-BE49-F238E27FC236}">
                <a16:creationId xmlns:a16="http://schemas.microsoft.com/office/drawing/2014/main" id="{1A88D202-66AE-CA9D-3833-83E5A7F29B57}"/>
              </a:ext>
            </a:extLst>
          </p:cNvPr>
          <p:cNvSpPr>
            <a:spLocks noGrp="1"/>
          </p:cNvSpPr>
          <p:nvPr>
            <p:ph type="body" idx="1"/>
          </p:nvPr>
        </p:nvSpPr>
        <p:spPr>
          <a:xfrm>
            <a:off x="458638" y="1112807"/>
            <a:ext cx="11274724" cy="1958196"/>
          </a:xfrm>
        </p:spPr>
        <p:txBody>
          <a:bodyPr/>
          <a:lstStyle/>
          <a:p>
            <a:pPr lvl="0"/>
            <a:r>
              <a:rPr lang="en-US" sz="2000" dirty="0">
                <a:solidFill>
                  <a:schemeClr val="tx1"/>
                </a:solidFill>
              </a:rPr>
              <a:t>The </a:t>
            </a:r>
            <a:r>
              <a:rPr lang="en-US" sz="2000" b="1" dirty="0">
                <a:solidFill>
                  <a:schemeClr val="tx1"/>
                </a:solidFill>
              </a:rPr>
              <a:t>EurostatRTool</a:t>
            </a:r>
            <a:r>
              <a:rPr lang="en-US" sz="2000" dirty="0">
                <a:solidFill>
                  <a:schemeClr val="tx1"/>
                </a:solidFill>
              </a:rPr>
              <a:t> presents different visualizations types:</a:t>
            </a:r>
          </a:p>
          <a:p>
            <a:pPr lvl="0" indent="0">
              <a:buNone/>
            </a:pPr>
            <a:endParaRPr lang="en-US" sz="2000" dirty="0">
              <a:solidFill>
                <a:schemeClr val="tx1"/>
              </a:solidFill>
            </a:endParaRPr>
          </a:p>
          <a:p>
            <a:pPr marL="285750" lvl="0" indent="-285750">
              <a:buFont typeface="Arial" panose="020B0604020202020204" pitchFamily="34" charset="0"/>
              <a:buChar char="•"/>
            </a:pPr>
            <a:r>
              <a:rPr lang="en-US" sz="2000" b="1" dirty="0">
                <a:solidFill>
                  <a:schemeClr val="tx1"/>
                </a:solidFill>
              </a:rPr>
              <a:t>Comparative bar chart </a:t>
            </a:r>
            <a:r>
              <a:rPr lang="en-US" sz="2000" dirty="0">
                <a:solidFill>
                  <a:schemeClr val="tx1"/>
                </a:solidFill>
              </a:rPr>
              <a:t>which</a:t>
            </a:r>
            <a:r>
              <a:rPr lang="en-US" sz="2000" b="1" dirty="0">
                <a:solidFill>
                  <a:schemeClr val="tx1"/>
                </a:solidFill>
              </a:rPr>
              <a:t> </a:t>
            </a:r>
            <a:r>
              <a:rPr lang="en-US" sz="2000" dirty="0">
                <a:solidFill>
                  <a:schemeClr val="tx1"/>
                </a:solidFill>
              </a:rPr>
              <a:t>compare the two most recent data for each indicator, disaggregated by region. </a:t>
            </a:r>
          </a:p>
          <a:p>
            <a:pPr lvl="0"/>
            <a:endParaRPr lang="en-US" sz="1800" dirty="0">
              <a:solidFill>
                <a:schemeClr val="tx1"/>
              </a:solidFill>
            </a:endParaRPr>
          </a:p>
          <a:p>
            <a:pPr lvl="0" indent="0">
              <a:buNone/>
            </a:pPr>
            <a:endParaRPr lang="en-US" sz="1800" dirty="0">
              <a:solidFill>
                <a:schemeClr val="tx1"/>
              </a:solidFill>
            </a:endParaRPr>
          </a:p>
          <a:p>
            <a:pPr lvl="0" indent="0">
              <a:buNone/>
            </a:pPr>
            <a:endParaRPr lang="en-US" sz="1800" b="1" dirty="0">
              <a:solidFill>
                <a:schemeClr val="tx1"/>
              </a:solidFill>
            </a:endParaRPr>
          </a:p>
        </p:txBody>
      </p:sp>
      <p:pic>
        <p:nvPicPr>
          <p:cNvPr id="6" name="Picture 5">
            <a:extLst>
              <a:ext uri="{FF2B5EF4-FFF2-40B4-BE49-F238E27FC236}">
                <a16:creationId xmlns:a16="http://schemas.microsoft.com/office/drawing/2014/main" id="{B35F2D98-6257-3E45-3B94-3D1F62650111}"/>
              </a:ext>
            </a:extLst>
          </p:cNvPr>
          <p:cNvPicPr>
            <a:picLocks noChangeAspect="1"/>
          </p:cNvPicPr>
          <p:nvPr/>
        </p:nvPicPr>
        <p:blipFill>
          <a:blip r:embed="rId2"/>
          <a:stretch>
            <a:fillRect/>
          </a:stretch>
        </p:blipFill>
        <p:spPr>
          <a:xfrm>
            <a:off x="1494970" y="2441756"/>
            <a:ext cx="8325147" cy="3898179"/>
          </a:xfrm>
          <a:prstGeom prst="rect">
            <a:avLst/>
          </a:prstGeom>
        </p:spPr>
      </p:pic>
    </p:spTree>
    <p:extLst>
      <p:ext uri="{BB962C8B-B14F-4D97-AF65-F5344CB8AC3E}">
        <p14:creationId xmlns:p14="http://schemas.microsoft.com/office/powerpoint/2010/main" val="730441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06CEC-9015-0D70-B0C6-2A41E0E7A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F8BB2-BC06-0BE2-3DBE-62A696D12863}"/>
              </a:ext>
            </a:extLst>
          </p:cNvPr>
          <p:cNvSpPr>
            <a:spLocks noGrp="1"/>
          </p:cNvSpPr>
          <p:nvPr>
            <p:ph type="title"/>
          </p:nvPr>
        </p:nvSpPr>
        <p:spPr/>
        <p:txBody>
          <a:bodyPr/>
          <a:lstStyle/>
          <a:p>
            <a:r>
              <a:rPr lang="en-IE" b="1" dirty="0"/>
              <a:t>EurostatRTool visualisations</a:t>
            </a:r>
          </a:p>
        </p:txBody>
      </p:sp>
      <p:sp>
        <p:nvSpPr>
          <p:cNvPr id="3" name="Slide Number Placeholder 2">
            <a:extLst>
              <a:ext uri="{FF2B5EF4-FFF2-40B4-BE49-F238E27FC236}">
                <a16:creationId xmlns:a16="http://schemas.microsoft.com/office/drawing/2014/main" id="{181B6431-761A-1FA3-8837-AB91650CF900}"/>
              </a:ext>
            </a:extLst>
          </p:cNvPr>
          <p:cNvSpPr>
            <a:spLocks noGrp="1"/>
          </p:cNvSpPr>
          <p:nvPr>
            <p:ph type="sldNum" idx="12"/>
          </p:nvPr>
        </p:nvSpPr>
        <p:spPr/>
        <p:txBody>
          <a:bodyPr/>
          <a:lstStyle/>
          <a:p>
            <a:fld id="{00000000-1234-1234-1234-123412341234}" type="slidenum">
              <a:rPr lang="en-GB" smtClean="0"/>
              <a:pPr/>
              <a:t>12</a:t>
            </a:fld>
            <a:endParaRPr lang="en-GB"/>
          </a:p>
        </p:txBody>
      </p:sp>
      <p:sp>
        <p:nvSpPr>
          <p:cNvPr id="8" name="Text Placeholder 2">
            <a:extLst>
              <a:ext uri="{FF2B5EF4-FFF2-40B4-BE49-F238E27FC236}">
                <a16:creationId xmlns:a16="http://schemas.microsoft.com/office/drawing/2014/main" id="{734FA85E-BA71-BB49-F088-FAA897218027}"/>
              </a:ext>
            </a:extLst>
          </p:cNvPr>
          <p:cNvSpPr>
            <a:spLocks noGrp="1"/>
          </p:cNvSpPr>
          <p:nvPr>
            <p:ph type="body" idx="1"/>
          </p:nvPr>
        </p:nvSpPr>
        <p:spPr>
          <a:xfrm>
            <a:off x="591160" y="1053555"/>
            <a:ext cx="11274724" cy="1958196"/>
          </a:xfrm>
        </p:spPr>
        <p:txBody>
          <a:bodyPr/>
          <a:lstStyle/>
          <a:p>
            <a:pPr lvl="0"/>
            <a:r>
              <a:rPr lang="en-US" sz="2000" dirty="0">
                <a:solidFill>
                  <a:schemeClr val="tx1"/>
                </a:solidFill>
              </a:rPr>
              <a:t>The </a:t>
            </a:r>
            <a:r>
              <a:rPr lang="en-US" sz="2000" b="1" dirty="0">
                <a:solidFill>
                  <a:schemeClr val="tx1"/>
                </a:solidFill>
              </a:rPr>
              <a:t>EurostatRTool</a:t>
            </a:r>
            <a:r>
              <a:rPr lang="en-US" sz="2000" dirty="0">
                <a:solidFill>
                  <a:schemeClr val="tx1"/>
                </a:solidFill>
              </a:rPr>
              <a:t> presents different visualizations types:</a:t>
            </a:r>
          </a:p>
          <a:p>
            <a:pPr lvl="0" indent="0">
              <a:buNone/>
            </a:pPr>
            <a:endParaRPr lang="en-US" sz="2000" dirty="0">
              <a:solidFill>
                <a:schemeClr val="tx1"/>
              </a:solidFill>
            </a:endParaRPr>
          </a:p>
          <a:p>
            <a:pPr marL="285750" lvl="0" indent="-285750">
              <a:buFont typeface="Arial" panose="020B0604020202020204" pitchFamily="34" charset="0"/>
              <a:buChar char="•"/>
            </a:pPr>
            <a:r>
              <a:rPr lang="en-US" sz="2000" b="1" dirty="0">
                <a:solidFill>
                  <a:schemeClr val="tx1"/>
                </a:solidFill>
              </a:rPr>
              <a:t>Table format</a:t>
            </a:r>
            <a:r>
              <a:rPr lang="en-US" sz="2000" dirty="0">
                <a:solidFill>
                  <a:schemeClr val="tx1"/>
                </a:solidFill>
              </a:rPr>
              <a:t>, which provides a structured overview of all indicator values, enabling users to view values and their components in a clear, side-by-side layout.</a:t>
            </a:r>
          </a:p>
          <a:p>
            <a:pPr lvl="0" indent="0">
              <a:buNone/>
            </a:pPr>
            <a:endParaRPr lang="en-US" sz="2000" dirty="0">
              <a:solidFill>
                <a:schemeClr val="tx1"/>
              </a:solidFill>
            </a:endParaRPr>
          </a:p>
          <a:p>
            <a:pPr lvl="0" indent="0">
              <a:buNone/>
            </a:pPr>
            <a:endParaRPr lang="en-US" sz="1800" b="1" dirty="0">
              <a:solidFill>
                <a:schemeClr val="tx1"/>
              </a:solidFill>
            </a:endParaRPr>
          </a:p>
        </p:txBody>
      </p:sp>
      <p:pic>
        <p:nvPicPr>
          <p:cNvPr id="6" name="Picture 5">
            <a:extLst>
              <a:ext uri="{FF2B5EF4-FFF2-40B4-BE49-F238E27FC236}">
                <a16:creationId xmlns:a16="http://schemas.microsoft.com/office/drawing/2014/main" id="{E6E5EADB-9124-007B-D5DB-736526F5DB7E}"/>
              </a:ext>
            </a:extLst>
          </p:cNvPr>
          <p:cNvPicPr>
            <a:picLocks noChangeAspect="1"/>
          </p:cNvPicPr>
          <p:nvPr/>
        </p:nvPicPr>
        <p:blipFill>
          <a:blip r:embed="rId2"/>
          <a:stretch>
            <a:fillRect/>
          </a:stretch>
        </p:blipFill>
        <p:spPr>
          <a:xfrm>
            <a:off x="1899663" y="2511312"/>
            <a:ext cx="8392673" cy="3933098"/>
          </a:xfrm>
          <a:prstGeom prst="rect">
            <a:avLst/>
          </a:prstGeom>
        </p:spPr>
      </p:pic>
    </p:spTree>
    <p:extLst>
      <p:ext uri="{BB962C8B-B14F-4D97-AF65-F5344CB8AC3E}">
        <p14:creationId xmlns:p14="http://schemas.microsoft.com/office/powerpoint/2010/main" val="3241398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1EF5F-9F92-8B55-F8E1-DFE5237D3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2F5B5D-0F47-8921-EB17-A0B8D2F9A99B}"/>
              </a:ext>
            </a:extLst>
          </p:cNvPr>
          <p:cNvSpPr>
            <a:spLocks noGrp="1"/>
          </p:cNvSpPr>
          <p:nvPr>
            <p:ph type="title"/>
          </p:nvPr>
        </p:nvSpPr>
        <p:spPr/>
        <p:txBody>
          <a:bodyPr/>
          <a:lstStyle/>
          <a:p>
            <a:r>
              <a:rPr lang="en-IE" b="1" dirty="0"/>
              <a:t>EurostatRTool visualisations</a:t>
            </a:r>
          </a:p>
        </p:txBody>
      </p:sp>
      <p:sp>
        <p:nvSpPr>
          <p:cNvPr id="3" name="Slide Number Placeholder 2">
            <a:extLst>
              <a:ext uri="{FF2B5EF4-FFF2-40B4-BE49-F238E27FC236}">
                <a16:creationId xmlns:a16="http://schemas.microsoft.com/office/drawing/2014/main" id="{58314A76-B915-A93D-2205-83F93ABB6505}"/>
              </a:ext>
            </a:extLst>
          </p:cNvPr>
          <p:cNvSpPr>
            <a:spLocks noGrp="1"/>
          </p:cNvSpPr>
          <p:nvPr>
            <p:ph type="sldNum" idx="12"/>
          </p:nvPr>
        </p:nvSpPr>
        <p:spPr/>
        <p:txBody>
          <a:bodyPr/>
          <a:lstStyle/>
          <a:p>
            <a:fld id="{00000000-1234-1234-1234-123412341234}" type="slidenum">
              <a:rPr lang="en-GB" smtClean="0"/>
              <a:pPr/>
              <a:t>13</a:t>
            </a:fld>
            <a:endParaRPr lang="en-GB"/>
          </a:p>
        </p:txBody>
      </p:sp>
      <p:sp>
        <p:nvSpPr>
          <p:cNvPr id="8" name="Text Placeholder 2">
            <a:extLst>
              <a:ext uri="{FF2B5EF4-FFF2-40B4-BE49-F238E27FC236}">
                <a16:creationId xmlns:a16="http://schemas.microsoft.com/office/drawing/2014/main" id="{F351FE21-3393-F5A3-7D86-B9CD7418F291}"/>
              </a:ext>
            </a:extLst>
          </p:cNvPr>
          <p:cNvSpPr>
            <a:spLocks noGrp="1"/>
          </p:cNvSpPr>
          <p:nvPr>
            <p:ph type="body" idx="1"/>
          </p:nvPr>
        </p:nvSpPr>
        <p:spPr>
          <a:xfrm>
            <a:off x="458638" y="1017916"/>
            <a:ext cx="11274724" cy="1958196"/>
          </a:xfrm>
        </p:spPr>
        <p:txBody>
          <a:bodyPr/>
          <a:lstStyle/>
          <a:p>
            <a:pPr lvl="0"/>
            <a:r>
              <a:rPr lang="en-US" sz="2000" dirty="0">
                <a:solidFill>
                  <a:schemeClr val="tx1"/>
                </a:solidFill>
              </a:rPr>
              <a:t>The </a:t>
            </a:r>
            <a:r>
              <a:rPr lang="en-US" sz="2000" b="1" dirty="0">
                <a:solidFill>
                  <a:schemeClr val="tx1"/>
                </a:solidFill>
              </a:rPr>
              <a:t>EurostatRTool</a:t>
            </a:r>
            <a:r>
              <a:rPr lang="en-US" sz="2000" dirty="0">
                <a:solidFill>
                  <a:schemeClr val="tx1"/>
                </a:solidFill>
              </a:rPr>
              <a:t> presents different visualizations types:</a:t>
            </a:r>
          </a:p>
          <a:p>
            <a:pPr lvl="0" indent="0">
              <a:buNone/>
            </a:pPr>
            <a:endParaRPr lang="en-US" sz="2000" dirty="0">
              <a:solidFill>
                <a:schemeClr val="tx1"/>
              </a:solidFill>
            </a:endParaRPr>
          </a:p>
          <a:p>
            <a:pPr marL="285750" lvl="0" indent="-285750">
              <a:buFont typeface="Arial" panose="020B0604020202020204" pitchFamily="34" charset="0"/>
              <a:buChar char="•"/>
            </a:pPr>
            <a:r>
              <a:rPr lang="en-US" sz="2000" dirty="0">
                <a:solidFill>
                  <a:schemeClr val="tx1"/>
                </a:solidFill>
              </a:rPr>
              <a:t>You can also allow the </a:t>
            </a:r>
            <a:r>
              <a:rPr lang="en-US" sz="2000" dirty="0" err="1">
                <a:solidFill>
                  <a:schemeClr val="tx1"/>
                </a:solidFill>
              </a:rPr>
              <a:t>visualisation</a:t>
            </a:r>
            <a:r>
              <a:rPr lang="en-US" sz="2000" dirty="0">
                <a:solidFill>
                  <a:schemeClr val="tx1"/>
                </a:solidFill>
              </a:rPr>
              <a:t> of your data in </a:t>
            </a:r>
            <a:r>
              <a:rPr lang="en-US" sz="2000" b="1" dirty="0">
                <a:solidFill>
                  <a:schemeClr val="tx1"/>
                </a:solidFill>
              </a:rPr>
              <a:t>Map </a:t>
            </a:r>
            <a:r>
              <a:rPr lang="en-US" sz="2000" b="1" dirty="0" err="1">
                <a:solidFill>
                  <a:schemeClr val="tx1"/>
                </a:solidFill>
              </a:rPr>
              <a:t>fomat</a:t>
            </a:r>
            <a:r>
              <a:rPr lang="en-US" sz="2000" b="1" dirty="0">
                <a:solidFill>
                  <a:schemeClr val="tx1"/>
                </a:solidFill>
              </a:rPr>
              <a:t>.</a:t>
            </a:r>
          </a:p>
          <a:p>
            <a:pPr lvl="0" indent="0">
              <a:buNone/>
            </a:pPr>
            <a:endParaRPr lang="en-US" sz="1800" b="1" dirty="0">
              <a:solidFill>
                <a:schemeClr val="tx1"/>
              </a:solidFill>
            </a:endParaRPr>
          </a:p>
        </p:txBody>
      </p:sp>
      <p:pic>
        <p:nvPicPr>
          <p:cNvPr id="5" name="Picture 4">
            <a:extLst>
              <a:ext uri="{FF2B5EF4-FFF2-40B4-BE49-F238E27FC236}">
                <a16:creationId xmlns:a16="http://schemas.microsoft.com/office/drawing/2014/main" id="{4B7F09FE-A3DB-DD89-62EE-B9FE02D5C2FD}"/>
              </a:ext>
            </a:extLst>
          </p:cNvPr>
          <p:cNvPicPr>
            <a:picLocks noChangeAspect="1"/>
          </p:cNvPicPr>
          <p:nvPr/>
        </p:nvPicPr>
        <p:blipFill>
          <a:blip r:embed="rId2"/>
          <a:stretch>
            <a:fillRect/>
          </a:stretch>
        </p:blipFill>
        <p:spPr>
          <a:xfrm>
            <a:off x="2067379" y="2326139"/>
            <a:ext cx="8322285" cy="3876732"/>
          </a:xfrm>
          <a:prstGeom prst="rect">
            <a:avLst/>
          </a:prstGeom>
        </p:spPr>
      </p:pic>
    </p:spTree>
    <p:extLst>
      <p:ext uri="{BB962C8B-B14F-4D97-AF65-F5344CB8AC3E}">
        <p14:creationId xmlns:p14="http://schemas.microsoft.com/office/powerpoint/2010/main" val="184015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331D2-CE0A-1B22-E540-5460D7E782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0181BB-3DF2-7FF2-B066-46F8BF6C71D1}"/>
              </a:ext>
            </a:extLst>
          </p:cNvPr>
          <p:cNvSpPr>
            <a:spLocks noGrp="1"/>
          </p:cNvSpPr>
          <p:nvPr>
            <p:ph type="title"/>
          </p:nvPr>
        </p:nvSpPr>
        <p:spPr/>
        <p:txBody>
          <a:bodyPr/>
          <a:lstStyle/>
          <a:p>
            <a:r>
              <a:rPr lang="en-IE" b="1" dirty="0"/>
              <a:t>Conclusions</a:t>
            </a:r>
          </a:p>
        </p:txBody>
      </p:sp>
      <p:sp>
        <p:nvSpPr>
          <p:cNvPr id="3" name="Slide Number Placeholder 2">
            <a:extLst>
              <a:ext uri="{FF2B5EF4-FFF2-40B4-BE49-F238E27FC236}">
                <a16:creationId xmlns:a16="http://schemas.microsoft.com/office/drawing/2014/main" id="{F9E22A3B-B91D-9AE0-764F-FB5A71AA2F09}"/>
              </a:ext>
            </a:extLst>
          </p:cNvPr>
          <p:cNvSpPr>
            <a:spLocks noGrp="1"/>
          </p:cNvSpPr>
          <p:nvPr>
            <p:ph type="sldNum" idx="12"/>
          </p:nvPr>
        </p:nvSpPr>
        <p:spPr/>
        <p:txBody>
          <a:bodyPr/>
          <a:lstStyle/>
          <a:p>
            <a:fld id="{00000000-1234-1234-1234-123412341234}" type="slidenum">
              <a:rPr lang="en-GB" smtClean="0"/>
              <a:pPr/>
              <a:t>14</a:t>
            </a:fld>
            <a:endParaRPr lang="en-GB"/>
          </a:p>
        </p:txBody>
      </p:sp>
      <p:sp>
        <p:nvSpPr>
          <p:cNvPr id="8" name="Text Placeholder 2">
            <a:extLst>
              <a:ext uri="{FF2B5EF4-FFF2-40B4-BE49-F238E27FC236}">
                <a16:creationId xmlns:a16="http://schemas.microsoft.com/office/drawing/2014/main" id="{2801C21C-1F34-44F3-5081-A56C3D809C16}"/>
              </a:ext>
            </a:extLst>
          </p:cNvPr>
          <p:cNvSpPr>
            <a:spLocks noGrp="1"/>
          </p:cNvSpPr>
          <p:nvPr>
            <p:ph type="body" idx="1"/>
          </p:nvPr>
        </p:nvSpPr>
        <p:spPr>
          <a:xfrm>
            <a:off x="595776" y="1547208"/>
            <a:ext cx="11378241" cy="1606111"/>
          </a:xfrm>
        </p:spPr>
        <p:txBody>
          <a:bodyPr/>
          <a:lstStyle/>
          <a:p>
            <a:pPr lvl="0"/>
            <a:r>
              <a:rPr lang="en-US" sz="1800" dirty="0">
                <a:solidFill>
                  <a:schemeClr val="tx1"/>
                </a:solidFill>
              </a:rPr>
              <a:t>Demonstrating the flexibility of the EurostatRTool is a major outcome of the project. </a:t>
            </a:r>
          </a:p>
          <a:p>
            <a:pPr lvl="0"/>
            <a:r>
              <a:rPr lang="en-US" sz="1800" dirty="0">
                <a:solidFill>
                  <a:schemeClr val="tx1"/>
                </a:solidFill>
              </a:rPr>
              <a:t>The tool effectively handles quarterly and monthly data, streamlining the creation of an efficient dissemination product.</a:t>
            </a:r>
          </a:p>
          <a:p>
            <a:pPr lvl="0"/>
            <a:r>
              <a:rPr lang="en-US" sz="1800" dirty="0">
                <a:solidFill>
                  <a:schemeClr val="tx1"/>
                </a:solidFill>
              </a:rPr>
              <a:t>Moreover, users have acquired the capability to independently maintain and update the dashboard for future releases, showcasing the tool’s potential for sustainable use.</a:t>
            </a:r>
          </a:p>
          <a:p>
            <a:pPr lvl="0"/>
            <a:r>
              <a:rPr lang="en-US" sz="1800" dirty="0">
                <a:solidFill>
                  <a:schemeClr val="tx1"/>
                </a:solidFill>
              </a:rPr>
              <a:t> </a:t>
            </a:r>
          </a:p>
        </p:txBody>
      </p:sp>
      <p:sp>
        <p:nvSpPr>
          <p:cNvPr id="7" name="TextBox 6">
            <a:extLst>
              <a:ext uri="{FF2B5EF4-FFF2-40B4-BE49-F238E27FC236}">
                <a16:creationId xmlns:a16="http://schemas.microsoft.com/office/drawing/2014/main" id="{79F3F292-F6E5-56E2-BC70-9EAE73195F22}"/>
              </a:ext>
            </a:extLst>
          </p:cNvPr>
          <p:cNvSpPr txBox="1"/>
          <p:nvPr/>
        </p:nvSpPr>
        <p:spPr>
          <a:xfrm>
            <a:off x="7241802" y="3056388"/>
            <a:ext cx="4540683" cy="3785652"/>
          </a:xfrm>
          <a:prstGeom prst="rect">
            <a:avLst/>
          </a:prstGeom>
          <a:noFill/>
        </p:spPr>
        <p:txBody>
          <a:bodyPr wrap="square">
            <a:spAutoFit/>
          </a:bodyPr>
          <a:lstStyle/>
          <a:p>
            <a:r>
              <a:rPr lang="en-US" sz="2000" dirty="0"/>
              <a:t>This highlights the scalability of the EurostatRTool and its potential as a model for other National Statistical Institutes (NSIs) or international </a:t>
            </a:r>
            <a:r>
              <a:rPr lang="en-US" sz="2000" dirty="0" err="1"/>
              <a:t>organisations</a:t>
            </a:r>
            <a:r>
              <a:rPr lang="en-US" sz="2000" dirty="0"/>
              <a:t>.</a:t>
            </a:r>
          </a:p>
          <a:p>
            <a:endParaRPr lang="en-US" sz="2000" dirty="0"/>
          </a:p>
          <a:p>
            <a:r>
              <a:rPr lang="en-US" sz="2000" dirty="0"/>
              <a:t>It demonstrates how NSIs can improve access to official statistics through open-source, interactive solutions while requiring only limited resource investment.</a:t>
            </a:r>
          </a:p>
          <a:p>
            <a:endParaRPr lang="en-US" sz="2000" dirty="0"/>
          </a:p>
        </p:txBody>
      </p:sp>
      <p:pic>
        <p:nvPicPr>
          <p:cNvPr id="5" name="Picture 4">
            <a:extLst>
              <a:ext uri="{FF2B5EF4-FFF2-40B4-BE49-F238E27FC236}">
                <a16:creationId xmlns:a16="http://schemas.microsoft.com/office/drawing/2014/main" id="{DEC2D51F-461C-E51E-6281-3535CB59BF04}"/>
              </a:ext>
            </a:extLst>
          </p:cNvPr>
          <p:cNvPicPr>
            <a:picLocks noChangeAspect="1"/>
          </p:cNvPicPr>
          <p:nvPr/>
        </p:nvPicPr>
        <p:blipFill>
          <a:blip r:embed="rId2"/>
          <a:stretch>
            <a:fillRect/>
          </a:stretch>
        </p:blipFill>
        <p:spPr>
          <a:xfrm>
            <a:off x="296103" y="3198497"/>
            <a:ext cx="6602771" cy="3193656"/>
          </a:xfrm>
          <a:prstGeom prst="rect">
            <a:avLst/>
          </a:prstGeom>
        </p:spPr>
      </p:pic>
    </p:spTree>
    <p:extLst>
      <p:ext uri="{BB962C8B-B14F-4D97-AF65-F5344CB8AC3E}">
        <p14:creationId xmlns:p14="http://schemas.microsoft.com/office/powerpoint/2010/main" val="2225713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86FEBE-FA60-EAB4-1237-49DE7077E496}"/>
              </a:ext>
            </a:extLst>
          </p:cNvPr>
          <p:cNvSpPr>
            <a:spLocks noGrp="1"/>
          </p:cNvSpPr>
          <p:nvPr>
            <p:ph type="title"/>
          </p:nvPr>
        </p:nvSpPr>
        <p:spPr/>
        <p:txBody>
          <a:bodyPr/>
          <a:lstStyle/>
          <a:p>
            <a:r>
              <a:rPr lang="en-IE" b="1" dirty="0">
                <a:solidFill>
                  <a:srgbClr val="2644A7"/>
                </a:solidFill>
              </a:rPr>
              <a:t>THANK YOU FOR YOUR ATTENTION</a:t>
            </a:r>
          </a:p>
        </p:txBody>
      </p:sp>
      <p:sp>
        <p:nvSpPr>
          <p:cNvPr id="4" name="Slide Number Placeholder 3">
            <a:extLst>
              <a:ext uri="{FF2B5EF4-FFF2-40B4-BE49-F238E27FC236}">
                <a16:creationId xmlns:a16="http://schemas.microsoft.com/office/drawing/2014/main" id="{5396C024-61AF-866E-F317-8F76C2026DB4}"/>
              </a:ext>
            </a:extLst>
          </p:cNvPr>
          <p:cNvSpPr>
            <a:spLocks noGrp="1"/>
          </p:cNvSpPr>
          <p:nvPr>
            <p:ph type="sldNum" idx="12"/>
          </p:nvPr>
        </p:nvSpPr>
        <p:spPr>
          <a:xfrm>
            <a:off x="4724400" y="6443719"/>
            <a:ext cx="2743200" cy="365125"/>
          </a:xfrm>
        </p:spPr>
        <p:txBody>
          <a:bodyPr/>
          <a:lstStyle/>
          <a:p>
            <a:fld id="{00000000-1234-1234-1234-123412341234}" type="slidenum">
              <a:rPr lang="en-GB" smtClean="0"/>
              <a:pPr/>
              <a:t>15</a:t>
            </a:fld>
            <a:endParaRPr lang="en-GB"/>
          </a:p>
        </p:txBody>
      </p:sp>
      <p:sp>
        <p:nvSpPr>
          <p:cNvPr id="5" name="TextBox 4">
            <a:extLst>
              <a:ext uri="{FF2B5EF4-FFF2-40B4-BE49-F238E27FC236}">
                <a16:creationId xmlns:a16="http://schemas.microsoft.com/office/drawing/2014/main" id="{B556AACC-BC46-4309-57D5-77F557147315}"/>
              </a:ext>
            </a:extLst>
          </p:cNvPr>
          <p:cNvSpPr txBox="1"/>
          <p:nvPr/>
        </p:nvSpPr>
        <p:spPr>
          <a:xfrm>
            <a:off x="606005" y="4543626"/>
            <a:ext cx="6094562" cy="707886"/>
          </a:xfrm>
          <a:prstGeom prst="rect">
            <a:avLst/>
          </a:prstGeom>
          <a:noFill/>
        </p:spPr>
        <p:txBody>
          <a:bodyPr wrap="square">
            <a:spAutoFit/>
          </a:bodyPr>
          <a:lstStyle/>
          <a:p>
            <a:pPr>
              <a:buClr>
                <a:srgbClr val="034EA2"/>
              </a:buClr>
              <a:buSzPts val="2400"/>
              <a:defRPr/>
            </a:pPr>
            <a:r>
              <a:rPr lang="en-IE" sz="2000" b="1" i="1" dirty="0">
                <a:solidFill>
                  <a:srgbClr val="FFFFFF"/>
                </a:solidFill>
              </a:rPr>
              <a:t>Antonio Grosso, Eurostat</a:t>
            </a:r>
          </a:p>
          <a:p>
            <a:pPr marL="0" marR="0" lvl="0" indent="0" algn="l" defTabSz="914400" rtl="0" eaLnBrk="1" fontAlgn="auto" latinLnBrk="0" hangingPunct="1">
              <a:lnSpc>
                <a:spcPct val="100000"/>
              </a:lnSpc>
              <a:spcBef>
                <a:spcPts val="0"/>
              </a:spcBef>
              <a:spcAft>
                <a:spcPts val="0"/>
              </a:spcAft>
              <a:buClr>
                <a:srgbClr val="034EA2"/>
              </a:buClr>
              <a:buSzPts val="2400"/>
              <a:buFont typeface="Arial"/>
              <a:buNone/>
              <a:tabLst/>
              <a:defRPr/>
            </a:pPr>
            <a:r>
              <a:rPr kumimoji="0" lang="en-IE" sz="2000" b="1" i="1" u="none" strike="noStrike" kern="0" cap="none" spc="0" normalizeH="0" baseline="0" noProof="0" dirty="0" err="1">
                <a:ln>
                  <a:noFill/>
                </a:ln>
                <a:solidFill>
                  <a:srgbClr val="FFFFFF"/>
                </a:solidFill>
                <a:effectLst/>
                <a:uLnTx/>
                <a:uFillTx/>
                <a:latin typeface="Arial"/>
                <a:cs typeface="Arial"/>
                <a:sym typeface="Arial"/>
              </a:rPr>
              <a:t>Ph.D</a:t>
            </a:r>
            <a:r>
              <a:rPr kumimoji="0" lang="en-IE" sz="2000" b="1" i="1" u="none" strike="noStrike" kern="0" cap="none" spc="0" normalizeH="0" baseline="0" noProof="0" dirty="0">
                <a:ln>
                  <a:noFill/>
                </a:ln>
                <a:solidFill>
                  <a:srgbClr val="FFFFFF"/>
                </a:solidFill>
                <a:effectLst/>
                <a:uLnTx/>
                <a:uFillTx/>
                <a:latin typeface="Arial"/>
                <a:cs typeface="Arial"/>
                <a:sym typeface="Arial"/>
              </a:rPr>
              <a:t> Rosa Ruggeri Cannata, Eurostat</a:t>
            </a:r>
          </a:p>
        </p:txBody>
      </p:sp>
    </p:spTree>
    <p:extLst>
      <p:ext uri="{BB962C8B-B14F-4D97-AF65-F5344CB8AC3E}">
        <p14:creationId xmlns:p14="http://schemas.microsoft.com/office/powerpoint/2010/main" val="3041202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55E15-3107-4F57-8356-95A37CA2555A}"/>
              </a:ext>
            </a:extLst>
          </p:cNvPr>
          <p:cNvSpPr>
            <a:spLocks noGrp="1"/>
          </p:cNvSpPr>
          <p:nvPr>
            <p:ph type="title"/>
          </p:nvPr>
        </p:nvSpPr>
        <p:spPr/>
        <p:txBody>
          <a:bodyPr/>
          <a:lstStyle/>
          <a:p>
            <a:r>
              <a:rPr lang="en-IE" b="1" dirty="0"/>
              <a:t>Outline</a:t>
            </a:r>
            <a:endParaRPr lang="en-GB" b="1" dirty="0"/>
          </a:p>
        </p:txBody>
      </p:sp>
      <p:sp>
        <p:nvSpPr>
          <p:cNvPr id="3" name="Text Placeholder 2">
            <a:extLst>
              <a:ext uri="{FF2B5EF4-FFF2-40B4-BE49-F238E27FC236}">
                <a16:creationId xmlns:a16="http://schemas.microsoft.com/office/drawing/2014/main" id="{4DBFF187-54FF-A3F3-4145-19F8FEC8AD0F}"/>
              </a:ext>
            </a:extLst>
          </p:cNvPr>
          <p:cNvSpPr>
            <a:spLocks noGrp="1"/>
          </p:cNvSpPr>
          <p:nvPr>
            <p:ph type="body" idx="1"/>
          </p:nvPr>
        </p:nvSpPr>
        <p:spPr/>
        <p:txBody>
          <a:bodyPr/>
          <a:lstStyle/>
          <a:p>
            <a:r>
              <a:rPr lang="en-US" dirty="0"/>
              <a:t>Introduction</a:t>
            </a:r>
          </a:p>
          <a:p>
            <a:r>
              <a:rPr lang="en-US" dirty="0"/>
              <a:t>Flexibility</a:t>
            </a:r>
          </a:p>
          <a:p>
            <a:r>
              <a:rPr lang="en-US" dirty="0"/>
              <a:t>Implementing the dashboard</a:t>
            </a:r>
          </a:p>
          <a:p>
            <a:r>
              <a:rPr lang="en-US" dirty="0"/>
              <a:t>Interface </a:t>
            </a:r>
            <a:r>
              <a:rPr lang="en-US" dirty="0" err="1"/>
              <a:t>Customisation</a:t>
            </a:r>
            <a:endParaRPr lang="en-US" dirty="0"/>
          </a:p>
          <a:p>
            <a:r>
              <a:rPr lang="en-US" dirty="0"/>
              <a:t>Overview Section</a:t>
            </a:r>
          </a:p>
          <a:p>
            <a:r>
              <a:rPr lang="en-US" dirty="0"/>
              <a:t>Generating the dashboard</a:t>
            </a:r>
          </a:p>
          <a:p>
            <a:r>
              <a:rPr lang="en-US" dirty="0" err="1"/>
              <a:t>Visualisation</a:t>
            </a:r>
            <a:r>
              <a:rPr lang="en-US" dirty="0"/>
              <a:t> options</a:t>
            </a:r>
          </a:p>
          <a:p>
            <a:r>
              <a:rPr lang="en-US" dirty="0"/>
              <a:t>Conclusions</a:t>
            </a:r>
            <a:endParaRPr lang="en-GB" dirty="0"/>
          </a:p>
        </p:txBody>
      </p:sp>
      <p:sp>
        <p:nvSpPr>
          <p:cNvPr id="4" name="Slide Number Placeholder 3">
            <a:extLst>
              <a:ext uri="{FF2B5EF4-FFF2-40B4-BE49-F238E27FC236}">
                <a16:creationId xmlns:a16="http://schemas.microsoft.com/office/drawing/2014/main" id="{A48FB20A-E104-25AD-FAF9-AF1F804ABB2A}"/>
              </a:ext>
            </a:extLst>
          </p:cNvPr>
          <p:cNvSpPr>
            <a:spLocks noGrp="1"/>
          </p:cNvSpPr>
          <p:nvPr>
            <p:ph type="sldNum" idx="12"/>
          </p:nvPr>
        </p:nvSpPr>
        <p:spPr/>
        <p:txBody>
          <a:bodyPr/>
          <a:lstStyle/>
          <a:p>
            <a:fld id="{00000000-1234-1234-1234-123412341234}" type="slidenum">
              <a:rPr lang="en-GB" smtClean="0"/>
              <a:pPr/>
              <a:t>2</a:t>
            </a:fld>
            <a:endParaRPr lang="en-GB"/>
          </a:p>
        </p:txBody>
      </p:sp>
    </p:spTree>
    <p:extLst>
      <p:ext uri="{BB962C8B-B14F-4D97-AF65-F5344CB8AC3E}">
        <p14:creationId xmlns:p14="http://schemas.microsoft.com/office/powerpoint/2010/main" val="214040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93FAF-9308-9A11-93F6-8A3F9BF660FB}"/>
              </a:ext>
            </a:extLst>
          </p:cNvPr>
          <p:cNvSpPr>
            <a:spLocks noGrp="1"/>
          </p:cNvSpPr>
          <p:nvPr>
            <p:ph type="title"/>
          </p:nvPr>
        </p:nvSpPr>
        <p:spPr>
          <a:xfrm>
            <a:off x="970722" y="597928"/>
            <a:ext cx="10515600" cy="782357"/>
          </a:xfrm>
        </p:spPr>
        <p:txBody>
          <a:bodyPr/>
          <a:lstStyle/>
          <a:p>
            <a:r>
              <a:rPr lang="en-IE" b="1" dirty="0"/>
              <a:t>Introduction</a:t>
            </a:r>
          </a:p>
        </p:txBody>
      </p:sp>
      <p:sp>
        <p:nvSpPr>
          <p:cNvPr id="3" name="Text Placeholder 2">
            <a:extLst>
              <a:ext uri="{FF2B5EF4-FFF2-40B4-BE49-F238E27FC236}">
                <a16:creationId xmlns:a16="http://schemas.microsoft.com/office/drawing/2014/main" id="{FF341AC5-9046-EAF6-2C57-0D338F206255}"/>
              </a:ext>
            </a:extLst>
          </p:cNvPr>
          <p:cNvSpPr>
            <a:spLocks noGrp="1"/>
          </p:cNvSpPr>
          <p:nvPr>
            <p:ph type="body" idx="1"/>
          </p:nvPr>
        </p:nvSpPr>
        <p:spPr>
          <a:xfrm>
            <a:off x="705678" y="1756105"/>
            <a:ext cx="10769829" cy="4504026"/>
          </a:xfrm>
        </p:spPr>
        <p:txBody>
          <a:bodyPr/>
          <a:lstStyle/>
          <a:p>
            <a:pPr indent="0">
              <a:buNone/>
            </a:pPr>
            <a:r>
              <a:rPr lang="en-US" dirty="0"/>
              <a:t>The </a:t>
            </a:r>
            <a:r>
              <a:rPr lang="en-US" b="1" dirty="0"/>
              <a:t>EurostatRTool</a:t>
            </a:r>
            <a:r>
              <a:rPr lang="en-US" dirty="0"/>
              <a:t> is a package developed under the European Statistical System Innovation Agenda, designed to facilitate data dissemination</a:t>
            </a:r>
            <a:endParaRPr lang="en-US" sz="1000" dirty="0"/>
          </a:p>
          <a:p>
            <a:pPr indent="0">
              <a:lnSpc>
                <a:spcPct val="150000"/>
              </a:lnSpc>
              <a:buNone/>
            </a:pPr>
            <a:r>
              <a:rPr lang="en-US" dirty="0"/>
              <a:t>Key features :</a:t>
            </a:r>
          </a:p>
          <a:p>
            <a:pPr marL="342900" indent="-342900">
              <a:lnSpc>
                <a:spcPct val="150000"/>
              </a:lnSpc>
              <a:buFont typeface="Wingdings" panose="05000000000000000000" pitchFamily="2" charset="2"/>
              <a:buChar char="§"/>
            </a:pPr>
            <a:r>
              <a:rPr lang="en-US" dirty="0"/>
              <a:t>It requires only basic knowledge of R</a:t>
            </a:r>
          </a:p>
          <a:p>
            <a:pPr marL="342900" indent="-342900">
              <a:lnSpc>
                <a:spcPct val="150000"/>
              </a:lnSpc>
              <a:buFont typeface="Wingdings" panose="05000000000000000000" pitchFamily="2" charset="2"/>
              <a:buChar char="§"/>
            </a:pPr>
            <a:r>
              <a:rPr lang="en-US" dirty="0"/>
              <a:t>Supports several interactive visualisation types</a:t>
            </a:r>
          </a:p>
          <a:p>
            <a:pPr marL="342900" indent="-342900">
              <a:lnSpc>
                <a:spcPct val="150000"/>
              </a:lnSpc>
              <a:buFont typeface="Wingdings" panose="05000000000000000000" pitchFamily="2" charset="2"/>
              <a:buChar char="§"/>
            </a:pPr>
            <a:r>
              <a:rPr lang="en-US" dirty="0"/>
              <a:t>Includes a storyboard layout which facilitates a storytelling approach</a:t>
            </a:r>
          </a:p>
          <a:p>
            <a:pPr marL="342900" indent="-342900">
              <a:lnSpc>
                <a:spcPct val="150000"/>
              </a:lnSpc>
              <a:buFont typeface="Wingdings" panose="05000000000000000000" pitchFamily="2" charset="2"/>
              <a:buChar char="§"/>
            </a:pPr>
            <a:r>
              <a:rPr lang="en-US" dirty="0"/>
              <a:t>Easy to maintain and update</a:t>
            </a:r>
          </a:p>
          <a:p>
            <a:pPr indent="0">
              <a:buNone/>
            </a:pPr>
            <a:endParaRPr lang="en-IE" dirty="0"/>
          </a:p>
        </p:txBody>
      </p:sp>
      <p:sp>
        <p:nvSpPr>
          <p:cNvPr id="4" name="Slide Number Placeholder 3">
            <a:extLst>
              <a:ext uri="{FF2B5EF4-FFF2-40B4-BE49-F238E27FC236}">
                <a16:creationId xmlns:a16="http://schemas.microsoft.com/office/drawing/2014/main" id="{43794A79-E27E-D6F3-6B0A-AA08C64ECB62}"/>
              </a:ext>
            </a:extLst>
          </p:cNvPr>
          <p:cNvSpPr>
            <a:spLocks noGrp="1"/>
          </p:cNvSpPr>
          <p:nvPr>
            <p:ph type="sldNum" idx="12"/>
          </p:nvPr>
        </p:nvSpPr>
        <p:spPr/>
        <p:txBody>
          <a:bodyPr/>
          <a:lstStyle/>
          <a:p>
            <a:fld id="{00000000-1234-1234-1234-123412341234}" type="slidenum">
              <a:rPr lang="en-GB" smtClean="0"/>
              <a:pPr/>
              <a:t>3</a:t>
            </a:fld>
            <a:endParaRPr lang="en-GB"/>
          </a:p>
        </p:txBody>
      </p:sp>
    </p:spTree>
    <p:extLst>
      <p:ext uri="{BB962C8B-B14F-4D97-AF65-F5344CB8AC3E}">
        <p14:creationId xmlns:p14="http://schemas.microsoft.com/office/powerpoint/2010/main" val="1444516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ED01-AF96-7DBD-F705-F3CAE646EA37}"/>
              </a:ext>
            </a:extLst>
          </p:cNvPr>
          <p:cNvSpPr>
            <a:spLocks noGrp="1"/>
          </p:cNvSpPr>
          <p:nvPr>
            <p:ph type="title"/>
          </p:nvPr>
        </p:nvSpPr>
        <p:spPr/>
        <p:txBody>
          <a:bodyPr/>
          <a:lstStyle/>
          <a:p>
            <a:r>
              <a:rPr lang="en-IE" b="1" dirty="0"/>
              <a:t>Flexibility</a:t>
            </a:r>
            <a:br>
              <a:rPr lang="en-IE" b="1" dirty="0"/>
            </a:br>
            <a:endParaRPr lang="en-IE" b="1" dirty="0"/>
          </a:p>
        </p:txBody>
      </p:sp>
      <p:sp>
        <p:nvSpPr>
          <p:cNvPr id="3" name="Text Placeholder 2">
            <a:extLst>
              <a:ext uri="{FF2B5EF4-FFF2-40B4-BE49-F238E27FC236}">
                <a16:creationId xmlns:a16="http://schemas.microsoft.com/office/drawing/2014/main" id="{794F735A-4A64-A969-DB26-A2A4C29EF199}"/>
              </a:ext>
            </a:extLst>
          </p:cNvPr>
          <p:cNvSpPr>
            <a:spLocks noGrp="1"/>
          </p:cNvSpPr>
          <p:nvPr>
            <p:ph type="body" idx="1"/>
          </p:nvPr>
        </p:nvSpPr>
        <p:spPr>
          <a:xfrm>
            <a:off x="697176" y="1657987"/>
            <a:ext cx="10797648" cy="4075765"/>
          </a:xfrm>
        </p:spPr>
        <p:txBody>
          <a:bodyPr/>
          <a:lstStyle/>
          <a:p>
            <a:pPr indent="0">
              <a:buNone/>
            </a:pPr>
            <a:r>
              <a:rPr lang="en-US" b="1" dirty="0"/>
              <a:t>Adapting the R tool to a specific use case</a:t>
            </a:r>
          </a:p>
          <a:p>
            <a:pPr indent="0">
              <a:buNone/>
            </a:pPr>
            <a:endParaRPr lang="en-US" sz="2000" dirty="0"/>
          </a:p>
          <a:p>
            <a:pPr indent="0">
              <a:buNone/>
            </a:pPr>
            <a:r>
              <a:rPr lang="en-US" dirty="0"/>
              <a:t>The EurostatRTool was initially built for European short-term economic indicators at monthly and quarterly frequency</a:t>
            </a:r>
          </a:p>
          <a:p>
            <a:pPr indent="0">
              <a:buNone/>
            </a:pPr>
            <a:endParaRPr lang="en-US" dirty="0"/>
          </a:p>
          <a:p>
            <a:pPr indent="0">
              <a:buNone/>
            </a:pPr>
            <a:r>
              <a:rPr lang="en-US" dirty="0"/>
              <a:t>The tool’s flexibility has been proved by:</a:t>
            </a:r>
          </a:p>
          <a:p>
            <a:pPr indent="0">
              <a:buNone/>
            </a:pPr>
            <a:endParaRPr lang="en-US" dirty="0"/>
          </a:p>
          <a:p>
            <a:pPr>
              <a:buFont typeface="Wingdings" panose="05000000000000000000" pitchFamily="2" charset="2"/>
              <a:buChar char="§"/>
            </a:pPr>
            <a:r>
              <a:rPr lang="en-US" dirty="0"/>
              <a:t>can be tailored to manage national and regional data</a:t>
            </a:r>
          </a:p>
          <a:p>
            <a:pPr>
              <a:lnSpc>
                <a:spcPct val="150000"/>
              </a:lnSpc>
              <a:buFont typeface="Wingdings" panose="05000000000000000000" pitchFamily="2" charset="2"/>
              <a:buChar char="§"/>
            </a:pPr>
            <a:r>
              <a:rPr lang="en-US" dirty="0"/>
              <a:t>can be tailored to handle both quarterly and monthly data</a:t>
            </a:r>
            <a:endParaRPr lang="en-IE" dirty="0"/>
          </a:p>
          <a:p>
            <a:pPr>
              <a:lnSpc>
                <a:spcPct val="150000"/>
              </a:lnSpc>
              <a:buFont typeface="Wingdings" panose="05000000000000000000" pitchFamily="2" charset="2"/>
              <a:buChar char="§"/>
            </a:pPr>
            <a:r>
              <a:rPr lang="en-US" dirty="0"/>
              <a:t>the package could be easily extended with minor source-code modifications</a:t>
            </a:r>
          </a:p>
        </p:txBody>
      </p:sp>
      <p:sp>
        <p:nvSpPr>
          <p:cNvPr id="4" name="Slide Number Placeholder 3">
            <a:extLst>
              <a:ext uri="{FF2B5EF4-FFF2-40B4-BE49-F238E27FC236}">
                <a16:creationId xmlns:a16="http://schemas.microsoft.com/office/drawing/2014/main" id="{7A819686-A39E-6917-F77D-983526B00CA5}"/>
              </a:ext>
            </a:extLst>
          </p:cNvPr>
          <p:cNvSpPr>
            <a:spLocks noGrp="1"/>
          </p:cNvSpPr>
          <p:nvPr>
            <p:ph type="sldNum" idx="12"/>
          </p:nvPr>
        </p:nvSpPr>
        <p:spPr/>
        <p:txBody>
          <a:bodyPr/>
          <a:lstStyle/>
          <a:p>
            <a:fld id="{00000000-1234-1234-1234-123412341234}" type="slidenum">
              <a:rPr lang="en-GB" smtClean="0"/>
              <a:pPr/>
              <a:t>4</a:t>
            </a:fld>
            <a:endParaRPr lang="en-GB"/>
          </a:p>
        </p:txBody>
      </p:sp>
    </p:spTree>
    <p:extLst>
      <p:ext uri="{BB962C8B-B14F-4D97-AF65-F5344CB8AC3E}">
        <p14:creationId xmlns:p14="http://schemas.microsoft.com/office/powerpoint/2010/main" val="2143051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57148-EE7C-AC74-1756-F65B9F47358F}"/>
              </a:ext>
            </a:extLst>
          </p:cNvPr>
          <p:cNvSpPr>
            <a:spLocks noGrp="1"/>
          </p:cNvSpPr>
          <p:nvPr>
            <p:ph type="title"/>
          </p:nvPr>
        </p:nvSpPr>
        <p:spPr>
          <a:xfrm>
            <a:off x="838200" y="477501"/>
            <a:ext cx="10515600" cy="782357"/>
          </a:xfrm>
        </p:spPr>
        <p:txBody>
          <a:bodyPr/>
          <a:lstStyle/>
          <a:p>
            <a:r>
              <a:rPr lang="en-IE" b="1" dirty="0"/>
              <a:t>Implementing the dashboard</a:t>
            </a:r>
          </a:p>
        </p:txBody>
      </p:sp>
      <p:sp>
        <p:nvSpPr>
          <p:cNvPr id="3" name="Slide Number Placeholder 2">
            <a:extLst>
              <a:ext uri="{FF2B5EF4-FFF2-40B4-BE49-F238E27FC236}">
                <a16:creationId xmlns:a16="http://schemas.microsoft.com/office/drawing/2014/main" id="{FB8E1310-3B6B-8B1D-8506-F977A4599AE7}"/>
              </a:ext>
            </a:extLst>
          </p:cNvPr>
          <p:cNvSpPr>
            <a:spLocks noGrp="1"/>
          </p:cNvSpPr>
          <p:nvPr>
            <p:ph type="sldNum" idx="12"/>
          </p:nvPr>
        </p:nvSpPr>
        <p:spPr/>
        <p:txBody>
          <a:bodyPr/>
          <a:lstStyle/>
          <a:p>
            <a:fld id="{00000000-1234-1234-1234-123412341234}" type="slidenum">
              <a:rPr lang="en-GB" smtClean="0"/>
              <a:pPr/>
              <a:t>5</a:t>
            </a:fld>
            <a:endParaRPr lang="en-GB"/>
          </a:p>
        </p:txBody>
      </p:sp>
      <p:sp>
        <p:nvSpPr>
          <p:cNvPr id="9" name="TextBox 8">
            <a:extLst>
              <a:ext uri="{FF2B5EF4-FFF2-40B4-BE49-F238E27FC236}">
                <a16:creationId xmlns:a16="http://schemas.microsoft.com/office/drawing/2014/main" id="{B01B19BD-F15C-6902-E0E1-397B7D911974}"/>
              </a:ext>
            </a:extLst>
          </p:cNvPr>
          <p:cNvSpPr txBox="1"/>
          <p:nvPr/>
        </p:nvSpPr>
        <p:spPr>
          <a:xfrm>
            <a:off x="585937" y="1728906"/>
            <a:ext cx="11020125" cy="3785652"/>
          </a:xfrm>
          <a:prstGeom prst="rect">
            <a:avLst/>
          </a:prstGeom>
          <a:noFill/>
        </p:spPr>
        <p:txBody>
          <a:bodyPr wrap="square">
            <a:spAutoFit/>
          </a:bodyPr>
          <a:lstStyle/>
          <a:p>
            <a:r>
              <a:rPr lang="en-US" sz="2000" dirty="0"/>
              <a:t>The development of the </a:t>
            </a:r>
            <a:r>
              <a:rPr lang="en-US" sz="2000" b="1" dirty="0"/>
              <a:t>EurostatRTool</a:t>
            </a:r>
            <a:r>
              <a:rPr lang="en-US" sz="2000" dirty="0"/>
              <a:t> began with the preparation of input files, each structured according to a template provided in the GitHub repository</a:t>
            </a:r>
          </a:p>
          <a:p>
            <a:endParaRPr lang="en-US" sz="2000" dirty="0"/>
          </a:p>
          <a:p>
            <a:r>
              <a:rPr lang="en-US" sz="2000" dirty="0"/>
              <a:t>The three main input files are:</a:t>
            </a:r>
          </a:p>
          <a:p>
            <a:pPr marL="285750" indent="-285750">
              <a:buFont typeface="Arial" panose="020B0604020202020204" pitchFamily="34" charset="0"/>
              <a:buChar char="•"/>
            </a:pPr>
            <a:r>
              <a:rPr lang="en-US" sz="2000" b="1" dirty="0"/>
              <a:t>data.csv: </a:t>
            </a:r>
            <a:r>
              <a:rPr lang="en-US" sz="2000" dirty="0"/>
              <a:t>containing the data which will be displayed. This data structure is the one that the user must accurately replicate to build its own data files. It can contain different data and indicators following the structure of the file. </a:t>
            </a:r>
          </a:p>
          <a:p>
            <a:endParaRPr lang="en-US" sz="2000" dirty="0"/>
          </a:p>
          <a:p>
            <a:pPr marL="285750" indent="-285750">
              <a:buFont typeface="Arial" panose="020B0604020202020204" pitchFamily="34" charset="0"/>
              <a:buChar char="•"/>
            </a:pPr>
            <a:r>
              <a:rPr lang="en-US" sz="2000" b="1" dirty="0"/>
              <a:t>dashboard-structure.xlsx: </a:t>
            </a:r>
            <a:r>
              <a:rPr lang="en-US" sz="2000" dirty="0"/>
              <a:t>layout configurator to define the dashboard’s structure, the graph types selected, the display position within the dashboard and the accompanying text</a:t>
            </a:r>
          </a:p>
          <a:p>
            <a:endParaRPr lang="en-US" sz="2000" dirty="0"/>
          </a:p>
          <a:p>
            <a:pPr marL="285750" indent="-285750">
              <a:buFont typeface="Arial" panose="020B0604020202020204" pitchFamily="34" charset="0"/>
              <a:buChar char="•"/>
            </a:pPr>
            <a:r>
              <a:rPr lang="en-US" sz="2000" b="1" dirty="0"/>
              <a:t>dim-labels.csv: </a:t>
            </a:r>
            <a:r>
              <a:rPr lang="en-US" sz="2000" dirty="0"/>
              <a:t>link between the indicators code and labels. </a:t>
            </a:r>
            <a:endParaRPr lang="en-IE" sz="2000" dirty="0"/>
          </a:p>
        </p:txBody>
      </p:sp>
    </p:spTree>
    <p:extLst>
      <p:ext uri="{BB962C8B-B14F-4D97-AF65-F5344CB8AC3E}">
        <p14:creationId xmlns:p14="http://schemas.microsoft.com/office/powerpoint/2010/main" val="110474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2A6AA-3AF9-AE70-E464-FD500753F029}"/>
              </a:ext>
            </a:extLst>
          </p:cNvPr>
          <p:cNvSpPr>
            <a:spLocks noGrp="1"/>
          </p:cNvSpPr>
          <p:nvPr>
            <p:ph type="title"/>
          </p:nvPr>
        </p:nvSpPr>
        <p:spPr>
          <a:xfrm>
            <a:off x="539401" y="370458"/>
            <a:ext cx="10515600" cy="782357"/>
          </a:xfrm>
        </p:spPr>
        <p:txBody>
          <a:bodyPr/>
          <a:lstStyle/>
          <a:p>
            <a:r>
              <a:rPr lang="en-IE" b="1" dirty="0"/>
              <a:t>Implementing the dashboard</a:t>
            </a:r>
            <a:br>
              <a:rPr lang="en-IE" b="1" dirty="0"/>
            </a:br>
            <a:endParaRPr lang="en-IE" b="1" dirty="0"/>
          </a:p>
        </p:txBody>
      </p:sp>
      <p:sp>
        <p:nvSpPr>
          <p:cNvPr id="3" name="Slide Number Placeholder 2">
            <a:extLst>
              <a:ext uri="{FF2B5EF4-FFF2-40B4-BE49-F238E27FC236}">
                <a16:creationId xmlns:a16="http://schemas.microsoft.com/office/drawing/2014/main" id="{3F14AC59-9B5A-EE91-72D3-F29577593F9E}"/>
              </a:ext>
            </a:extLst>
          </p:cNvPr>
          <p:cNvSpPr>
            <a:spLocks noGrp="1"/>
          </p:cNvSpPr>
          <p:nvPr>
            <p:ph type="sldNum" idx="12"/>
          </p:nvPr>
        </p:nvSpPr>
        <p:spPr/>
        <p:txBody>
          <a:bodyPr/>
          <a:lstStyle/>
          <a:p>
            <a:fld id="{00000000-1234-1234-1234-123412341234}" type="slidenum">
              <a:rPr lang="en-GB" smtClean="0"/>
              <a:pPr/>
              <a:t>6</a:t>
            </a:fld>
            <a:endParaRPr lang="en-GB"/>
          </a:p>
        </p:txBody>
      </p:sp>
      <p:sp>
        <p:nvSpPr>
          <p:cNvPr id="8" name="Text Placeholder 2">
            <a:extLst>
              <a:ext uri="{FF2B5EF4-FFF2-40B4-BE49-F238E27FC236}">
                <a16:creationId xmlns:a16="http://schemas.microsoft.com/office/drawing/2014/main" id="{CB452E3B-0751-4C18-B58B-C6D029B22A98}"/>
              </a:ext>
            </a:extLst>
          </p:cNvPr>
          <p:cNvSpPr>
            <a:spLocks noGrp="1"/>
          </p:cNvSpPr>
          <p:nvPr>
            <p:ph type="body" idx="1"/>
          </p:nvPr>
        </p:nvSpPr>
        <p:spPr>
          <a:xfrm>
            <a:off x="163902" y="1511311"/>
            <a:ext cx="11598465" cy="2615721"/>
          </a:xfrm>
        </p:spPr>
        <p:txBody>
          <a:bodyPr/>
          <a:lstStyle/>
          <a:p>
            <a:pPr lvl="0" indent="0">
              <a:buNone/>
            </a:pPr>
            <a:r>
              <a:rPr lang="en-US" sz="2000" dirty="0">
                <a:solidFill>
                  <a:schemeClr val="tx1"/>
                </a:solidFill>
              </a:rPr>
              <a:t>Once the input files are ready, the </a:t>
            </a:r>
            <a:r>
              <a:rPr lang="en-US" sz="2000" b="1" dirty="0" err="1">
                <a:solidFill>
                  <a:schemeClr val="tx1"/>
                </a:solidFill>
              </a:rPr>
              <a:t>eurostatRTool</a:t>
            </a:r>
            <a:r>
              <a:rPr lang="en-US" sz="2000" b="1" dirty="0">
                <a:solidFill>
                  <a:schemeClr val="tx1"/>
                </a:solidFill>
              </a:rPr>
              <a:t> </a:t>
            </a:r>
            <a:r>
              <a:rPr lang="en-US" sz="2000" dirty="0">
                <a:solidFill>
                  <a:schemeClr val="tx1"/>
                </a:solidFill>
              </a:rPr>
              <a:t>package can be installed and initialized using the </a:t>
            </a:r>
            <a:r>
              <a:rPr lang="en-US" sz="2000" b="1" dirty="0" err="1">
                <a:solidFill>
                  <a:schemeClr val="tx1"/>
                </a:solidFill>
              </a:rPr>
              <a:t>reset_to_default</a:t>
            </a:r>
            <a:r>
              <a:rPr lang="en-US" sz="2000" b="1" dirty="0">
                <a:solidFill>
                  <a:schemeClr val="tx1"/>
                </a:solidFill>
              </a:rPr>
              <a:t>() </a:t>
            </a:r>
            <a:r>
              <a:rPr lang="en-US" sz="2000" dirty="0">
                <a:solidFill>
                  <a:schemeClr val="tx1"/>
                </a:solidFill>
              </a:rPr>
              <a:t>function.</a:t>
            </a:r>
          </a:p>
          <a:p>
            <a:pPr lvl="0" indent="0">
              <a:buNone/>
            </a:pPr>
            <a:endParaRPr lang="en-US" sz="1000" dirty="0">
              <a:solidFill>
                <a:schemeClr val="tx1"/>
              </a:solidFill>
            </a:endParaRPr>
          </a:p>
          <a:p>
            <a:pPr lvl="0" indent="0">
              <a:buNone/>
            </a:pPr>
            <a:r>
              <a:rPr lang="en-US" sz="2000" dirty="0">
                <a:solidFill>
                  <a:schemeClr val="tx1"/>
                </a:solidFill>
              </a:rPr>
              <a:t>To tailor the dashboard structure to the needs of </a:t>
            </a:r>
            <a:r>
              <a:rPr lang="en-US" sz="2000" b="1" dirty="0">
                <a:solidFill>
                  <a:schemeClr val="tx1"/>
                </a:solidFill>
              </a:rPr>
              <a:t>Eurostat</a:t>
            </a:r>
            <a:r>
              <a:rPr lang="en-US" sz="2000" dirty="0">
                <a:solidFill>
                  <a:schemeClr val="tx1"/>
                </a:solidFill>
              </a:rPr>
              <a:t>, the </a:t>
            </a:r>
            <a:r>
              <a:rPr lang="en-US" sz="2000" b="1" dirty="0" err="1">
                <a:solidFill>
                  <a:schemeClr val="tx1"/>
                </a:solidFill>
              </a:rPr>
              <a:t>update_scenario</a:t>
            </a:r>
            <a:r>
              <a:rPr lang="en-US" sz="2000" b="1" dirty="0">
                <a:solidFill>
                  <a:schemeClr val="tx1"/>
                </a:solidFill>
              </a:rPr>
              <a:t>() </a:t>
            </a:r>
            <a:r>
              <a:rPr lang="en-US" sz="2000" dirty="0">
                <a:solidFill>
                  <a:schemeClr val="tx1"/>
                </a:solidFill>
              </a:rPr>
              <a:t>function has to be parametrized by selecting “</a:t>
            </a:r>
            <a:r>
              <a:rPr lang="en-US" sz="2000" dirty="0" err="1">
                <a:solidFill>
                  <a:schemeClr val="tx1"/>
                </a:solidFill>
              </a:rPr>
              <a:t>eurostat</a:t>
            </a:r>
            <a:r>
              <a:rPr lang="en-US" sz="2000" dirty="0">
                <a:solidFill>
                  <a:schemeClr val="tx1"/>
                </a:solidFill>
              </a:rPr>
              <a:t>" as entity. This will generate a layout fitted Eurostat requirements. The function also offers the "</a:t>
            </a:r>
            <a:r>
              <a:rPr lang="en-US" sz="2000" dirty="0" err="1">
                <a:solidFill>
                  <a:schemeClr val="tx1"/>
                </a:solidFill>
              </a:rPr>
              <a:t>nsi</a:t>
            </a:r>
            <a:r>
              <a:rPr lang="en-US" sz="2000" dirty="0">
                <a:solidFill>
                  <a:schemeClr val="tx1"/>
                </a:solidFill>
              </a:rPr>
              <a:t>“ option, which knits a dashboard tailored to the needs of National Statistical Institutes.</a:t>
            </a:r>
            <a:endParaRPr lang="en-US" sz="2000" dirty="0"/>
          </a:p>
          <a:p>
            <a:pPr lvl="0" indent="0">
              <a:buNone/>
            </a:pPr>
            <a:endParaRPr lang="en-US" sz="2000" dirty="0"/>
          </a:p>
          <a:p>
            <a:pPr lvl="0" indent="0">
              <a:buNone/>
            </a:pPr>
            <a:endParaRPr lang="en-US" sz="2000" dirty="0"/>
          </a:p>
          <a:p>
            <a:pPr lvl="0" indent="0">
              <a:buNone/>
            </a:pPr>
            <a:endParaRPr lang="en-US" sz="2000" dirty="0"/>
          </a:p>
          <a:p>
            <a:pPr lvl="0" indent="0">
              <a:buNone/>
            </a:pPr>
            <a:r>
              <a:rPr lang="en-US" sz="2000" dirty="0">
                <a:solidFill>
                  <a:schemeClr val="tx1"/>
                </a:solidFill>
              </a:rPr>
              <a:t>Once the layout scenario has been defined, we proceed by uploading the main input files</a:t>
            </a:r>
          </a:p>
        </p:txBody>
      </p:sp>
      <p:pic>
        <p:nvPicPr>
          <p:cNvPr id="9" name="Picture 8">
            <a:extLst>
              <a:ext uri="{FF2B5EF4-FFF2-40B4-BE49-F238E27FC236}">
                <a16:creationId xmlns:a16="http://schemas.microsoft.com/office/drawing/2014/main" id="{ECFEBEE7-6D6D-B046-3F4A-D7B6215F7C5B}"/>
              </a:ext>
            </a:extLst>
          </p:cNvPr>
          <p:cNvPicPr>
            <a:picLocks noChangeAspect="1"/>
          </p:cNvPicPr>
          <p:nvPr/>
        </p:nvPicPr>
        <p:blipFill>
          <a:blip r:embed="rId2"/>
          <a:stretch>
            <a:fillRect/>
          </a:stretch>
        </p:blipFill>
        <p:spPr>
          <a:xfrm>
            <a:off x="970722" y="4893993"/>
            <a:ext cx="9492132" cy="1121434"/>
          </a:xfrm>
          <a:prstGeom prst="rect">
            <a:avLst/>
          </a:prstGeom>
        </p:spPr>
      </p:pic>
      <p:pic>
        <p:nvPicPr>
          <p:cNvPr id="5" name="Picture 4">
            <a:extLst>
              <a:ext uri="{FF2B5EF4-FFF2-40B4-BE49-F238E27FC236}">
                <a16:creationId xmlns:a16="http://schemas.microsoft.com/office/drawing/2014/main" id="{8AEB3A49-4460-00BE-BCDF-E1E8316D7C24}"/>
              </a:ext>
            </a:extLst>
          </p:cNvPr>
          <p:cNvPicPr>
            <a:picLocks noChangeAspect="1"/>
          </p:cNvPicPr>
          <p:nvPr/>
        </p:nvPicPr>
        <p:blipFill>
          <a:blip r:embed="rId3"/>
          <a:srcRect l="4611" r="60555"/>
          <a:stretch>
            <a:fillRect/>
          </a:stretch>
        </p:blipFill>
        <p:spPr>
          <a:xfrm>
            <a:off x="3991991" y="3429000"/>
            <a:ext cx="4208017" cy="821500"/>
          </a:xfrm>
          <a:prstGeom prst="rect">
            <a:avLst/>
          </a:prstGeom>
        </p:spPr>
      </p:pic>
    </p:spTree>
    <p:extLst>
      <p:ext uri="{BB962C8B-B14F-4D97-AF65-F5344CB8AC3E}">
        <p14:creationId xmlns:p14="http://schemas.microsoft.com/office/powerpoint/2010/main" val="2646643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AE08E-557D-E5CE-0304-447E59F2C52C}"/>
              </a:ext>
            </a:extLst>
          </p:cNvPr>
          <p:cNvSpPr>
            <a:spLocks noGrp="1"/>
          </p:cNvSpPr>
          <p:nvPr>
            <p:ph type="title"/>
          </p:nvPr>
        </p:nvSpPr>
        <p:spPr/>
        <p:txBody>
          <a:bodyPr/>
          <a:lstStyle/>
          <a:p>
            <a:r>
              <a:rPr lang="en-IE" b="1" dirty="0"/>
              <a:t>Interface Customisation</a:t>
            </a:r>
          </a:p>
        </p:txBody>
      </p:sp>
      <p:sp>
        <p:nvSpPr>
          <p:cNvPr id="3" name="Slide Number Placeholder 2">
            <a:extLst>
              <a:ext uri="{FF2B5EF4-FFF2-40B4-BE49-F238E27FC236}">
                <a16:creationId xmlns:a16="http://schemas.microsoft.com/office/drawing/2014/main" id="{DEAF57CD-7A2D-E404-AC68-41DC3022D985}"/>
              </a:ext>
            </a:extLst>
          </p:cNvPr>
          <p:cNvSpPr>
            <a:spLocks noGrp="1"/>
          </p:cNvSpPr>
          <p:nvPr>
            <p:ph type="sldNum" idx="12"/>
          </p:nvPr>
        </p:nvSpPr>
        <p:spPr/>
        <p:txBody>
          <a:bodyPr/>
          <a:lstStyle/>
          <a:p>
            <a:fld id="{00000000-1234-1234-1234-123412341234}" type="slidenum">
              <a:rPr lang="en-GB" smtClean="0"/>
              <a:pPr/>
              <a:t>7</a:t>
            </a:fld>
            <a:endParaRPr lang="en-GB"/>
          </a:p>
        </p:txBody>
      </p:sp>
      <p:sp>
        <p:nvSpPr>
          <p:cNvPr id="5" name="Content Placeholder 4">
            <a:extLst>
              <a:ext uri="{FF2B5EF4-FFF2-40B4-BE49-F238E27FC236}">
                <a16:creationId xmlns:a16="http://schemas.microsoft.com/office/drawing/2014/main" id="{C75AFEFA-F56D-E864-7E70-BBCD44D08219}"/>
              </a:ext>
            </a:extLst>
          </p:cNvPr>
          <p:cNvSpPr>
            <a:spLocks noGrp="1"/>
          </p:cNvSpPr>
          <p:nvPr>
            <p:ph sz="half" idx="2"/>
          </p:nvPr>
        </p:nvSpPr>
        <p:spPr>
          <a:xfrm>
            <a:off x="5940724" y="1337093"/>
            <a:ext cx="6031143" cy="4597880"/>
          </a:xfrm>
        </p:spPr>
        <p:txBody>
          <a:bodyPr/>
          <a:lstStyle/>
          <a:p>
            <a:pPr marL="76200" indent="0">
              <a:buNone/>
            </a:pPr>
            <a:r>
              <a:rPr lang="en-US" sz="2000" dirty="0" err="1"/>
              <a:t>Customisation</a:t>
            </a:r>
            <a:r>
              <a:rPr lang="en-US" sz="2000" dirty="0"/>
              <a:t> is based on two functions:</a:t>
            </a:r>
          </a:p>
          <a:p>
            <a:pPr marL="76200" indent="0">
              <a:buNone/>
            </a:pPr>
            <a:endParaRPr lang="en-US" sz="2000" dirty="0"/>
          </a:p>
          <a:p>
            <a:r>
              <a:rPr lang="en-US" sz="2000" b="1" dirty="0" err="1"/>
              <a:t>update_dashboard_colors</a:t>
            </a:r>
            <a:r>
              <a:rPr lang="en-US" sz="2000" b="1" dirty="0"/>
              <a:t>()</a:t>
            </a:r>
            <a:r>
              <a:rPr lang="en-US" sz="2000" dirty="0"/>
              <a:t> updates the palette to reflect the visual identity.</a:t>
            </a:r>
          </a:p>
          <a:p>
            <a:pPr marL="76200" indent="0">
              <a:buNone/>
            </a:pPr>
            <a:endParaRPr lang="en-US" sz="2000" dirty="0"/>
          </a:p>
          <a:p>
            <a:pPr marL="76200" indent="0">
              <a:buNone/>
            </a:pPr>
            <a:r>
              <a:rPr lang="en-US" sz="2000" dirty="0"/>
              <a:t>This customizes UI elements such as the navigation bar, tabs, footer, value boxes, text areas</a:t>
            </a:r>
          </a:p>
          <a:p>
            <a:pPr marL="76200" indent="0">
              <a:buNone/>
            </a:pPr>
            <a:endParaRPr lang="en-US" sz="2000" dirty="0"/>
          </a:p>
          <a:p>
            <a:r>
              <a:rPr lang="en-US" sz="2000" b="1" dirty="0" err="1"/>
              <a:t>update_colors_palette</a:t>
            </a:r>
            <a:r>
              <a:rPr lang="en-US" sz="2000" b="1" dirty="0"/>
              <a:t>()</a:t>
            </a:r>
            <a:r>
              <a:rPr lang="en-US" sz="2000" dirty="0"/>
              <a:t> defines the </a:t>
            </a:r>
            <a:r>
              <a:rPr lang="en-US" sz="2000" dirty="0" err="1"/>
              <a:t>colour</a:t>
            </a:r>
            <a:r>
              <a:rPr lang="en-US" sz="2000" dirty="0"/>
              <a:t> scales selected for data </a:t>
            </a:r>
            <a:r>
              <a:rPr lang="en-US" sz="2000" dirty="0" err="1"/>
              <a:t>visualisations</a:t>
            </a:r>
            <a:endParaRPr lang="en-US" sz="2000" dirty="0"/>
          </a:p>
          <a:p>
            <a:pPr marL="76200" indent="0">
              <a:buNone/>
            </a:pPr>
            <a:br>
              <a:rPr lang="en-US" sz="2000" dirty="0"/>
            </a:br>
            <a:r>
              <a:rPr lang="en-US" sz="2000" dirty="0"/>
              <a:t>This specifies the </a:t>
            </a:r>
            <a:r>
              <a:rPr lang="en-US" sz="2000" dirty="0" err="1"/>
              <a:t>colours</a:t>
            </a:r>
            <a:r>
              <a:rPr lang="en-US" sz="2000" dirty="0"/>
              <a:t> selected for bar charts and line plots, ensuring a consistent visual identity across the entire dashboard and its plots.</a:t>
            </a:r>
          </a:p>
        </p:txBody>
      </p:sp>
      <p:pic>
        <p:nvPicPr>
          <p:cNvPr id="6" name="Picture 5">
            <a:extLst>
              <a:ext uri="{FF2B5EF4-FFF2-40B4-BE49-F238E27FC236}">
                <a16:creationId xmlns:a16="http://schemas.microsoft.com/office/drawing/2014/main" id="{0F41B096-B430-422B-41B1-4091472E3864}"/>
              </a:ext>
            </a:extLst>
          </p:cNvPr>
          <p:cNvPicPr>
            <a:picLocks noChangeAspect="1"/>
          </p:cNvPicPr>
          <p:nvPr/>
        </p:nvPicPr>
        <p:blipFill>
          <a:blip r:embed="rId2"/>
          <a:srcRect l="5514"/>
          <a:stretch>
            <a:fillRect/>
          </a:stretch>
        </p:blipFill>
        <p:spPr>
          <a:xfrm>
            <a:off x="970722" y="1698305"/>
            <a:ext cx="4513039" cy="3902951"/>
          </a:xfrm>
          <a:prstGeom prst="rect">
            <a:avLst/>
          </a:prstGeom>
        </p:spPr>
      </p:pic>
    </p:spTree>
    <p:extLst>
      <p:ext uri="{BB962C8B-B14F-4D97-AF65-F5344CB8AC3E}">
        <p14:creationId xmlns:p14="http://schemas.microsoft.com/office/powerpoint/2010/main" val="204112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FE3F-C7E5-F8BB-8294-043EE0CB94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924613-6B1B-D620-6A4A-CF94B24640AA}"/>
              </a:ext>
            </a:extLst>
          </p:cNvPr>
          <p:cNvSpPr>
            <a:spLocks noGrp="1"/>
          </p:cNvSpPr>
          <p:nvPr>
            <p:ph type="title"/>
          </p:nvPr>
        </p:nvSpPr>
        <p:spPr/>
        <p:txBody>
          <a:bodyPr/>
          <a:lstStyle/>
          <a:p>
            <a:r>
              <a:rPr lang="en-IE" b="1" dirty="0"/>
              <a:t>Overview</a:t>
            </a:r>
          </a:p>
        </p:txBody>
      </p:sp>
      <p:sp>
        <p:nvSpPr>
          <p:cNvPr id="3" name="Slide Number Placeholder 2">
            <a:extLst>
              <a:ext uri="{FF2B5EF4-FFF2-40B4-BE49-F238E27FC236}">
                <a16:creationId xmlns:a16="http://schemas.microsoft.com/office/drawing/2014/main" id="{D66E1A4F-A995-A560-BA5D-F8BFC63DE996}"/>
              </a:ext>
            </a:extLst>
          </p:cNvPr>
          <p:cNvSpPr>
            <a:spLocks noGrp="1"/>
          </p:cNvSpPr>
          <p:nvPr>
            <p:ph type="sldNum" idx="12"/>
          </p:nvPr>
        </p:nvSpPr>
        <p:spPr/>
        <p:txBody>
          <a:bodyPr/>
          <a:lstStyle/>
          <a:p>
            <a:fld id="{00000000-1234-1234-1234-123412341234}" type="slidenum">
              <a:rPr lang="en-GB" smtClean="0"/>
              <a:pPr/>
              <a:t>8</a:t>
            </a:fld>
            <a:endParaRPr lang="en-GB"/>
          </a:p>
        </p:txBody>
      </p:sp>
      <p:sp>
        <p:nvSpPr>
          <p:cNvPr id="8" name="Text Placeholder 2">
            <a:extLst>
              <a:ext uri="{FF2B5EF4-FFF2-40B4-BE49-F238E27FC236}">
                <a16:creationId xmlns:a16="http://schemas.microsoft.com/office/drawing/2014/main" id="{35CEE24C-DBB5-CE31-D813-8E8A78ECB639}"/>
              </a:ext>
            </a:extLst>
          </p:cNvPr>
          <p:cNvSpPr>
            <a:spLocks noGrp="1"/>
          </p:cNvSpPr>
          <p:nvPr>
            <p:ph type="body" idx="1"/>
          </p:nvPr>
        </p:nvSpPr>
        <p:spPr>
          <a:xfrm>
            <a:off x="552091" y="1621766"/>
            <a:ext cx="10182611" cy="1807234"/>
          </a:xfrm>
        </p:spPr>
        <p:txBody>
          <a:bodyPr/>
          <a:lstStyle/>
          <a:p>
            <a:pPr lvl="0" indent="0">
              <a:buNone/>
            </a:pPr>
            <a:r>
              <a:rPr lang="en-US" sz="2000" dirty="0">
                <a:solidFill>
                  <a:schemeClr val="tx1"/>
                </a:solidFill>
              </a:rPr>
              <a:t>The </a:t>
            </a:r>
            <a:r>
              <a:rPr lang="en-US" sz="2000" b="1" dirty="0" err="1">
                <a:solidFill>
                  <a:schemeClr val="tx1"/>
                </a:solidFill>
              </a:rPr>
              <a:t>update_overview</a:t>
            </a:r>
            <a:r>
              <a:rPr lang="en-US" sz="2000" b="1" dirty="0">
                <a:solidFill>
                  <a:schemeClr val="tx1"/>
                </a:solidFill>
              </a:rPr>
              <a:t>() </a:t>
            </a:r>
            <a:r>
              <a:rPr lang="en-US" sz="2000" dirty="0">
                <a:solidFill>
                  <a:schemeClr val="tx1"/>
                </a:solidFill>
              </a:rPr>
              <a:t>sets up the first section, providing users with concise insights into the most significant developments.</a:t>
            </a:r>
          </a:p>
          <a:p>
            <a:pPr lvl="0" indent="0">
              <a:buNone/>
            </a:pPr>
            <a:r>
              <a:rPr lang="en-US" sz="2000" dirty="0">
                <a:solidFill>
                  <a:schemeClr val="tx1"/>
                </a:solidFill>
              </a:rPr>
              <a:t>It consists of three key parts: </a:t>
            </a:r>
          </a:p>
          <a:p>
            <a:pPr marL="285750" lvl="0" indent="-285750">
              <a:buFont typeface="Arial" panose="020B0604020202020204" pitchFamily="34" charset="0"/>
              <a:buChar char="•"/>
            </a:pPr>
            <a:r>
              <a:rPr lang="en-US" sz="2000" dirty="0">
                <a:solidFill>
                  <a:schemeClr val="tx1"/>
                </a:solidFill>
              </a:rPr>
              <a:t>a main heading introducing the purpose of the dashboard, </a:t>
            </a:r>
          </a:p>
          <a:p>
            <a:pPr marL="285750" lvl="0" indent="-285750">
              <a:buFont typeface="Arial" panose="020B0604020202020204" pitchFamily="34" charset="0"/>
              <a:buChar char="•"/>
            </a:pPr>
            <a:r>
              <a:rPr lang="en-US" sz="2000" dirty="0">
                <a:solidFill>
                  <a:schemeClr val="tx1"/>
                </a:solidFill>
              </a:rPr>
              <a:t>a subheading </a:t>
            </a:r>
            <a:r>
              <a:rPr lang="en-US" sz="2000" dirty="0" err="1">
                <a:solidFill>
                  <a:schemeClr val="tx1"/>
                </a:solidFill>
              </a:rPr>
              <a:t>summarising</a:t>
            </a:r>
            <a:r>
              <a:rPr lang="en-US" sz="2000" dirty="0">
                <a:solidFill>
                  <a:schemeClr val="tx1"/>
                </a:solidFill>
              </a:rPr>
              <a:t> most recent developments,  </a:t>
            </a:r>
          </a:p>
          <a:p>
            <a:pPr marL="285750" lvl="0" indent="-285750">
              <a:buFont typeface="Arial" panose="020B0604020202020204" pitchFamily="34" charset="0"/>
              <a:buChar char="•"/>
            </a:pPr>
            <a:r>
              <a:rPr lang="en-US" sz="2000" dirty="0">
                <a:solidFill>
                  <a:schemeClr val="tx1"/>
                </a:solidFill>
              </a:rPr>
              <a:t>three prominent value boxes used to highlight the headline indicators</a:t>
            </a:r>
          </a:p>
          <a:p>
            <a:pPr lvl="0" indent="0">
              <a:buNone/>
            </a:pPr>
            <a:endParaRPr lang="en-US" sz="1800" b="1" dirty="0">
              <a:solidFill>
                <a:schemeClr val="tx1"/>
              </a:solidFill>
            </a:endParaRPr>
          </a:p>
        </p:txBody>
      </p:sp>
      <p:pic>
        <p:nvPicPr>
          <p:cNvPr id="5" name="Picture 4">
            <a:extLst>
              <a:ext uri="{FF2B5EF4-FFF2-40B4-BE49-F238E27FC236}">
                <a16:creationId xmlns:a16="http://schemas.microsoft.com/office/drawing/2014/main" id="{86518440-7095-5387-6249-1BFBCAA7E5A7}"/>
              </a:ext>
            </a:extLst>
          </p:cNvPr>
          <p:cNvPicPr>
            <a:picLocks noChangeAspect="1"/>
          </p:cNvPicPr>
          <p:nvPr/>
        </p:nvPicPr>
        <p:blipFill>
          <a:blip r:embed="rId2"/>
          <a:srcRect l="1039"/>
          <a:stretch>
            <a:fillRect/>
          </a:stretch>
        </p:blipFill>
        <p:spPr>
          <a:xfrm>
            <a:off x="1915431" y="3674352"/>
            <a:ext cx="7455929" cy="2233540"/>
          </a:xfrm>
          <a:prstGeom prst="rect">
            <a:avLst/>
          </a:prstGeom>
        </p:spPr>
      </p:pic>
    </p:spTree>
    <p:extLst>
      <p:ext uri="{BB962C8B-B14F-4D97-AF65-F5344CB8AC3E}">
        <p14:creationId xmlns:p14="http://schemas.microsoft.com/office/powerpoint/2010/main" val="2308629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68B386-D779-0C59-2D5F-DA8D2EFBD9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995475-33BF-683B-702F-903623F3085F}"/>
              </a:ext>
            </a:extLst>
          </p:cNvPr>
          <p:cNvSpPr>
            <a:spLocks noGrp="1"/>
          </p:cNvSpPr>
          <p:nvPr>
            <p:ph type="title"/>
          </p:nvPr>
        </p:nvSpPr>
        <p:spPr/>
        <p:txBody>
          <a:bodyPr/>
          <a:lstStyle/>
          <a:p>
            <a:r>
              <a:rPr lang="en-IE" b="1" dirty="0"/>
              <a:t>Generating the dashboard</a:t>
            </a:r>
          </a:p>
        </p:txBody>
      </p:sp>
      <p:sp>
        <p:nvSpPr>
          <p:cNvPr id="3" name="Slide Number Placeholder 2">
            <a:extLst>
              <a:ext uri="{FF2B5EF4-FFF2-40B4-BE49-F238E27FC236}">
                <a16:creationId xmlns:a16="http://schemas.microsoft.com/office/drawing/2014/main" id="{6487B3BD-494A-223D-43DE-DA8C03B8473E}"/>
              </a:ext>
            </a:extLst>
          </p:cNvPr>
          <p:cNvSpPr>
            <a:spLocks noGrp="1"/>
          </p:cNvSpPr>
          <p:nvPr>
            <p:ph type="sldNum" idx="12"/>
          </p:nvPr>
        </p:nvSpPr>
        <p:spPr/>
        <p:txBody>
          <a:bodyPr/>
          <a:lstStyle/>
          <a:p>
            <a:fld id="{00000000-1234-1234-1234-123412341234}" type="slidenum">
              <a:rPr lang="en-GB" smtClean="0"/>
              <a:pPr/>
              <a:t>9</a:t>
            </a:fld>
            <a:endParaRPr lang="en-GB"/>
          </a:p>
        </p:txBody>
      </p:sp>
      <p:sp>
        <p:nvSpPr>
          <p:cNvPr id="8" name="Text Placeholder 2">
            <a:extLst>
              <a:ext uri="{FF2B5EF4-FFF2-40B4-BE49-F238E27FC236}">
                <a16:creationId xmlns:a16="http://schemas.microsoft.com/office/drawing/2014/main" id="{28682B57-58E6-6F8F-1B5C-CAF73480C240}"/>
              </a:ext>
            </a:extLst>
          </p:cNvPr>
          <p:cNvSpPr>
            <a:spLocks noGrp="1"/>
          </p:cNvSpPr>
          <p:nvPr>
            <p:ph type="body" idx="1"/>
          </p:nvPr>
        </p:nvSpPr>
        <p:spPr>
          <a:xfrm>
            <a:off x="552091" y="1621766"/>
            <a:ext cx="11378241" cy="1324634"/>
          </a:xfrm>
        </p:spPr>
        <p:txBody>
          <a:bodyPr/>
          <a:lstStyle/>
          <a:p>
            <a:pPr lvl="0"/>
            <a:r>
              <a:rPr lang="en-US" sz="2000" dirty="0">
                <a:solidFill>
                  <a:schemeClr val="tx1"/>
                </a:solidFill>
              </a:rPr>
              <a:t>The  </a:t>
            </a:r>
            <a:r>
              <a:rPr lang="en-US" sz="2000" b="1" dirty="0" err="1">
                <a:solidFill>
                  <a:schemeClr val="tx1"/>
                </a:solidFill>
              </a:rPr>
              <a:t>update_title</a:t>
            </a:r>
            <a:r>
              <a:rPr lang="en-US" sz="2000" b="1" dirty="0">
                <a:solidFill>
                  <a:schemeClr val="tx1"/>
                </a:solidFill>
              </a:rPr>
              <a:t>() </a:t>
            </a:r>
            <a:r>
              <a:rPr lang="en-US" sz="2000" dirty="0">
                <a:solidFill>
                  <a:schemeClr val="tx1"/>
                </a:solidFill>
              </a:rPr>
              <a:t>and </a:t>
            </a:r>
            <a:r>
              <a:rPr lang="en-US" sz="2000" b="1" dirty="0" err="1">
                <a:solidFill>
                  <a:schemeClr val="tx1"/>
                </a:solidFill>
              </a:rPr>
              <a:t>update_edition</a:t>
            </a:r>
            <a:r>
              <a:rPr lang="en-US" sz="2000" b="1" dirty="0">
                <a:solidFill>
                  <a:schemeClr val="tx1"/>
                </a:solidFill>
              </a:rPr>
              <a:t>() </a:t>
            </a:r>
            <a:r>
              <a:rPr lang="en-US" sz="2000" dirty="0">
                <a:solidFill>
                  <a:schemeClr val="tx1"/>
                </a:solidFill>
              </a:rPr>
              <a:t>functions set the main title shown in the dashboard’s header, specifying also version or edition </a:t>
            </a:r>
          </a:p>
          <a:p>
            <a:pPr lvl="0"/>
            <a:r>
              <a:rPr lang="en-US" sz="2000" dirty="0">
                <a:solidFill>
                  <a:schemeClr val="tx1"/>
                </a:solidFill>
              </a:rPr>
              <a:t>To enhance personalization of the dashboard, the </a:t>
            </a:r>
            <a:r>
              <a:rPr lang="en-US" sz="2000" b="1" dirty="0" err="1">
                <a:solidFill>
                  <a:schemeClr val="tx1"/>
                </a:solidFill>
              </a:rPr>
              <a:t>update_logo</a:t>
            </a:r>
            <a:r>
              <a:rPr lang="en-US" sz="2000" b="1" dirty="0">
                <a:solidFill>
                  <a:schemeClr val="tx1"/>
                </a:solidFill>
              </a:rPr>
              <a:t>() </a:t>
            </a:r>
            <a:r>
              <a:rPr lang="en-US" sz="2000" dirty="0">
                <a:solidFill>
                  <a:schemeClr val="tx1"/>
                </a:solidFill>
              </a:rPr>
              <a:t>function adds a logo image, which links to the relevant institutional webpage. </a:t>
            </a:r>
          </a:p>
          <a:p>
            <a:pPr lvl="0" indent="0">
              <a:buNone/>
            </a:pPr>
            <a:endParaRPr lang="en-US" sz="1800" b="1" dirty="0">
              <a:solidFill>
                <a:schemeClr val="tx1"/>
              </a:solidFill>
            </a:endParaRPr>
          </a:p>
        </p:txBody>
      </p:sp>
      <p:sp>
        <p:nvSpPr>
          <p:cNvPr id="7" name="TextBox 6">
            <a:extLst>
              <a:ext uri="{FF2B5EF4-FFF2-40B4-BE49-F238E27FC236}">
                <a16:creationId xmlns:a16="http://schemas.microsoft.com/office/drawing/2014/main" id="{6B118977-40E9-B703-A1DE-C2FAD0D902D9}"/>
              </a:ext>
            </a:extLst>
          </p:cNvPr>
          <p:cNvSpPr txBox="1"/>
          <p:nvPr/>
        </p:nvSpPr>
        <p:spPr>
          <a:xfrm>
            <a:off x="552091" y="4715336"/>
            <a:ext cx="10852031" cy="707886"/>
          </a:xfrm>
          <a:prstGeom prst="rect">
            <a:avLst/>
          </a:prstGeom>
          <a:noFill/>
        </p:spPr>
        <p:txBody>
          <a:bodyPr wrap="square">
            <a:spAutoFit/>
          </a:bodyPr>
          <a:lstStyle/>
          <a:p>
            <a:r>
              <a:rPr lang="en-US" sz="2000" dirty="0"/>
              <a:t>After completing all configurations, you can run the </a:t>
            </a:r>
            <a:r>
              <a:rPr lang="en-US" sz="2000" b="1" dirty="0" err="1"/>
              <a:t>generate_dashboard</a:t>
            </a:r>
            <a:r>
              <a:rPr lang="en-US" sz="2000" b="1" dirty="0"/>
              <a:t>()</a:t>
            </a:r>
            <a:r>
              <a:rPr lang="en-US" sz="2000" dirty="0"/>
              <a:t> function to compile the designed elements into an HTML file, ready for online publication or local distribution.</a:t>
            </a:r>
          </a:p>
        </p:txBody>
      </p:sp>
      <p:pic>
        <p:nvPicPr>
          <p:cNvPr id="5" name="Picture 4">
            <a:extLst>
              <a:ext uri="{FF2B5EF4-FFF2-40B4-BE49-F238E27FC236}">
                <a16:creationId xmlns:a16="http://schemas.microsoft.com/office/drawing/2014/main" id="{130E4A96-0BAC-5866-A646-C0BE543ABC43}"/>
              </a:ext>
            </a:extLst>
          </p:cNvPr>
          <p:cNvPicPr>
            <a:picLocks noChangeAspect="1"/>
          </p:cNvPicPr>
          <p:nvPr/>
        </p:nvPicPr>
        <p:blipFill>
          <a:blip r:embed="rId2"/>
          <a:stretch>
            <a:fillRect/>
          </a:stretch>
        </p:blipFill>
        <p:spPr>
          <a:xfrm>
            <a:off x="829242" y="3128020"/>
            <a:ext cx="10533516" cy="1146414"/>
          </a:xfrm>
          <a:prstGeom prst="rect">
            <a:avLst/>
          </a:prstGeom>
        </p:spPr>
      </p:pic>
    </p:spTree>
    <p:extLst>
      <p:ext uri="{BB962C8B-B14F-4D97-AF65-F5344CB8AC3E}">
        <p14:creationId xmlns:p14="http://schemas.microsoft.com/office/powerpoint/2010/main" val="6350830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d5f05ec8-edda-47a7-a42e-90bbfcebfc5f"/>
  <p:tag name="SLIDO_EVENT_SECTION_UUID" val="71a6711e-5d0b-4e9f-9223-093e31161b77"/>
</p:tagLst>
</file>

<file path=ppt/theme/theme1.xml><?xml version="1.0" encoding="utf-8"?>
<a:theme xmlns:a="http://schemas.openxmlformats.org/drawingml/2006/main" name="ESTAT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TAT PPT Template.potx" id="{44100892-7769-4A20-A750-3553371E0F2E}" vid="{905E760A-09FE-4DBA-89B6-DF3A5D6D0959}"/>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FormCategory xmlns="8ed23755-168d-4ada-ac4c-15c3b1a4a87a" xsi:nil="true"/>
    <CustomContentTypeId xmlns="8ed23755-168d-4ada-ac4c-15c3b1a4a87a" xsi:nil="true"/>
    <FormVersion xmlns="8ed23755-168d-4ada-ac4c-15c3b1a4a87a" xsi:nil="true"/>
    <FormLocale xmlns="8ed23755-168d-4ada-ac4c-15c3b1a4a87a" xsi:nil="true"/>
    <FormDescription xmlns="8ed23755-168d-4ada-ac4c-15c3b1a4a87a" xsi:nil="true"/>
    <FormName xmlns="8ed23755-168d-4ada-ac4c-15c3b1a4a87a" xsi:nil="true"/>
    <FormId xmlns="8ed23755-168d-4ada-ac4c-15c3b1a4a87a" xsi:nil="true"/>
    <ShowInCatalog xmlns="8ed23755-168d-4ada-ac4c-15c3b1a4a87a">false</ShowInCatalog>
  </documentManagement>
</p:properties>
</file>

<file path=customXml/item3.xml><?xml version="1.0" encoding="utf-8"?>
<ct:contentTypeSchema xmlns:ct="http://schemas.microsoft.com/office/2006/metadata/contentType" xmlns:ma="http://schemas.microsoft.com/office/2006/metadata/properties/metaAttributes" ct:_="" ma:_="" ma:contentTypeName="InfoPath Form Template" ma:contentTypeID="0x010100F8EF98760CBA4A94994F13BA881038FA00C3E57A75198A2C4BBBB90AD9960687F8" ma:contentTypeVersion="0" ma:contentTypeDescription="A Microsoft InfoPath Form Template." ma:contentTypeScope="" ma:versionID="0661569c7cf1d4cc424876c0f3cea4d4">
  <xsd:schema xmlns:xsd="http://www.w3.org/2001/XMLSchema" xmlns:xs="http://www.w3.org/2001/XMLSchema" xmlns:p="http://schemas.microsoft.com/office/2006/metadata/properties" xmlns:ns2="8ed23755-168d-4ada-ac4c-15c3b1a4a87a" targetNamespace="http://schemas.microsoft.com/office/2006/metadata/properties" ma:root="true" ma:fieldsID="2e88be643516279eec7a65db053cb09c" ns2:_="">
    <xsd:import namespace="8ed23755-168d-4ada-ac4c-15c3b1a4a87a"/>
    <xsd:element name="properties">
      <xsd:complexType>
        <xsd:sequence>
          <xsd:element name="documentManagement">
            <xsd:complexType>
              <xsd:all>
                <xsd:element ref="ns2:FormName" minOccurs="0"/>
                <xsd:element ref="ns2:FormCategory" minOccurs="0"/>
                <xsd:element ref="ns2:FormVersion" minOccurs="0"/>
                <xsd:element ref="ns2:FormId" minOccurs="0"/>
                <xsd:element ref="ns2:FormLocale" minOccurs="0"/>
                <xsd:element ref="ns2:FormDescription" minOccurs="0"/>
                <xsd:element ref="ns2:CustomContentTypeId" minOccurs="0"/>
                <xsd:element ref="ns2:ShowInCata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d23755-168d-4ada-ac4c-15c3b1a4a87a" elementFormDefault="qualified">
    <xsd:import namespace="http://schemas.microsoft.com/office/2006/documentManagement/types"/>
    <xsd:import namespace="http://schemas.microsoft.com/office/infopath/2007/PartnerControls"/>
    <xsd:element name="FormName" ma:index="8" nillable="true" ma:displayName="Form Name" ma:internalName="FormName">
      <xsd:simpleType>
        <xsd:restriction base="dms:Text"/>
      </xsd:simpleType>
    </xsd:element>
    <xsd:element name="FormCategory" ma:index="9" nillable="true" ma:displayName="Form Category" ma:internalName="FormCategory">
      <xsd:simpleType>
        <xsd:restriction base="dms:Text"/>
      </xsd:simpleType>
    </xsd:element>
    <xsd:element name="FormVersion" ma:index="10" nillable="true" ma:displayName="Form Version" ma:internalName="FormVersion">
      <xsd:simpleType>
        <xsd:restriction base="dms:Text"/>
      </xsd:simpleType>
    </xsd:element>
    <xsd:element name="FormId" ma:index="11" nillable="true" ma:displayName="Form ID" ma:internalName="FormId">
      <xsd:simpleType>
        <xsd:restriction base="dms:Text"/>
      </xsd:simpleType>
    </xsd:element>
    <xsd:element name="FormLocale" ma:index="12" nillable="true" ma:displayName="Form Locale" ma:internalName="FormLocale">
      <xsd:simpleType>
        <xsd:restriction base="dms:Text"/>
      </xsd:simpleType>
    </xsd:element>
    <xsd:element name="FormDescription" ma:index="13" nillable="true" ma:displayName="Form Description" ma:internalName="FormDescription">
      <xsd:simpleType>
        <xsd:restriction base="dms:Text"/>
      </xsd:simpleType>
    </xsd:element>
    <xsd:element name="CustomContentTypeId" ma:index="14" nillable="true" ma:displayName="Content Type ID" ma:hidden="true" ma:internalName="CustomContentTypeId">
      <xsd:simpleType>
        <xsd:restriction base="dms:Text"/>
      </xsd:simpleType>
    </xsd:element>
    <xsd:element name="ShowInCatalog" ma:index="15" nillable="true" ma:displayName="Show in Catalog" ma:default="TRUE" ma:internalName="ShowInCatalog">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DD9E9F-9EEB-4105-B29B-819486C2855A}">
  <ds:schemaRefs>
    <ds:schemaRef ds:uri="http://schemas.microsoft.com/sharepoint/v3/contenttype/forms"/>
  </ds:schemaRefs>
</ds:datastoreItem>
</file>

<file path=customXml/itemProps2.xml><?xml version="1.0" encoding="utf-8"?>
<ds:datastoreItem xmlns:ds="http://schemas.openxmlformats.org/officeDocument/2006/customXml" ds:itemID="{2D6C293B-B8B4-4284-A17E-9F9E4C32B25A}">
  <ds:schemaRefs>
    <ds:schemaRef ds:uri="http://schemas.microsoft.com/office/infopath/2007/PartnerControls"/>
    <ds:schemaRef ds:uri="http://www.w3.org/XML/1998/namespace"/>
    <ds:schemaRef ds:uri="http://purl.org/dc/terms/"/>
    <ds:schemaRef ds:uri="http://purl.org/dc/elements/1.1/"/>
    <ds:schemaRef ds:uri="http://schemas.microsoft.com/office/2006/documentManagement/types"/>
    <ds:schemaRef ds:uri="8ed23755-168d-4ada-ac4c-15c3b1a4a87a"/>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E76C2FC0-5872-4AF9-B5F3-2D21C9C57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d23755-168d-4ada-ac4c-15c3b1a4a8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ESTAT PPT Template</Template>
  <TotalTime>1739</TotalTime>
  <Words>849</Words>
  <Application>Microsoft Office PowerPoint</Application>
  <PresentationFormat>Widescreen</PresentationFormat>
  <Paragraphs>108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ESTAT Theme</vt:lpstr>
      <vt:lpstr>Create your own dashboard with EurostatRTool</vt:lpstr>
      <vt:lpstr>Outline</vt:lpstr>
      <vt:lpstr>Introduction</vt:lpstr>
      <vt:lpstr>Flexibility </vt:lpstr>
      <vt:lpstr>Implementing the dashboard</vt:lpstr>
      <vt:lpstr>Implementing the dashboard </vt:lpstr>
      <vt:lpstr>Interface Customisation</vt:lpstr>
      <vt:lpstr>Overview</vt:lpstr>
      <vt:lpstr>Generating the dashboard</vt:lpstr>
      <vt:lpstr>EurostatRTool visualisations</vt:lpstr>
      <vt:lpstr>EurostatRTool visualisations</vt:lpstr>
      <vt:lpstr>EurostatRTool visualisations</vt:lpstr>
      <vt:lpstr>EurostatRTool visualisations</vt:lpstr>
      <vt:lpstr>Conclusions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title title title title title title title title title title title title</dc:title>
  <dc:creator>HANZEVACKI Andrej (ESTAT)</dc:creator>
  <cp:lastModifiedBy>GROSSO Antonio (ESTAT)</cp:lastModifiedBy>
  <cp:revision>68</cp:revision>
  <cp:lastPrinted>2025-09-18T06:56:08Z</cp:lastPrinted>
  <dcterms:created xsi:type="dcterms:W3CDTF">2024-11-22T11:11:00Z</dcterms:created>
  <dcterms:modified xsi:type="dcterms:W3CDTF">2026-07-06T13:52:09Z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0x010100F8EF98760CBA4A94994F13BA881038FA00C3E57A75198A2C4BBBB90AD9960687F8</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y fmtid="{D5CDD505-2E9C-101B-9397-08002B2CF9AE}" pid="10" name="SlidoAppVersion">
    <vt:lpwstr>1.5.3.3511</vt:lpwstr>
  </property>
  <property fmtid="{D5CDD505-2E9C-101B-9397-08002B2CF9AE}" pid="11" name="MediaServiceImageTags">
    <vt:lpwstr/>
  </property>
  <property fmtid="{D5CDD505-2E9C-101B-9397-08002B2CF9AE}" pid="12" name="MSIP_Label_6bd9ddd1-4d20-43f6-abfa-fc3c07406f94_Tag">
    <vt:lpwstr>10, 3, 0, 2</vt:lpwstr>
  </property>
</Properties>
</file>