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5143500" type="screen16x9"/>
  <p:notesSz cx="5143500" cy="9144000"/>
  <p:embeddedFontLst>
    <p:embeddedFont>
      <p:font typeface="Caveat" pitchFamily="2" charset="0"/>
      <p:regular r:id="rId36"/>
      <p:bold r:id="rId37"/>
    </p:embeddedFont>
    <p:embeddedFont>
      <p:font typeface="Georgia" panose="02040502050405020303" pitchFamily="18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43"/>
  </p:normalViewPr>
  <p:slideViewPr>
    <p:cSldViewPr snapToGrid="0">
      <p:cViewPr varScale="1">
        <p:scale>
          <a:sx n="153" d="100"/>
          <a:sy n="153" d="100"/>
        </p:scale>
        <p:origin x="3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" name="Google Shape;2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be7b84e6d46acf1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7be7b84e6d46acf1_1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7be7b84e6d46acf1_1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be7b84e6d46acf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7be7b84e6d46acf1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7be7b84e6d46acf1_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f0c3dc14ce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3f0c3dc14ce_0_2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3f0c3dc14ce_0_2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f0c3dc14ce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3f0c3dc14ce_0_2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3f0c3dc14ce_0_2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be7b84e6d46acf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g7be7b84e6d46acf1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7be7b84e6d46acf1_1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be7b84e6d46acf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7be7b84e6d46acf1_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7be7b84e6d46acf1_1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be7b84e6d46acf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7be7b84e6d46acf1_1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already know this obviously. But now, let’s talk about what APIs unlock</a:t>
            </a:r>
            <a:endParaRPr/>
          </a:p>
        </p:txBody>
      </p:sp>
      <p:sp>
        <p:nvSpPr>
          <p:cNvPr id="185" name="Google Shape;185;g7be7b84e6d46acf1_1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f0c3dc14ce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3f0c3dc14ce_0_4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3f0c3dc14ce_0_4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be7b84e6d46acf1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g7be7b84e6d46acf1_2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7be7b84e6d46acf1_2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be7b84e6d46acf1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g7be7b84e6d46acf1_2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7be7b84e6d46acf1_2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3f0c3dc14c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" name="Google Shape;37;g3f0c3dc14ce_0_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g3f0c3dc14ce_0_1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be7b84e6d46acf1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7be7b84e6d46acf1_2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7be7b84e6d46acf1_2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be7b84e6d46acf1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7be7b84e6d46acf1_2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7be7b84e6d46acf1_2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7be7b84e6d46acf1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7be7b84e6d46acf1_2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7be7b84e6d46acf1_2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be7b84e6d46acf1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7be7b84e6d46acf1_3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7be7b84e6d46acf1_3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be7b84e6d46acf1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g7be7b84e6d46acf1_3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already know this obviously. But now, let’s talk about what APIs unlock</a:t>
            </a:r>
            <a:endParaRPr/>
          </a:p>
        </p:txBody>
      </p:sp>
      <p:sp>
        <p:nvSpPr>
          <p:cNvPr id="268" name="Google Shape;268;g7be7b84e6d46acf1_3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7be7b84e6d46acf1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g7be7b84e6d46acf1_3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7be7b84e6d46acf1_3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be7b84e6d46acf1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g7be7b84e6d46acf1_3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7be7b84e6d46acf1_3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7be7b84e6d46acf1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g7be7b84e6d46acf1_3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7be7b84e6d46acf1_3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7be7b84e6d46acf1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7be7b84e6d46acf1_4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7be7b84e6d46acf1_4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f0c3dc14ce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3f0c3dc14ce_0_4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3f0c3dc14ce_0_4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f0c3dc14ce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3f0c3dc14ce_0_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3f0c3dc14ce_0_2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be7b84e6d46acf1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7be7b84e6d46acf1_2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7be7b84e6d46acf1_2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7be7b84e6d46acf1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g7be7b84e6d46acf1_4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7be7b84e6d46acf1_4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f0c3dc14ce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3f0c3dc14ce_0_1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3f0c3dc14ce_0_1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f0c3dc14ce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g3f0c3dc14ce_0_1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3f0c3dc14ce_0_1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0c3dc14ce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g3f0c3dc14ce_0_5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g3f0c3dc14ce_0_5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be7b84e6d46acf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g7be7b84e6d46acf1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7be7b84e6d46acf1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f0c3dc14ce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3f0c3dc14ce_0_3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3f0c3dc14ce_0_3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be7b84e6d46acf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7be7b84e6d46acf1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7be7b84e6d46acf1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7be7b84e6d46acf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7be7b84e6d46acf1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7be7b84e6d46acf1_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f0c3dc14ce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f0c3dc14ce_0_3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3f0c3dc14ce_0_3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LIGHT">
  <p:cSld name="TITLE_LIGHT">
    <p:bg>
      <p:bgPr>
        <a:solidFill>
          <a:srgbClr val="FEFEFE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_DARK">
  <p:cSld name="STATEMENT_DARK">
    <p:bg>
      <p:bgPr>
        <a:solidFill>
          <a:srgbClr val="1A3A6E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_LIGHT">
  <p:cSld name="CLOSING_LIGHT">
    <p:bg>
      <p:bgPr>
        <a:solidFill>
          <a:srgbClr val="FEFEFE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_DARK">
  <p:cSld name="CLOSING_DARK">
    <p:bg>
      <p:bgPr>
        <a:solidFill>
          <a:srgbClr val="1A3A6E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DARK">
  <p:cSld name="TITLE_DARK">
    <p:bg>
      <p:bgPr>
        <a:solidFill>
          <a:srgbClr val="1A3A6E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LIGHT">
  <p:cSld name="SECTION_LIGHT">
    <p:bg>
      <p:bgPr>
        <a:solidFill>
          <a:srgbClr val="FEFEFE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DARK">
  <p:cSld name="SECTION_DARK">
    <p:bg>
      <p:bgPr>
        <a:solidFill>
          <a:srgbClr val="1A3A6E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LIGHT">
  <p:cSld name="CONTENT_LIGHT">
    <p:bg>
      <p:bgPr>
        <a:solidFill>
          <a:srgbClr val="FEFEFE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DARK">
  <p:cSld name="CONTENT_DARK">
    <p:bg>
      <p:bgPr>
        <a:solidFill>
          <a:srgbClr val="1A3A6E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DS_LIGHT">
  <p:cSld name="CARDS_LIGHT">
    <p:bg>
      <p:bgPr>
        <a:solidFill>
          <a:srgbClr val="FEFEFE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DS_DARK">
  <p:cSld name="CARDS_DARK">
    <p:bg>
      <p:bgPr>
        <a:solidFill>
          <a:srgbClr val="1A3A6E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_LIGHT">
  <p:cSld name="STATEMENT_LIGHT">
    <p:bg>
      <p:bgPr>
        <a:solidFill>
          <a:srgbClr val="FEFEFE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dimwit.me/" TargetMode="External"/><Relationship Id="rId4" Type="http://schemas.openxmlformats.org/officeDocument/2006/relationships/hyperlink" Target="https://deepanshkhurana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edin.com/in/deepanshkhurana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15" title="Reac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72373">
            <a:off x="7012999" y="-284489"/>
            <a:ext cx="2629909" cy="262993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5"/>
          <p:cNvSpPr/>
          <p:nvPr/>
        </p:nvSpPr>
        <p:spPr>
          <a:xfrm>
            <a:off x="530352" y="1737360"/>
            <a:ext cx="80466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4400"/>
              <a:buFont typeface="Georgia"/>
              <a:buNone/>
            </a:pPr>
            <a:r>
              <a:rPr lang="en-US" sz="44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Plumbing Your Way to React: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5"/>
          <p:cNvSpPr/>
          <p:nvPr/>
        </p:nvSpPr>
        <p:spPr>
          <a:xfrm>
            <a:off x="530352" y="2971800"/>
            <a:ext cx="7333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5A8A"/>
              </a:buClr>
              <a:buSzPts val="1600"/>
              <a:buFont typeface="Georgia"/>
              <a:buNone/>
            </a:pPr>
            <a:r>
              <a:rPr lang="en-US" sz="1600">
                <a:solidFill>
                  <a:srgbClr val="3D5A8A"/>
                </a:solidFill>
                <a:latin typeface="Georgia"/>
                <a:ea typeface="Georgia"/>
                <a:cs typeface="Georgia"/>
                <a:sym typeface="Georgia"/>
              </a:rPr>
              <a:t>Using Plumber APIs to Evolve Shiny Systems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" name="Google Shape;31;p15"/>
          <p:cNvCxnSpPr/>
          <p:nvPr/>
        </p:nvCxnSpPr>
        <p:spPr>
          <a:xfrm>
            <a:off x="530352" y="3657600"/>
            <a:ext cx="1280160" cy="0"/>
          </a:xfrm>
          <a:prstGeom prst="straightConnector1">
            <a:avLst/>
          </a:prstGeom>
          <a:noFill/>
          <a:ln w="12700" cap="flat" cmpd="sng">
            <a:solidFill>
              <a:srgbClr val="8FA4C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15"/>
          <p:cNvSpPr/>
          <p:nvPr/>
        </p:nvSpPr>
        <p:spPr>
          <a:xfrm>
            <a:off x="548640" y="4480560"/>
            <a:ext cx="73152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FA4C4"/>
              </a:buClr>
              <a:buSzPts val="1000"/>
              <a:buFont typeface="Arial"/>
              <a:buNone/>
            </a:pPr>
            <a:r>
              <a:rPr lang="en-US" sz="1000" i="1" u="sng">
                <a:solidFill>
                  <a:schemeClr val="hlink"/>
                </a:solidFill>
                <a:hlinkClick r:id="rId4"/>
              </a:rPr>
              <a:t>Deepansh Khurana</a:t>
            </a:r>
            <a:r>
              <a:rPr lang="en-US" sz="1000" b="0" i="1" u="none" strike="noStrike" cap="none">
                <a:solidFill>
                  <a:srgbClr val="8FA4C4"/>
                </a:solidFill>
                <a:latin typeface="Arial"/>
                <a:ea typeface="Arial"/>
                <a:cs typeface="Arial"/>
                <a:sym typeface="Arial"/>
              </a:rPr>
              <a:t>  · </a:t>
            </a:r>
            <a:r>
              <a:rPr lang="en-US" sz="1000" b="0" i="1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Dimwit Labs</a:t>
            </a:r>
            <a:r>
              <a:rPr lang="en-US" sz="1000" b="0" i="1" u="none" strike="noStrike" cap="none">
                <a:solidFill>
                  <a:srgbClr val="8FA4C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i="1">
                <a:solidFill>
                  <a:srgbClr val="8FA4C4"/>
                </a:solidFill>
              </a:rPr>
              <a:t>·</a:t>
            </a:r>
            <a:r>
              <a:rPr lang="en-US" sz="1000" b="0" i="1" u="none" strike="noStrike" cap="none">
                <a:solidFill>
                  <a:srgbClr val="8FA4C4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000" i="1">
                <a:solidFill>
                  <a:srgbClr val="8FA4C4"/>
                </a:solidFill>
              </a:rPr>
              <a:t>useR!2026</a:t>
            </a:r>
            <a:r>
              <a:rPr lang="en-US" sz="1000" b="0" i="1" u="none" strike="noStrike" cap="none">
                <a:solidFill>
                  <a:srgbClr val="8FA4C4"/>
                </a:solidFill>
                <a:latin typeface="Arial"/>
                <a:ea typeface="Arial"/>
                <a:cs typeface="Arial"/>
                <a:sym typeface="Arial"/>
              </a:rPr>
              <a:t>  ·  </a:t>
            </a:r>
            <a:r>
              <a:rPr lang="en-US" sz="1000" i="1">
                <a:solidFill>
                  <a:srgbClr val="8FA4C4"/>
                </a:solidFill>
              </a:rPr>
              <a:t>8th July 2026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0350" y="446150"/>
            <a:ext cx="1558275" cy="155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5" title="plumber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5496">
            <a:off x="7249325" y="3080750"/>
            <a:ext cx="2157250" cy="2490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/>
          <p:nvPr/>
        </p:nvSpPr>
        <p:spPr>
          <a:xfrm>
            <a:off x="548640" y="1828800"/>
            <a:ext cx="78639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Georgia"/>
              <a:buNone/>
            </a:pPr>
            <a:r>
              <a:rPr lang="en-US" sz="3200">
                <a:solidFill>
                  <a:srgbClr val="FEFEFE"/>
                </a:solidFill>
                <a:latin typeface="Georgia"/>
                <a:ea typeface="Georgia"/>
                <a:cs typeface="Georgia"/>
                <a:sym typeface="Georgia"/>
              </a:rPr>
              <a:t>The closer you get to a real web app…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4"/>
          <p:cNvSpPr/>
          <p:nvPr/>
        </p:nvSpPr>
        <p:spPr>
          <a:xfrm rot="-300164">
            <a:off x="1036806" y="2093941"/>
            <a:ext cx="1737318" cy="658299"/>
          </a:xfrm>
          <a:prstGeom prst="ellipse">
            <a:avLst/>
          </a:prstGeom>
          <a:noFill/>
          <a:ln w="15875" cap="flat" cmpd="sng">
            <a:solidFill>
              <a:srgbClr val="FEFEFE">
                <a:alpha val="451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4"/>
          <p:cNvSpPr/>
          <p:nvPr/>
        </p:nvSpPr>
        <p:spPr>
          <a:xfrm>
            <a:off x="566928" y="3063240"/>
            <a:ext cx="6400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3A8C7"/>
              </a:buClr>
              <a:buSzPts val="1000"/>
              <a:buFont typeface="Arial"/>
              <a:buNone/>
            </a:pPr>
            <a:r>
              <a:rPr lang="en-US" sz="1000" i="1">
                <a:solidFill>
                  <a:srgbClr val="93A8C7"/>
                </a:solidFill>
              </a:rPr>
              <a:t>…the harder it becomes to justify using Shiny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/>
          <p:nvPr/>
        </p:nvSpPr>
        <p:spPr>
          <a:xfrm>
            <a:off x="548640" y="1828800"/>
            <a:ext cx="78639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Georgia"/>
              <a:buNone/>
            </a:pPr>
            <a:r>
              <a:rPr lang="en-US" sz="3200">
                <a:solidFill>
                  <a:srgbClr val="FEFEFE"/>
                </a:solidFill>
                <a:latin typeface="Georgia"/>
                <a:ea typeface="Georgia"/>
                <a:cs typeface="Georgia"/>
                <a:sym typeface="Georgia"/>
              </a:rPr>
              <a:t>But, let’s contextualise that to real work…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5"/>
          <p:cNvSpPr/>
          <p:nvPr/>
        </p:nvSpPr>
        <p:spPr>
          <a:xfrm>
            <a:off x="566925" y="3063250"/>
            <a:ext cx="736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FA4C4"/>
              </a:buClr>
              <a:buSzPts val="1000"/>
              <a:buFont typeface="Arial"/>
              <a:buNone/>
            </a:pPr>
            <a:r>
              <a:rPr lang="en-US" sz="1000" i="1">
                <a:solidFill>
                  <a:srgbClr val="8FA4C4"/>
                </a:solidFill>
              </a:rPr>
              <a:t>After all, that is why we are all here 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5"/>
          <p:cNvSpPr txBox="1"/>
          <p:nvPr/>
        </p:nvSpPr>
        <p:spPr>
          <a:xfrm>
            <a:off x="415644" y="3614164"/>
            <a:ext cx="877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😉</a:t>
            </a:r>
            <a:endParaRPr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A6E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548640" y="1828800"/>
            <a:ext cx="36576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FA4C4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8FA4C4"/>
                </a:solidFill>
                <a:latin typeface="Arial"/>
                <a:ea typeface="Arial"/>
                <a:cs typeface="Arial"/>
                <a:sym typeface="Arial"/>
              </a:rPr>
              <a:t>SECTION 0</a:t>
            </a:r>
            <a:r>
              <a:rPr lang="en-US" sz="1000">
                <a:solidFill>
                  <a:srgbClr val="8FA4C4"/>
                </a:solidFill>
              </a:rPr>
              <a:t>2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6"/>
          <p:cNvSpPr/>
          <p:nvPr/>
        </p:nvSpPr>
        <p:spPr>
          <a:xfrm>
            <a:off x="530352" y="2148840"/>
            <a:ext cx="80466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800"/>
              <a:buFont typeface="Georgia"/>
              <a:buNone/>
            </a:pPr>
            <a:r>
              <a:rPr lang="en-US" sz="3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Why Even Build An API?</a:t>
            </a:r>
            <a:endParaRPr sz="3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0" name="Google Shape;140;p26"/>
          <p:cNvCxnSpPr/>
          <p:nvPr/>
        </p:nvCxnSpPr>
        <p:spPr>
          <a:xfrm>
            <a:off x="548640" y="3383280"/>
            <a:ext cx="1097400" cy="0"/>
          </a:xfrm>
          <a:prstGeom prst="straightConnector1">
            <a:avLst/>
          </a:prstGeom>
          <a:noFill/>
          <a:ln w="12700" cap="flat" cmpd="sng">
            <a:solidFill>
              <a:srgbClr val="8FA4C4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/>
          <p:nvPr/>
        </p:nvSpPr>
        <p:spPr>
          <a:xfrm>
            <a:off x="530352" y="685800"/>
            <a:ext cx="8046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000"/>
              <a:buFont typeface="Georgia"/>
              <a:buNone/>
            </a:pPr>
            <a:r>
              <a:rPr lang="en-US" sz="30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It’s Quite Simple, Really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7"/>
          <p:cNvSpPr/>
          <p:nvPr/>
        </p:nvSpPr>
        <p:spPr>
          <a:xfrm>
            <a:off x="5091300" y="2057875"/>
            <a:ext cx="1999200" cy="1999200"/>
          </a:xfrm>
          <a:prstGeom prst="ellipse">
            <a:avLst/>
          </a:prstGeom>
          <a:solidFill>
            <a:srgbClr val="1A3A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7D0E0"/>
                </a:solidFill>
              </a:rPr>
              <a:t>I make a Shiny app</a:t>
            </a:r>
            <a:endParaRPr>
              <a:solidFill>
                <a:srgbClr val="C7D0E0"/>
              </a:solidFill>
            </a:endParaRPr>
          </a:p>
        </p:txBody>
      </p:sp>
      <p:grpSp>
        <p:nvGrpSpPr>
          <p:cNvPr id="148" name="Google Shape;148;p27"/>
          <p:cNvGrpSpPr/>
          <p:nvPr/>
        </p:nvGrpSpPr>
        <p:grpSpPr>
          <a:xfrm>
            <a:off x="1682250" y="2057875"/>
            <a:ext cx="2971375" cy="1999200"/>
            <a:chOff x="1682250" y="2057875"/>
            <a:chExt cx="2971375" cy="1999200"/>
          </a:xfrm>
        </p:grpSpPr>
        <p:sp>
          <p:nvSpPr>
            <p:cNvPr id="149" name="Google Shape;149;p27"/>
            <p:cNvSpPr/>
            <p:nvPr/>
          </p:nvSpPr>
          <p:spPr>
            <a:xfrm>
              <a:off x="1682250" y="2057875"/>
              <a:ext cx="1999200" cy="1999200"/>
            </a:xfrm>
            <a:prstGeom prst="ellipse">
              <a:avLst/>
            </a:prstGeom>
            <a:solidFill>
              <a:srgbClr val="1A3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C7D0E0"/>
                  </a:solidFill>
                </a:rPr>
                <a:t>I have a script</a:t>
              </a:r>
              <a:endParaRPr>
                <a:solidFill>
                  <a:srgbClr val="C7D0E0"/>
                </a:solidFill>
              </a:endParaRPr>
            </a:p>
          </p:txBody>
        </p:sp>
        <p:cxnSp>
          <p:nvCxnSpPr>
            <p:cNvPr id="150" name="Google Shape;150;p27"/>
            <p:cNvCxnSpPr/>
            <p:nvPr/>
          </p:nvCxnSpPr>
          <p:spPr>
            <a:xfrm>
              <a:off x="4041325" y="3034400"/>
              <a:ext cx="612300" cy="0"/>
            </a:xfrm>
            <a:prstGeom prst="straightConnector1">
              <a:avLst/>
            </a:prstGeom>
            <a:noFill/>
            <a:ln w="38100" cap="flat" cmpd="sng">
              <a:solidFill>
                <a:srgbClr val="1A3A6E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/>
          <p:nvPr/>
        </p:nvSpPr>
        <p:spPr>
          <a:xfrm>
            <a:off x="530352" y="685800"/>
            <a:ext cx="8046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000"/>
              <a:buFont typeface="Georgia"/>
              <a:buNone/>
            </a:pPr>
            <a:r>
              <a:rPr lang="en-US" sz="30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Until it Isn’t…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8"/>
          <p:cNvSpPr/>
          <p:nvPr/>
        </p:nvSpPr>
        <p:spPr>
          <a:xfrm>
            <a:off x="5091300" y="2057875"/>
            <a:ext cx="1999200" cy="1999200"/>
          </a:xfrm>
          <a:prstGeom prst="ellipse">
            <a:avLst/>
          </a:prstGeom>
          <a:solidFill>
            <a:srgbClr val="1A3A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7D0E0"/>
                </a:solidFill>
              </a:rPr>
              <a:t>I make a Shiny app</a:t>
            </a:r>
            <a:endParaRPr>
              <a:solidFill>
                <a:srgbClr val="C7D0E0"/>
              </a:solidFill>
            </a:endParaRPr>
          </a:p>
        </p:txBody>
      </p:sp>
      <p:grpSp>
        <p:nvGrpSpPr>
          <p:cNvPr id="158" name="Google Shape;158;p28"/>
          <p:cNvGrpSpPr/>
          <p:nvPr/>
        </p:nvGrpSpPr>
        <p:grpSpPr>
          <a:xfrm>
            <a:off x="1682250" y="2057875"/>
            <a:ext cx="2971375" cy="1999200"/>
            <a:chOff x="1682250" y="2057875"/>
            <a:chExt cx="2971375" cy="1999200"/>
          </a:xfrm>
        </p:grpSpPr>
        <p:sp>
          <p:nvSpPr>
            <p:cNvPr id="159" name="Google Shape;159;p28"/>
            <p:cNvSpPr/>
            <p:nvPr/>
          </p:nvSpPr>
          <p:spPr>
            <a:xfrm>
              <a:off x="1682250" y="2057875"/>
              <a:ext cx="1999200" cy="1999200"/>
            </a:xfrm>
            <a:prstGeom prst="ellipse">
              <a:avLst/>
            </a:prstGeom>
            <a:solidFill>
              <a:srgbClr val="1A3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C7D0E0"/>
                  </a:solidFill>
                </a:rPr>
                <a:t>I have a script</a:t>
              </a:r>
              <a:endParaRPr>
                <a:solidFill>
                  <a:srgbClr val="C7D0E0"/>
                </a:solidFill>
              </a:endParaRPr>
            </a:p>
          </p:txBody>
        </p:sp>
        <p:cxnSp>
          <p:nvCxnSpPr>
            <p:cNvPr id="160" name="Google Shape;160;p28"/>
            <p:cNvCxnSpPr/>
            <p:nvPr/>
          </p:nvCxnSpPr>
          <p:spPr>
            <a:xfrm>
              <a:off x="4041325" y="3034400"/>
              <a:ext cx="612300" cy="0"/>
            </a:xfrm>
            <a:prstGeom prst="straightConnector1">
              <a:avLst/>
            </a:prstGeom>
            <a:noFill/>
            <a:ln w="38100" cap="flat" cmpd="sng">
              <a:solidFill>
                <a:srgbClr val="1A3A6E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61" name="Google Shape;161;p28"/>
          <p:cNvSpPr txBox="1"/>
          <p:nvPr/>
        </p:nvSpPr>
        <p:spPr>
          <a:xfrm rot="-809">
            <a:off x="5419750" y="484277"/>
            <a:ext cx="2550900" cy="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980000"/>
                </a:solidFill>
                <a:latin typeface="Caveat"/>
                <a:ea typeface="Caveat"/>
                <a:cs typeface="Caveat"/>
                <a:sym typeface="Caveat"/>
              </a:rPr>
              <a:t>Chris in the other team sees the app and wants a feature that lets him do the thing only he wants to do</a:t>
            </a:r>
            <a:endParaRPr sz="1800">
              <a:solidFill>
                <a:srgbClr val="98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2" name="Google Shape;162;p28"/>
          <p:cNvSpPr txBox="1"/>
          <p:nvPr/>
        </p:nvSpPr>
        <p:spPr>
          <a:xfrm rot="1191">
            <a:off x="3687548" y="1233046"/>
            <a:ext cx="1732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80000"/>
                </a:solidFill>
                <a:latin typeface="Caveat"/>
                <a:ea typeface="Caveat"/>
                <a:cs typeface="Caveat"/>
                <a:sym typeface="Caveat"/>
              </a:rPr>
              <a:t>Now, Kim in the other other team thinks the app is doing too much, is too slow, waits too much</a:t>
            </a:r>
            <a:endParaRPr sz="1600">
              <a:solidFill>
                <a:srgbClr val="98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3" name="Google Shape;163;p28"/>
          <p:cNvSpPr txBox="1"/>
          <p:nvPr/>
        </p:nvSpPr>
        <p:spPr>
          <a:xfrm rot="1072">
            <a:off x="6762751" y="3684350"/>
            <a:ext cx="19245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980000"/>
                </a:solidFill>
                <a:latin typeface="Caveat"/>
                <a:ea typeface="Caveat"/>
                <a:cs typeface="Caveat"/>
                <a:sym typeface="Caveat"/>
              </a:rPr>
              <a:t>Now you have a bloated mess of an app and most of your time goes in the Shiny gymnastics of it all</a:t>
            </a:r>
            <a:endParaRPr sz="1600">
              <a:solidFill>
                <a:srgbClr val="98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4" name="Google Shape;164;p28"/>
          <p:cNvSpPr txBox="1"/>
          <p:nvPr/>
        </p:nvSpPr>
        <p:spPr>
          <a:xfrm rot="1179">
            <a:off x="7018496" y="1770040"/>
            <a:ext cx="1749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80000"/>
                </a:solidFill>
                <a:latin typeface="Caveat"/>
                <a:ea typeface="Caveat"/>
                <a:cs typeface="Caveat"/>
                <a:sym typeface="Caveat"/>
              </a:rPr>
              <a:t>Joanna now needs LLMs and chat support because that is the rage and who even uses dropdowns anymore. </a:t>
            </a:r>
            <a:endParaRPr sz="1600">
              <a:solidFill>
                <a:srgbClr val="98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5" name="Google Shape;165;p28"/>
          <p:cNvSpPr txBox="1"/>
          <p:nvPr/>
        </p:nvSpPr>
        <p:spPr>
          <a:xfrm rot="1771">
            <a:off x="3847974" y="3493146"/>
            <a:ext cx="17475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80000"/>
                </a:solidFill>
                <a:latin typeface="Caveat"/>
                <a:ea typeface="Caveat"/>
                <a:cs typeface="Caveat"/>
                <a:sym typeface="Caveat"/>
              </a:rPr>
              <a:t>Also you need to</a:t>
            </a:r>
            <a:endParaRPr sz="1600">
              <a:solidFill>
                <a:srgbClr val="98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80000"/>
                </a:solidFill>
                <a:latin typeface="Caveat"/>
                <a:ea typeface="Caveat"/>
                <a:cs typeface="Caveat"/>
                <a:sym typeface="Caveat"/>
              </a:rPr>
              <a:t>now make it pretty and less box-y. useR! is coming up and “we cannot show this”</a:t>
            </a:r>
            <a:endParaRPr sz="1600">
              <a:solidFill>
                <a:srgbClr val="98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6" name="Google Shape;166;p28"/>
          <p:cNvSpPr txBox="1"/>
          <p:nvPr/>
        </p:nvSpPr>
        <p:spPr>
          <a:xfrm>
            <a:off x="5163300" y="2057875"/>
            <a:ext cx="1855200" cy="20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400"/>
          </a:p>
        </p:txBody>
      </p:sp>
      <p:grpSp>
        <p:nvGrpSpPr>
          <p:cNvPr id="167" name="Google Shape;167;p28"/>
          <p:cNvGrpSpPr/>
          <p:nvPr/>
        </p:nvGrpSpPr>
        <p:grpSpPr>
          <a:xfrm>
            <a:off x="5086754" y="2066118"/>
            <a:ext cx="3287339" cy="2082719"/>
            <a:chOff x="-546593" y="3020250"/>
            <a:chExt cx="3287339" cy="2082719"/>
          </a:xfrm>
        </p:grpSpPr>
        <p:sp>
          <p:nvSpPr>
            <p:cNvPr id="168" name="Google Shape;168;p28"/>
            <p:cNvSpPr/>
            <p:nvPr/>
          </p:nvSpPr>
          <p:spPr>
            <a:xfrm>
              <a:off x="-546593" y="3020250"/>
              <a:ext cx="1999200" cy="1999200"/>
            </a:xfrm>
            <a:prstGeom prst="ellipse">
              <a:avLst/>
            </a:prstGeom>
            <a:solidFill>
              <a:srgbClr val="1A3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7D0E0"/>
                </a:solidFill>
              </a:endParaRPr>
            </a:p>
          </p:txBody>
        </p:sp>
        <p:sp>
          <p:nvSpPr>
            <p:cNvPr id="169" name="Google Shape;169;p28"/>
            <p:cNvSpPr txBox="1"/>
            <p:nvPr/>
          </p:nvSpPr>
          <p:spPr>
            <a:xfrm>
              <a:off x="-259254" y="3440669"/>
              <a:ext cx="3000000" cy="166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dirty="0">
                  <a:solidFill>
                    <a:schemeClr val="dk1"/>
                  </a:solidFill>
                </a:rPr>
                <a:t>🤯</a:t>
              </a:r>
              <a:endParaRPr sz="9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/>
          <p:nvPr/>
        </p:nvSpPr>
        <p:spPr>
          <a:xfrm>
            <a:off x="530352" y="685800"/>
            <a:ext cx="8046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000"/>
              <a:buFont typeface="Georgia"/>
              <a:buNone/>
            </a:pPr>
            <a:r>
              <a:rPr lang="en-US" sz="30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How It Should Be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9"/>
          <p:cNvSpPr/>
          <p:nvPr/>
        </p:nvSpPr>
        <p:spPr>
          <a:xfrm>
            <a:off x="5091300" y="2057875"/>
            <a:ext cx="1999200" cy="1999200"/>
          </a:xfrm>
          <a:prstGeom prst="ellipse">
            <a:avLst/>
          </a:prstGeom>
          <a:solidFill>
            <a:srgbClr val="1A3A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7D0E0"/>
                </a:solidFill>
              </a:rPr>
              <a:t>I make an API</a:t>
            </a:r>
            <a:endParaRPr>
              <a:solidFill>
                <a:srgbClr val="C7D0E0"/>
              </a:solidFill>
            </a:endParaRPr>
          </a:p>
        </p:txBody>
      </p:sp>
      <p:grpSp>
        <p:nvGrpSpPr>
          <p:cNvPr id="177" name="Google Shape;177;p29"/>
          <p:cNvGrpSpPr/>
          <p:nvPr/>
        </p:nvGrpSpPr>
        <p:grpSpPr>
          <a:xfrm>
            <a:off x="1682250" y="2057875"/>
            <a:ext cx="2971375" cy="1999200"/>
            <a:chOff x="1682250" y="2057875"/>
            <a:chExt cx="2971375" cy="1999200"/>
          </a:xfrm>
        </p:grpSpPr>
        <p:sp>
          <p:nvSpPr>
            <p:cNvPr id="178" name="Google Shape;178;p29"/>
            <p:cNvSpPr/>
            <p:nvPr/>
          </p:nvSpPr>
          <p:spPr>
            <a:xfrm>
              <a:off x="1682250" y="2057875"/>
              <a:ext cx="1999200" cy="1999200"/>
            </a:xfrm>
            <a:prstGeom prst="ellipse">
              <a:avLst/>
            </a:prstGeom>
            <a:solidFill>
              <a:srgbClr val="1A3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C7D0E0"/>
                  </a:solidFill>
                </a:rPr>
                <a:t>I have a script</a:t>
              </a:r>
              <a:endParaRPr>
                <a:solidFill>
                  <a:srgbClr val="C7D0E0"/>
                </a:solidFill>
              </a:endParaRPr>
            </a:p>
          </p:txBody>
        </p:sp>
        <p:cxnSp>
          <p:nvCxnSpPr>
            <p:cNvPr id="179" name="Google Shape;179;p29"/>
            <p:cNvCxnSpPr/>
            <p:nvPr/>
          </p:nvCxnSpPr>
          <p:spPr>
            <a:xfrm>
              <a:off x="4041325" y="3034400"/>
              <a:ext cx="612300" cy="0"/>
            </a:xfrm>
            <a:prstGeom prst="straightConnector1">
              <a:avLst/>
            </a:prstGeom>
            <a:noFill/>
            <a:ln w="38100" cap="flat" cmpd="sng">
              <a:solidFill>
                <a:srgbClr val="1A3A6E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180" name="Google Shape;180;p29" title="plumbe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5496">
            <a:off x="7353063" y="3080750"/>
            <a:ext cx="2157250" cy="249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019902">
            <a:off x="7308122" y="-674424"/>
            <a:ext cx="2247131" cy="2594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A6E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/>
          <p:nvPr/>
        </p:nvSpPr>
        <p:spPr>
          <a:xfrm>
            <a:off x="548640" y="1828800"/>
            <a:ext cx="36576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FA4C4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8FA4C4"/>
                </a:solidFill>
                <a:latin typeface="Arial"/>
                <a:ea typeface="Arial"/>
                <a:cs typeface="Arial"/>
                <a:sym typeface="Arial"/>
              </a:rPr>
              <a:t>SECTION 0</a:t>
            </a:r>
            <a:r>
              <a:rPr lang="en-US" sz="1000">
                <a:solidFill>
                  <a:srgbClr val="8FA4C4"/>
                </a:solidFill>
              </a:rPr>
              <a:t>3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0"/>
          <p:cNvSpPr/>
          <p:nvPr/>
        </p:nvSpPr>
        <p:spPr>
          <a:xfrm>
            <a:off x="530352" y="2148840"/>
            <a:ext cx="80466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800"/>
              <a:buFont typeface="Georgia"/>
              <a:buNone/>
            </a:pPr>
            <a:r>
              <a:rPr lang="en-US" sz="3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What APIs Unlock…</a:t>
            </a:r>
            <a:endParaRPr sz="3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30"/>
          <p:cNvCxnSpPr/>
          <p:nvPr/>
        </p:nvCxnSpPr>
        <p:spPr>
          <a:xfrm>
            <a:off x="548640" y="3383280"/>
            <a:ext cx="1097400" cy="0"/>
          </a:xfrm>
          <a:prstGeom prst="straightConnector1">
            <a:avLst/>
          </a:prstGeom>
          <a:noFill/>
          <a:ln w="12700" cap="flat" cmpd="sng">
            <a:solidFill>
              <a:srgbClr val="8FA4C4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/>
          <p:nvPr/>
        </p:nvSpPr>
        <p:spPr>
          <a:xfrm>
            <a:off x="548640" y="1828800"/>
            <a:ext cx="78639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200"/>
              <a:buFont typeface="Georgia"/>
              <a:buNone/>
            </a:pPr>
            <a:r>
              <a:rPr lang="en-US" sz="32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But first, why do you like R?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1"/>
          <p:cNvSpPr/>
          <p:nvPr/>
        </p:nvSpPr>
        <p:spPr>
          <a:xfrm rot="-300104">
            <a:off x="2816714" y="2093954"/>
            <a:ext cx="977221" cy="658299"/>
          </a:xfrm>
          <a:prstGeom prst="ellipse">
            <a:avLst/>
          </a:prstGeom>
          <a:noFill/>
          <a:ln w="15875" cap="flat" cmpd="sng">
            <a:solidFill>
              <a:srgbClr val="1A3A6E">
                <a:alpha val="451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1"/>
          <p:cNvSpPr/>
          <p:nvPr/>
        </p:nvSpPr>
        <p:spPr>
          <a:xfrm>
            <a:off x="566926" y="3063250"/>
            <a:ext cx="1111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FA4C4"/>
              </a:buClr>
              <a:buSzPts val="1000"/>
              <a:buFont typeface="Arial"/>
              <a:buNone/>
            </a:pPr>
            <a:r>
              <a:rPr lang="en-US" sz="1000" i="1">
                <a:solidFill>
                  <a:srgbClr val="8FA4C4"/>
                </a:solidFill>
              </a:rPr>
              <a:t>Most likely answer:</a:t>
            </a:r>
            <a:endParaRPr sz="1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1"/>
          <p:cNvSpPr/>
          <p:nvPr/>
        </p:nvSpPr>
        <p:spPr>
          <a:xfrm>
            <a:off x="1678426" y="3063250"/>
            <a:ext cx="1111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FA4C4"/>
              </a:buClr>
              <a:buSzPts val="1000"/>
              <a:buFont typeface="Arial"/>
              <a:buNone/>
            </a:pPr>
            <a:r>
              <a:rPr lang="en-US" sz="1000" b="1" i="1">
                <a:solidFill>
                  <a:srgbClr val="8FA4C4"/>
                </a:solidFill>
              </a:rPr>
              <a:t>tidyverse</a:t>
            </a:r>
            <a:endParaRPr sz="1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9" name="Google Shape;199;p31"/>
          <p:cNvGrpSpPr/>
          <p:nvPr/>
        </p:nvGrpSpPr>
        <p:grpSpPr>
          <a:xfrm>
            <a:off x="566926" y="3063250"/>
            <a:ext cx="6441278" cy="670500"/>
            <a:chOff x="566926" y="3063250"/>
            <a:chExt cx="6441278" cy="670500"/>
          </a:xfrm>
        </p:grpSpPr>
        <p:sp>
          <p:nvSpPr>
            <p:cNvPr id="200" name="Google Shape;200;p31"/>
            <p:cNvSpPr/>
            <p:nvPr/>
          </p:nvSpPr>
          <p:spPr>
            <a:xfrm>
              <a:off x="2251104" y="3063250"/>
              <a:ext cx="47571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8FA4C4"/>
                </a:buClr>
                <a:buSzPts val="1000"/>
                <a:buFont typeface="Arial"/>
                <a:buNone/>
              </a:pPr>
              <a:r>
                <a:rPr lang="en-US" sz="1000" i="1">
                  <a:solidFill>
                    <a:srgbClr val="8FA4C4"/>
                  </a:solidFill>
                </a:rPr>
                <a:t>…or a specific, highly-domain centric, incredible package that is available only in R</a:t>
              </a:r>
              <a:endParaRPr sz="1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31"/>
            <p:cNvSpPr/>
            <p:nvPr/>
          </p:nvSpPr>
          <p:spPr>
            <a:xfrm>
              <a:off x="566926" y="3368050"/>
              <a:ext cx="51627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8FA4C4"/>
                </a:buClr>
                <a:buSzPts val="1000"/>
                <a:buFont typeface="Arial"/>
                <a:buNone/>
              </a:pPr>
              <a:r>
                <a:rPr lang="en-US" sz="1000" i="1">
                  <a:solidFill>
                    <a:srgbClr val="8FA4C4"/>
                  </a:solidFill>
                </a:rPr>
                <a:t>and is being maintained thanklessly by one person and institute for decades</a:t>
              </a:r>
              <a:endParaRPr sz="1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Google Shape;202;p31"/>
          <p:cNvSpPr/>
          <p:nvPr/>
        </p:nvSpPr>
        <p:spPr>
          <a:xfrm>
            <a:off x="6381725" y="4632800"/>
            <a:ext cx="25989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FA4C4"/>
              </a:buClr>
              <a:buSzPts val="1000"/>
              <a:buFont typeface="Arial"/>
              <a:buNone/>
            </a:pPr>
            <a:r>
              <a:rPr lang="en-US" b="1">
                <a:solidFill>
                  <a:srgbClr val="1A3A6E"/>
                </a:solidFill>
                <a:latin typeface="Caveat"/>
                <a:ea typeface="Caveat"/>
                <a:cs typeface="Caveat"/>
                <a:sym typeface="Caveat"/>
              </a:rPr>
              <a:t>Reminder: donate to open-source regularly </a:t>
            </a:r>
            <a:endParaRPr b="1" u="none" strike="noStrike" cap="none">
              <a:solidFill>
                <a:srgbClr val="1A3A6E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/>
          <p:nvPr/>
        </p:nvSpPr>
        <p:spPr>
          <a:xfrm>
            <a:off x="548640" y="1828800"/>
            <a:ext cx="78639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Georgia"/>
              <a:buNone/>
            </a:pPr>
            <a:r>
              <a:rPr lang="en-US" sz="3200">
                <a:solidFill>
                  <a:srgbClr val="FEFEFE"/>
                </a:solidFill>
                <a:latin typeface="Georgia"/>
                <a:ea typeface="Georgia"/>
                <a:cs typeface="Georgia"/>
                <a:sym typeface="Georgia"/>
              </a:rPr>
              <a:t>APIs unlock the world of web apps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2"/>
          <p:cNvSpPr/>
          <p:nvPr/>
        </p:nvSpPr>
        <p:spPr>
          <a:xfrm>
            <a:off x="566928" y="3063240"/>
            <a:ext cx="6400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3A8C7"/>
              </a:buClr>
              <a:buSzPts val="1000"/>
              <a:buFont typeface="Arial"/>
              <a:buNone/>
            </a:pPr>
            <a:r>
              <a:rPr lang="en-US" sz="1000" i="1">
                <a:solidFill>
                  <a:srgbClr val="93A8C7"/>
                </a:solidFill>
              </a:rPr>
              <a:t>Your analysis now stays in R, its native space, but is no longer bound to Shiny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32"/>
          <p:cNvSpPr txBox="1"/>
          <p:nvPr/>
        </p:nvSpPr>
        <p:spPr>
          <a:xfrm>
            <a:off x="465520" y="3705603"/>
            <a:ext cx="877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🌐</a:t>
            </a:r>
            <a:endParaRPr sz="4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/>
          <p:nvPr/>
        </p:nvSpPr>
        <p:spPr>
          <a:xfrm>
            <a:off x="530352" y="685800"/>
            <a:ext cx="8046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000"/>
              <a:buFont typeface="Georgia"/>
              <a:buNone/>
            </a:pPr>
            <a:r>
              <a:rPr lang="en-US" sz="30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There Is No One Tool For Web Apps…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33" title="htmx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86674">
            <a:off x="8272550" y="4000523"/>
            <a:ext cx="1202450" cy="13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3" title="angular_gradien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350" y="1664101"/>
            <a:ext cx="2445274" cy="244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3" title="Reac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5">
            <a:off x="3614210" y="1874849"/>
            <a:ext cx="2023754" cy="20237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33"/>
          <p:cNvGrpSpPr/>
          <p:nvPr/>
        </p:nvGrpSpPr>
        <p:grpSpPr>
          <a:xfrm>
            <a:off x="6276550" y="2002217"/>
            <a:ext cx="2377204" cy="1769043"/>
            <a:chOff x="6385700" y="1942811"/>
            <a:chExt cx="2560539" cy="1905475"/>
          </a:xfrm>
        </p:grpSpPr>
        <p:pic>
          <p:nvPicPr>
            <p:cNvPr id="221" name="Google Shape;221;p33" title="htmx.png"/>
            <p:cNvPicPr preferRelativeResize="0"/>
            <p:nvPr/>
          </p:nvPicPr>
          <p:blipFill rotWithShape="1">
            <a:blip r:embed="rId6">
              <a:alphaModFix/>
            </a:blip>
            <a:srcRect r="61905"/>
            <a:stretch/>
          </p:blipFill>
          <p:spPr>
            <a:xfrm>
              <a:off x="6801919" y="1942811"/>
              <a:ext cx="1728102" cy="869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33" title="htmx.png"/>
            <p:cNvPicPr preferRelativeResize="0"/>
            <p:nvPr/>
          </p:nvPicPr>
          <p:blipFill rotWithShape="1">
            <a:blip r:embed="rId6">
              <a:alphaModFix/>
            </a:blip>
            <a:srcRect l="43554"/>
            <a:stretch/>
          </p:blipFill>
          <p:spPr>
            <a:xfrm>
              <a:off x="6385700" y="2978830"/>
              <a:ext cx="2560539" cy="8694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3" name="Google Shape;223;p33"/>
          <p:cNvSpPr txBox="1"/>
          <p:nvPr/>
        </p:nvSpPr>
        <p:spPr>
          <a:xfrm>
            <a:off x="4095750" y="4245425"/>
            <a:ext cx="1265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rgbClr val="8FA4C4"/>
                </a:solidFill>
              </a:rPr>
              <a:t>and many more…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6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/>
          <p:nvPr/>
        </p:nvSpPr>
        <p:spPr>
          <a:xfrm>
            <a:off x="548690" y="307450"/>
            <a:ext cx="8046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000"/>
              <a:buFont typeface="Georgia"/>
              <a:buNone/>
            </a:pPr>
            <a:r>
              <a:rPr lang="en-US" sz="30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Hi, I’m Deepansh!</a:t>
            </a:r>
            <a:endParaRPr sz="3000" b="0" i="0" u="none" strike="noStrike" cap="none">
              <a:solidFill>
                <a:srgbClr val="1A3A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" name="Google Shape;41;p16"/>
          <p:cNvGrpSpPr/>
          <p:nvPr/>
        </p:nvGrpSpPr>
        <p:grpSpPr>
          <a:xfrm>
            <a:off x="447500" y="1234622"/>
            <a:ext cx="7970175" cy="1077591"/>
            <a:chOff x="447500" y="1234622"/>
            <a:chExt cx="7970175" cy="1077591"/>
          </a:xfrm>
        </p:grpSpPr>
        <p:grpSp>
          <p:nvGrpSpPr>
            <p:cNvPr id="42" name="Google Shape;42;p16"/>
            <p:cNvGrpSpPr/>
            <p:nvPr/>
          </p:nvGrpSpPr>
          <p:grpSpPr>
            <a:xfrm>
              <a:off x="447500" y="1234622"/>
              <a:ext cx="7970175" cy="1077591"/>
              <a:chOff x="463375" y="1808959"/>
              <a:chExt cx="7970175" cy="1077591"/>
            </a:xfrm>
          </p:grpSpPr>
          <p:sp>
            <p:nvSpPr>
              <p:cNvPr id="43" name="Google Shape;43;p16"/>
              <p:cNvSpPr txBox="1"/>
              <p:nvPr/>
            </p:nvSpPr>
            <p:spPr>
              <a:xfrm>
                <a:off x="6594550" y="1808959"/>
                <a:ext cx="1839000" cy="106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900">
                    <a:solidFill>
                      <a:srgbClr val="1A3A6E"/>
                    </a:solidFill>
                    <a:latin typeface="Georgia"/>
                    <a:ea typeface="Georgia"/>
                    <a:cs typeface="Georgia"/>
                    <a:sym typeface="Georgia"/>
                  </a:rPr>
                  <a:t>I also currently </a:t>
                </a:r>
                <a:endParaRPr sz="1900">
                  <a:solidFill>
                    <a:srgbClr val="1A3A6E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00">
                  <a:solidFill>
                    <a:srgbClr val="1A3A6E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00">
                  <a:solidFill>
                    <a:srgbClr val="1A3A6E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44" name="Google Shape;44;p16"/>
              <p:cNvSpPr txBox="1"/>
              <p:nvPr/>
            </p:nvSpPr>
            <p:spPr>
              <a:xfrm>
                <a:off x="463375" y="2409550"/>
                <a:ext cx="7958700" cy="47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900">
                    <a:solidFill>
                      <a:srgbClr val="1A3A6E"/>
                    </a:solidFill>
                    <a:latin typeface="Georgia"/>
                    <a:ea typeface="Georgia"/>
                    <a:cs typeface="Georgia"/>
                    <a:sym typeface="Georgia"/>
                  </a:rPr>
                  <a:t>work at           </a:t>
                </a:r>
                <a:r>
                  <a:rPr lang="en-US" sz="1900">
                    <a:solidFill>
                      <a:schemeClr val="lt1"/>
                    </a:solidFill>
                    <a:highlight>
                      <a:srgbClr val="1A3A6E"/>
                    </a:highlight>
                    <a:latin typeface="Georgia"/>
                    <a:ea typeface="Georgia"/>
                    <a:cs typeface="Georgia"/>
                    <a:sym typeface="Georgia"/>
                  </a:rPr>
                  <a:t>Appsilon</a:t>
                </a:r>
                <a:r>
                  <a:rPr lang="en-US" sz="1900">
                    <a:solidFill>
                      <a:srgbClr val="1A3A6E"/>
                    </a:solidFill>
                    <a:latin typeface="Georgia"/>
                    <a:ea typeface="Georgia"/>
                    <a:cs typeface="Georgia"/>
                    <a:sym typeface="Georgia"/>
                  </a:rPr>
                  <a:t> as an </a:t>
                </a:r>
                <a:r>
                  <a:rPr lang="en-US" sz="1900">
                    <a:solidFill>
                      <a:schemeClr val="lt1"/>
                    </a:solidFill>
                    <a:highlight>
                      <a:srgbClr val="1A3A6E"/>
                    </a:highlight>
                    <a:latin typeface="Georgia"/>
                    <a:ea typeface="Georgia"/>
                    <a:cs typeface="Georgia"/>
                    <a:sym typeface="Georgia"/>
                  </a:rPr>
                  <a:t>Innovation Engineer</a:t>
                </a:r>
                <a:r>
                  <a:rPr lang="en-US" sz="1900">
                    <a:solidFill>
                      <a:srgbClr val="1A3A6E"/>
                    </a:solidFill>
                    <a:latin typeface="Georgia"/>
                    <a:ea typeface="Georgia"/>
                    <a:cs typeface="Georgia"/>
                    <a:sym typeface="Georgia"/>
                  </a:rPr>
                  <a:t>. </a:t>
                </a:r>
                <a:endParaRPr>
                  <a:solidFill>
                    <a:srgbClr val="1A3A6E"/>
                  </a:solidFill>
                </a:endParaRPr>
              </a:p>
            </p:txBody>
          </p:sp>
        </p:grpSp>
        <p:pic>
          <p:nvPicPr>
            <p:cNvPr id="45" name="Google Shape;45;p16" title="appsilon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21250" y="1831850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" name="Google Shape;46;p16"/>
          <p:cNvGrpSpPr/>
          <p:nvPr/>
        </p:nvGrpSpPr>
        <p:grpSpPr>
          <a:xfrm>
            <a:off x="444968" y="1843428"/>
            <a:ext cx="8076584" cy="1072973"/>
            <a:chOff x="444968" y="1843428"/>
            <a:chExt cx="8076584" cy="1072973"/>
          </a:xfrm>
        </p:grpSpPr>
        <p:grpSp>
          <p:nvGrpSpPr>
            <p:cNvPr id="47" name="Google Shape;47;p16"/>
            <p:cNvGrpSpPr/>
            <p:nvPr/>
          </p:nvGrpSpPr>
          <p:grpSpPr>
            <a:xfrm>
              <a:off x="444968" y="1843428"/>
              <a:ext cx="8076584" cy="1072962"/>
              <a:chOff x="460843" y="2265366"/>
              <a:chExt cx="8076584" cy="1072962"/>
            </a:xfrm>
          </p:grpSpPr>
          <p:sp>
            <p:nvSpPr>
              <p:cNvPr id="48" name="Google Shape;48;p16"/>
              <p:cNvSpPr txBox="1"/>
              <p:nvPr/>
            </p:nvSpPr>
            <p:spPr>
              <a:xfrm>
                <a:off x="5860828" y="2265366"/>
                <a:ext cx="2676600" cy="106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900">
                    <a:solidFill>
                      <a:srgbClr val="1A3A6E"/>
                    </a:solidFill>
                    <a:latin typeface="Georgia"/>
                    <a:ea typeface="Georgia"/>
                    <a:cs typeface="Georgia"/>
                    <a:sym typeface="Georgia"/>
                  </a:rPr>
                  <a:t>I will soon start with a</a:t>
                </a:r>
                <a:endParaRPr sz="1900">
                  <a:solidFill>
                    <a:srgbClr val="1A3A6E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00">
                  <a:solidFill>
                    <a:srgbClr val="1A3A6E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00">
                  <a:solidFill>
                    <a:srgbClr val="1A3A6E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49" name="Google Shape;49;p16"/>
              <p:cNvSpPr txBox="1"/>
              <p:nvPr/>
            </p:nvSpPr>
            <p:spPr>
              <a:xfrm>
                <a:off x="460843" y="2861328"/>
                <a:ext cx="7958700" cy="47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900">
                    <a:solidFill>
                      <a:srgbClr val="1A3A6E"/>
                    </a:solidFill>
                    <a:latin typeface="Georgia"/>
                    <a:ea typeface="Georgia"/>
                    <a:cs typeface="Georgia"/>
                    <a:sym typeface="Georgia"/>
                  </a:rPr>
                  <a:t>a Masterclass &amp; Workshop at            </a:t>
                </a:r>
                <a:r>
                  <a:rPr lang="en-US" sz="1900">
                    <a:solidFill>
                      <a:schemeClr val="lt1"/>
                    </a:solidFill>
                    <a:highlight>
                      <a:srgbClr val="1A3A6E"/>
                    </a:highlight>
                    <a:latin typeface="Georgia"/>
                    <a:ea typeface="Georgia"/>
                    <a:cs typeface="Georgia"/>
                    <a:sym typeface="Georgia"/>
                  </a:rPr>
                  <a:t>Athlyticz</a:t>
                </a:r>
                <a:r>
                  <a:rPr lang="en-US" sz="1900">
                    <a:solidFill>
                      <a:srgbClr val="1A3A6E"/>
                    </a:solidFill>
                    <a:latin typeface="Georgia"/>
                    <a:ea typeface="Georgia"/>
                    <a:cs typeface="Georgia"/>
                    <a:sym typeface="Georgia"/>
                  </a:rPr>
                  <a:t>.</a:t>
                </a:r>
                <a:endParaRPr>
                  <a:solidFill>
                    <a:srgbClr val="1A3A6E"/>
                  </a:solidFill>
                </a:endParaRPr>
              </a:p>
            </p:txBody>
          </p:sp>
        </p:grpSp>
        <p:pic>
          <p:nvPicPr>
            <p:cNvPr id="50" name="Google Shape;50;p16" title="athlyticz.png"/>
            <p:cNvPicPr preferRelativeResize="0"/>
            <p:nvPr/>
          </p:nvPicPr>
          <p:blipFill rotWithShape="1">
            <a:blip r:embed="rId4">
              <a:alphaModFix/>
            </a:blip>
            <a:srcRect l="27446" t="12280" r="21521" b="38522"/>
            <a:stretch/>
          </p:blipFill>
          <p:spPr>
            <a:xfrm>
              <a:off x="3732216" y="2408513"/>
              <a:ext cx="515684" cy="5078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" name="Google Shape;51;p16"/>
          <p:cNvGrpSpPr/>
          <p:nvPr/>
        </p:nvGrpSpPr>
        <p:grpSpPr>
          <a:xfrm>
            <a:off x="514625" y="1234438"/>
            <a:ext cx="6582300" cy="685800"/>
            <a:chOff x="514625" y="1234438"/>
            <a:chExt cx="6582300" cy="685800"/>
          </a:xfrm>
        </p:grpSpPr>
        <p:sp>
          <p:nvSpPr>
            <p:cNvPr id="52" name="Google Shape;52;p16"/>
            <p:cNvSpPr txBox="1"/>
            <p:nvPr/>
          </p:nvSpPr>
          <p:spPr>
            <a:xfrm>
              <a:off x="514625" y="1234438"/>
              <a:ext cx="6582300" cy="6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rgbClr val="1A3A6E"/>
                  </a:solidFill>
                  <a:latin typeface="Georgia"/>
                  <a:ea typeface="Georgia"/>
                  <a:cs typeface="Georgia"/>
                  <a:sym typeface="Georgia"/>
                </a:rPr>
                <a:t>         I tinker at </a:t>
              </a:r>
              <a:r>
                <a:rPr lang="en-US" sz="1900">
                  <a:solidFill>
                    <a:schemeClr val="lt1"/>
                  </a:solidFill>
                  <a:highlight>
                    <a:srgbClr val="1A3A6E"/>
                  </a:highlight>
                  <a:latin typeface="Georgia"/>
                  <a:ea typeface="Georgia"/>
                  <a:cs typeface="Georgia"/>
                  <a:sym typeface="Georgia"/>
                </a:rPr>
                <a:t>Dimwit Labs</a:t>
              </a:r>
              <a:r>
                <a:rPr lang="en-US" sz="1900">
                  <a:solidFill>
                    <a:srgbClr val="1A3A6E"/>
                  </a:solidFill>
                  <a:latin typeface="Georgia"/>
                  <a:ea typeface="Georgia"/>
                  <a:cs typeface="Georgia"/>
                  <a:sym typeface="Georgia"/>
                </a:rPr>
                <a:t>: a one-person software lab.</a:t>
              </a:r>
              <a:endParaRPr sz="19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pic>
          <p:nvPicPr>
            <p:cNvPr id="53" name="Google Shape;53;p16" title="dimwit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48700" y="1242651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" name="Google Shape;54;p16"/>
          <p:cNvGrpSpPr/>
          <p:nvPr/>
        </p:nvGrpSpPr>
        <p:grpSpPr>
          <a:xfrm>
            <a:off x="457575" y="2436019"/>
            <a:ext cx="8268000" cy="1074231"/>
            <a:chOff x="457575" y="2436019"/>
            <a:chExt cx="8268000" cy="1074231"/>
          </a:xfrm>
        </p:grpSpPr>
        <p:grpSp>
          <p:nvGrpSpPr>
            <p:cNvPr id="55" name="Google Shape;55;p16"/>
            <p:cNvGrpSpPr/>
            <p:nvPr/>
          </p:nvGrpSpPr>
          <p:grpSpPr>
            <a:xfrm>
              <a:off x="457575" y="2436019"/>
              <a:ext cx="8268000" cy="1074231"/>
              <a:chOff x="473450" y="2857956"/>
              <a:chExt cx="8268000" cy="1074231"/>
            </a:xfrm>
          </p:grpSpPr>
          <p:sp>
            <p:nvSpPr>
              <p:cNvPr id="56" name="Google Shape;56;p16"/>
              <p:cNvSpPr txBox="1"/>
              <p:nvPr/>
            </p:nvSpPr>
            <p:spPr>
              <a:xfrm>
                <a:off x="5379974" y="2857956"/>
                <a:ext cx="2961000" cy="47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900">
                    <a:solidFill>
                      <a:srgbClr val="1A3A6E"/>
                    </a:solidFill>
                    <a:latin typeface="Georgia"/>
                    <a:ea typeface="Georgia"/>
                    <a:cs typeface="Georgia"/>
                    <a:sym typeface="Georgia"/>
                  </a:rPr>
                  <a:t>Previously, I was building</a:t>
                </a:r>
                <a:endParaRPr sz="1900">
                  <a:solidFill>
                    <a:srgbClr val="1A3A6E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57" name="Google Shape;57;p16"/>
              <p:cNvSpPr txBox="1"/>
              <p:nvPr/>
            </p:nvSpPr>
            <p:spPr>
              <a:xfrm>
                <a:off x="473450" y="3455188"/>
                <a:ext cx="8268000" cy="47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900">
                    <a:solidFill>
                      <a:srgbClr val="1A3A6E"/>
                    </a:solidFill>
                    <a:latin typeface="Georgia"/>
                    <a:ea typeface="Georgia"/>
                    <a:cs typeface="Georgia"/>
                    <a:sym typeface="Georgia"/>
                  </a:rPr>
                  <a:t>cool stuff at            </a:t>
                </a:r>
                <a:r>
                  <a:rPr lang="en-US" sz="1900">
                    <a:solidFill>
                      <a:schemeClr val="lt1"/>
                    </a:solidFill>
                    <a:highlight>
                      <a:srgbClr val="1A3A6E"/>
                    </a:highlight>
                    <a:latin typeface="Georgia"/>
                    <a:ea typeface="Georgia"/>
                    <a:cs typeface="Georgia"/>
                    <a:sym typeface="Georgia"/>
                  </a:rPr>
                  <a:t>Viti Science</a:t>
                </a:r>
                <a:r>
                  <a:rPr lang="en-US" sz="1900">
                    <a:solidFill>
                      <a:srgbClr val="1A3A6E"/>
                    </a:solidFill>
                    <a:latin typeface="Georgia"/>
                    <a:ea typeface="Georgia"/>
                    <a:cs typeface="Georgia"/>
                    <a:sym typeface="Georgia"/>
                  </a:rPr>
                  <a:t>  </a:t>
                </a:r>
                <a:r>
                  <a:rPr lang="en-US" sz="1900" i="1">
                    <a:solidFill>
                      <a:srgbClr val="3D5A8A"/>
                    </a:solidFill>
                    <a:latin typeface="Georgia"/>
                    <a:ea typeface="Georgia"/>
                    <a:cs typeface="Georgia"/>
                    <a:sym typeface="Georgia"/>
                  </a:rPr>
                  <a:t>(there was a talk about that at useR! too)</a:t>
                </a:r>
                <a:r>
                  <a:rPr lang="en-US" sz="1900">
                    <a:solidFill>
                      <a:srgbClr val="1A3A6E"/>
                    </a:solidFill>
                    <a:latin typeface="Georgia"/>
                    <a:ea typeface="Georgia"/>
                    <a:cs typeface="Georgia"/>
                    <a:sym typeface="Georgia"/>
                  </a:rPr>
                  <a:t>.</a:t>
                </a:r>
                <a:endParaRPr>
                  <a:solidFill>
                    <a:srgbClr val="1A3A6E"/>
                  </a:solidFill>
                </a:endParaRPr>
              </a:p>
            </p:txBody>
          </p:sp>
        </p:grpSp>
        <p:pic>
          <p:nvPicPr>
            <p:cNvPr id="58" name="Google Shape;58;p16" title="viti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909850" y="3036823"/>
              <a:ext cx="457201" cy="4572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" name="Google Shape;59;p16"/>
          <p:cNvGrpSpPr/>
          <p:nvPr/>
        </p:nvGrpSpPr>
        <p:grpSpPr>
          <a:xfrm>
            <a:off x="440826" y="3622483"/>
            <a:ext cx="7958706" cy="1074241"/>
            <a:chOff x="440826" y="3622483"/>
            <a:chExt cx="7958706" cy="1074241"/>
          </a:xfrm>
        </p:grpSpPr>
        <p:pic>
          <p:nvPicPr>
            <p:cNvPr id="60" name="Google Shape;60;p16" title="supabaseR.png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35750" y="4168798"/>
              <a:ext cx="457200" cy="52792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1" name="Google Shape;61;p16"/>
            <p:cNvGrpSpPr/>
            <p:nvPr/>
          </p:nvGrpSpPr>
          <p:grpSpPr>
            <a:xfrm>
              <a:off x="440826" y="3622483"/>
              <a:ext cx="7958706" cy="1038845"/>
              <a:chOff x="456701" y="4044420"/>
              <a:chExt cx="7958706" cy="1038845"/>
            </a:xfrm>
          </p:grpSpPr>
          <p:sp>
            <p:nvSpPr>
              <p:cNvPr id="62" name="Google Shape;62;p16"/>
              <p:cNvSpPr txBox="1"/>
              <p:nvPr/>
            </p:nvSpPr>
            <p:spPr>
              <a:xfrm>
                <a:off x="456707" y="4044420"/>
                <a:ext cx="7958700" cy="47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900">
                    <a:solidFill>
                      <a:srgbClr val="1A3A6E"/>
                    </a:solidFill>
                    <a:latin typeface="Georgia"/>
                    <a:ea typeface="Georgia"/>
                    <a:cs typeface="Georgia"/>
                    <a:sym typeface="Georgia"/>
                  </a:rPr>
                  <a:t>I am a proponent of open-source, a maker of PRs on random projects,</a:t>
                </a:r>
                <a:endParaRPr>
                  <a:solidFill>
                    <a:srgbClr val="1A3A6E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63" name="Google Shape;63;p16"/>
              <p:cNvSpPr txBox="1"/>
              <p:nvPr/>
            </p:nvSpPr>
            <p:spPr>
              <a:xfrm>
                <a:off x="456701" y="4606266"/>
                <a:ext cx="7958700" cy="47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900">
                    <a:solidFill>
                      <a:srgbClr val="1A3A6E"/>
                    </a:solidFill>
                    <a:latin typeface="Georgia"/>
                    <a:ea typeface="Georgia"/>
                    <a:cs typeface="Georgia"/>
                    <a:sym typeface="Georgia"/>
                  </a:rPr>
                  <a:t>and the creator and maintainer of            </a:t>
                </a:r>
                <a:r>
                  <a:rPr lang="en-US" sz="1900">
                    <a:solidFill>
                      <a:schemeClr val="lt1"/>
                    </a:solidFill>
                    <a:highlight>
                      <a:srgbClr val="1A3A6E"/>
                    </a:highlight>
                    <a:latin typeface="Georgia"/>
                    <a:ea typeface="Georgia"/>
                    <a:cs typeface="Georgia"/>
                    <a:sym typeface="Georgia"/>
                  </a:rPr>
                  <a:t>supabaseR</a:t>
                </a:r>
                <a:r>
                  <a:rPr lang="en-US" sz="1900">
                    <a:solidFill>
                      <a:srgbClr val="1A3A6E"/>
                    </a:solidFill>
                    <a:latin typeface="Georgia"/>
                    <a:ea typeface="Georgia"/>
                    <a:cs typeface="Georgia"/>
                    <a:sym typeface="Georgia"/>
                  </a:rPr>
                  <a:t>.</a:t>
                </a:r>
                <a:endParaRPr>
                  <a:solidFill>
                    <a:srgbClr val="1A3A6E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/>
          <p:nvPr/>
        </p:nvSpPr>
        <p:spPr>
          <a:xfrm>
            <a:off x="530352" y="685800"/>
            <a:ext cx="8046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000"/>
              <a:buFont typeface="Georgia"/>
              <a:buNone/>
            </a:pPr>
            <a:r>
              <a:rPr lang="en-US" sz="30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But We’ll Go With React For Now…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34" title="htmx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86674">
            <a:off x="8272550" y="4000523"/>
            <a:ext cx="1202450" cy="13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4" title="angular_gradien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625" y="1929513"/>
            <a:ext cx="1914475" cy="1914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2" name="Google Shape;232;p34"/>
          <p:cNvGrpSpPr/>
          <p:nvPr/>
        </p:nvGrpSpPr>
        <p:grpSpPr>
          <a:xfrm>
            <a:off x="6276385" y="2098560"/>
            <a:ext cx="2118334" cy="1576400"/>
            <a:chOff x="6385700" y="1942811"/>
            <a:chExt cx="2560539" cy="1905475"/>
          </a:xfrm>
        </p:grpSpPr>
        <p:pic>
          <p:nvPicPr>
            <p:cNvPr id="233" name="Google Shape;233;p34" title="htmx.png"/>
            <p:cNvPicPr preferRelativeResize="0"/>
            <p:nvPr/>
          </p:nvPicPr>
          <p:blipFill rotWithShape="1">
            <a:blip r:embed="rId5">
              <a:alphaModFix/>
            </a:blip>
            <a:srcRect r="61905"/>
            <a:stretch/>
          </p:blipFill>
          <p:spPr>
            <a:xfrm>
              <a:off x="6801919" y="1942811"/>
              <a:ext cx="1728102" cy="869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34" title="htmx.png"/>
            <p:cNvPicPr preferRelativeResize="0"/>
            <p:nvPr/>
          </p:nvPicPr>
          <p:blipFill rotWithShape="1">
            <a:blip r:embed="rId5">
              <a:alphaModFix/>
            </a:blip>
            <a:srcRect l="43554"/>
            <a:stretch/>
          </p:blipFill>
          <p:spPr>
            <a:xfrm>
              <a:off x="6385700" y="2978830"/>
              <a:ext cx="2560539" cy="8694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5" name="Google Shape;235;p34" title="React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5">
            <a:off x="3614210" y="1874849"/>
            <a:ext cx="2023754" cy="2023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5"/>
          <p:cNvSpPr/>
          <p:nvPr/>
        </p:nvSpPr>
        <p:spPr>
          <a:xfrm>
            <a:off x="530352" y="685800"/>
            <a:ext cx="8046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000"/>
              <a:buFont typeface="Georgia"/>
              <a:buNone/>
            </a:pPr>
            <a:r>
              <a:rPr lang="en-US" sz="30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A Lot Of What You Know Is Translatable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5"/>
          <p:cNvSpPr txBox="1"/>
          <p:nvPr/>
        </p:nvSpPr>
        <p:spPr>
          <a:xfrm>
            <a:off x="530350" y="1864200"/>
            <a:ext cx="75522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D5A8A"/>
              </a:buClr>
              <a:buSzPts val="1600"/>
              <a:buFont typeface="Georgia"/>
              <a:buChar char="•"/>
            </a:pPr>
            <a:r>
              <a:rPr lang="en-US" sz="1600">
                <a:solidFill>
                  <a:srgbClr val="3D5A8A"/>
                </a:solidFill>
                <a:latin typeface="Georgia"/>
                <a:ea typeface="Georgia"/>
                <a:cs typeface="Georgia"/>
                <a:sym typeface="Georgia"/>
              </a:rPr>
              <a:t>Reactive Graph (observe, observeEvent, reactive) all translate really well to React’s model of state + hooks.</a:t>
            </a:r>
            <a:endParaRPr/>
          </a:p>
        </p:txBody>
      </p:sp>
      <p:sp>
        <p:nvSpPr>
          <p:cNvPr id="243" name="Google Shape;243;p35"/>
          <p:cNvSpPr txBox="1"/>
          <p:nvPr/>
        </p:nvSpPr>
        <p:spPr>
          <a:xfrm>
            <a:off x="530350" y="2732317"/>
            <a:ext cx="75522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D5A8A"/>
              </a:buClr>
              <a:buSzPts val="1600"/>
              <a:buFont typeface="Georgia"/>
              <a:buChar char="•"/>
            </a:pPr>
            <a:r>
              <a:rPr lang="en-US" sz="1600">
                <a:solidFill>
                  <a:srgbClr val="3D5A8A"/>
                </a:solidFill>
                <a:latin typeface="Georgia"/>
                <a:ea typeface="Georgia"/>
                <a:cs typeface="Georgia"/>
                <a:sym typeface="Georgia"/>
              </a:rPr>
              <a:t>Independent modules are the bread and butter of React. Encapsulated UI, logic and often styling is precisely how React works.</a:t>
            </a:r>
            <a:endParaRPr/>
          </a:p>
        </p:txBody>
      </p:sp>
      <p:sp>
        <p:nvSpPr>
          <p:cNvPr id="244" name="Google Shape;244;p35"/>
          <p:cNvSpPr txBox="1"/>
          <p:nvPr/>
        </p:nvSpPr>
        <p:spPr>
          <a:xfrm>
            <a:off x="530350" y="3600433"/>
            <a:ext cx="75522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D5A8A"/>
              </a:buClr>
              <a:buSzPts val="1600"/>
              <a:buFont typeface="Georgia"/>
              <a:buChar char="•"/>
            </a:pPr>
            <a:r>
              <a:rPr lang="en-US" sz="1600">
                <a:solidFill>
                  <a:srgbClr val="3D5A8A"/>
                </a:solidFill>
                <a:latin typeface="Georgia"/>
                <a:ea typeface="Georgia"/>
                <a:cs typeface="Georgia"/>
                <a:sym typeface="Georgia"/>
              </a:rPr>
              <a:t>Both have a unidirectional data flow, inputs are sent down the modules, outputs are raised up.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"/>
          <p:cNvSpPr/>
          <p:nvPr/>
        </p:nvSpPr>
        <p:spPr>
          <a:xfrm>
            <a:off x="530352" y="685800"/>
            <a:ext cx="8046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000"/>
              <a:buFont typeface="Georgia"/>
              <a:buNone/>
            </a:pPr>
            <a:r>
              <a:rPr lang="en-US" sz="30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A Lot Of What You Know Is Translatable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6"/>
          <p:cNvSpPr txBox="1"/>
          <p:nvPr/>
        </p:nvSpPr>
        <p:spPr>
          <a:xfrm>
            <a:off x="530350" y="1864200"/>
            <a:ext cx="75522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D5A8A"/>
              </a:buClr>
              <a:buSzPts val="1600"/>
              <a:buFont typeface="Georgia"/>
              <a:buChar char="•"/>
            </a:pPr>
            <a:r>
              <a:rPr lang="en-US" sz="1600">
                <a:solidFill>
                  <a:srgbClr val="3D5A8A"/>
                </a:solidFill>
                <a:latin typeface="Georgia"/>
                <a:ea typeface="Georgia"/>
                <a:cs typeface="Georgia"/>
                <a:sym typeface="Georgia"/>
              </a:rPr>
              <a:t>All your packages that you already know (plotly, echarts, reactable) are JS packages and have React siblings with often more features.</a:t>
            </a:r>
            <a:endParaRPr sz="1600">
              <a:solidFill>
                <a:srgbClr val="3D5A8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2" name="Google Shape;252;p36"/>
          <p:cNvSpPr txBox="1"/>
          <p:nvPr/>
        </p:nvSpPr>
        <p:spPr>
          <a:xfrm>
            <a:off x="530350" y="2732317"/>
            <a:ext cx="75522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D5A8A"/>
              </a:buClr>
              <a:buSzPts val="1600"/>
              <a:buFont typeface="Georgia"/>
              <a:buChar char="•"/>
            </a:pPr>
            <a:r>
              <a:rPr lang="en-US" sz="1600">
                <a:solidFill>
                  <a:srgbClr val="3D5A8A"/>
                </a:solidFill>
                <a:latin typeface="Georgia"/>
                <a:ea typeface="Georgia"/>
                <a:cs typeface="Georgia"/>
                <a:sym typeface="Georgia"/>
              </a:rPr>
              <a:t>Shiny already preps you well with understanding some JS, CSS and HTML. You’re not starting from scratch.</a:t>
            </a:r>
            <a:endParaRPr/>
          </a:p>
        </p:txBody>
      </p:sp>
      <p:sp>
        <p:nvSpPr>
          <p:cNvPr id="253" name="Google Shape;253;p36"/>
          <p:cNvSpPr txBox="1"/>
          <p:nvPr/>
        </p:nvSpPr>
        <p:spPr>
          <a:xfrm>
            <a:off x="530350" y="3600433"/>
            <a:ext cx="75522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D5A8A"/>
              </a:buClr>
              <a:buSzPts val="1600"/>
              <a:buFont typeface="Georgia"/>
              <a:buChar char="•"/>
            </a:pPr>
            <a:r>
              <a:rPr lang="en-US" sz="1600">
                <a:solidFill>
                  <a:srgbClr val="3D5A8A"/>
                </a:solidFill>
                <a:latin typeface="Georgia"/>
                <a:ea typeface="Georgia"/>
                <a:cs typeface="Georgia"/>
                <a:sym typeface="Georgia"/>
              </a:rPr>
              <a:t>Local, Shared, Global states are translatable as well. React supports cross-module shared states.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A6E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/>
          <p:nvPr/>
        </p:nvSpPr>
        <p:spPr>
          <a:xfrm>
            <a:off x="530350" y="685800"/>
            <a:ext cx="3592500" cy="3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000"/>
              <a:buFont typeface="Georgia"/>
              <a:buNone/>
            </a:pPr>
            <a:r>
              <a:rPr lang="en-US" sz="3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And For What You Don’t Know…</a:t>
            </a:r>
            <a:endParaRPr sz="30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260" name="Google Shape;260;p37"/>
          <p:cNvGrpSpPr/>
          <p:nvPr/>
        </p:nvGrpSpPr>
        <p:grpSpPr>
          <a:xfrm>
            <a:off x="4660397" y="811641"/>
            <a:ext cx="3658028" cy="3629095"/>
            <a:chOff x="4837272" y="1371604"/>
            <a:chExt cx="3658028" cy="3629095"/>
          </a:xfrm>
        </p:grpSpPr>
        <p:pic>
          <p:nvPicPr>
            <p:cNvPr id="261" name="Google Shape;261;p37" title="claude-icon-logo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37272" y="2041077"/>
              <a:ext cx="1805000" cy="1804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37" title="gemini-icon-logo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45600" y="1371604"/>
              <a:ext cx="1649700" cy="16496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37" title="openai-icon-logo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751125" y="3580400"/>
              <a:ext cx="1433200" cy="14202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4" name="Google Shape;264;p37"/>
          <p:cNvSpPr/>
          <p:nvPr/>
        </p:nvSpPr>
        <p:spPr>
          <a:xfrm>
            <a:off x="566928" y="3063240"/>
            <a:ext cx="6400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3A8C7"/>
              </a:buClr>
              <a:buSzPts val="1000"/>
              <a:buFont typeface="Arial"/>
              <a:buNone/>
            </a:pPr>
            <a:r>
              <a:rPr lang="en-US" sz="1000" i="1">
                <a:solidFill>
                  <a:srgbClr val="93A8C7"/>
                </a:solidFill>
              </a:rPr>
              <a:t>…you can always ask your friends.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A6E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8"/>
          <p:cNvSpPr/>
          <p:nvPr/>
        </p:nvSpPr>
        <p:spPr>
          <a:xfrm>
            <a:off x="548640" y="1828800"/>
            <a:ext cx="36576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FA4C4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8FA4C4"/>
                </a:solidFill>
                <a:latin typeface="Arial"/>
                <a:ea typeface="Arial"/>
                <a:cs typeface="Arial"/>
                <a:sym typeface="Arial"/>
              </a:rPr>
              <a:t>SECTION </a:t>
            </a:r>
            <a:r>
              <a:rPr lang="en-US" sz="1000">
                <a:solidFill>
                  <a:srgbClr val="8FA4C4"/>
                </a:solidFill>
              </a:rPr>
              <a:t>04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8"/>
          <p:cNvSpPr/>
          <p:nvPr/>
        </p:nvSpPr>
        <p:spPr>
          <a:xfrm>
            <a:off x="530352" y="2148840"/>
            <a:ext cx="80466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800"/>
              <a:buFont typeface="Georgia"/>
              <a:buNone/>
            </a:pPr>
            <a:r>
              <a:rPr lang="en-US" sz="3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Why Life Gets Easier</a:t>
            </a:r>
            <a:endParaRPr sz="3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2" name="Google Shape;272;p38"/>
          <p:cNvCxnSpPr/>
          <p:nvPr/>
        </p:nvCxnSpPr>
        <p:spPr>
          <a:xfrm>
            <a:off x="548640" y="3383280"/>
            <a:ext cx="1097400" cy="0"/>
          </a:xfrm>
          <a:prstGeom prst="straightConnector1">
            <a:avLst/>
          </a:prstGeom>
          <a:noFill/>
          <a:ln w="12700" cap="flat" cmpd="sng">
            <a:solidFill>
              <a:srgbClr val="8FA4C4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9"/>
          <p:cNvSpPr/>
          <p:nvPr/>
        </p:nvSpPr>
        <p:spPr>
          <a:xfrm>
            <a:off x="548640" y="1828800"/>
            <a:ext cx="78639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200"/>
              <a:buFont typeface="Georgia"/>
              <a:buNone/>
            </a:pPr>
            <a:r>
              <a:rPr lang="en-US" sz="32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You stop fighting the tooling!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9"/>
          <p:cNvSpPr/>
          <p:nvPr/>
        </p:nvSpPr>
        <p:spPr>
          <a:xfrm rot="-300104">
            <a:off x="1265489" y="2093954"/>
            <a:ext cx="977221" cy="658299"/>
          </a:xfrm>
          <a:prstGeom prst="ellipse">
            <a:avLst/>
          </a:prstGeom>
          <a:noFill/>
          <a:ln w="15875" cap="flat" cmpd="sng">
            <a:solidFill>
              <a:srgbClr val="1A3A6E">
                <a:alpha val="451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9"/>
          <p:cNvSpPr/>
          <p:nvPr/>
        </p:nvSpPr>
        <p:spPr>
          <a:xfrm>
            <a:off x="566926" y="3063250"/>
            <a:ext cx="7284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FA4C4"/>
              </a:buClr>
              <a:buSzPts val="1000"/>
              <a:buFont typeface="Arial"/>
              <a:buNone/>
            </a:pPr>
            <a:r>
              <a:rPr lang="en-US" sz="1000" i="1">
                <a:solidFill>
                  <a:srgbClr val="8FA4C4"/>
                </a:solidFill>
              </a:rPr>
              <a:t>The modern web develops and works around these frameworks, you get better deployments, better packages, more diverse ways to express your data, and all of it mostly just works.</a:t>
            </a:r>
            <a:endParaRPr sz="1000" i="1">
              <a:solidFill>
                <a:srgbClr val="8FA4C4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0"/>
          <p:cNvSpPr/>
          <p:nvPr/>
        </p:nvSpPr>
        <p:spPr>
          <a:xfrm>
            <a:off x="548640" y="1828800"/>
            <a:ext cx="78639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Georgia"/>
              <a:buNone/>
            </a:pPr>
            <a:r>
              <a:rPr lang="en-US" sz="3200">
                <a:solidFill>
                  <a:srgbClr val="FEFEFE"/>
                </a:solidFill>
                <a:latin typeface="Georgia"/>
                <a:ea typeface="Georgia"/>
                <a:cs typeface="Georgia"/>
                <a:sym typeface="Georgia"/>
              </a:rPr>
              <a:t>Performance is just… performant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40"/>
          <p:cNvSpPr/>
          <p:nvPr/>
        </p:nvSpPr>
        <p:spPr>
          <a:xfrm rot="-300164">
            <a:off x="4550831" y="2093941"/>
            <a:ext cx="1737318" cy="658299"/>
          </a:xfrm>
          <a:prstGeom prst="ellipse">
            <a:avLst/>
          </a:prstGeom>
          <a:noFill/>
          <a:ln w="15875" cap="flat" cmpd="sng">
            <a:solidFill>
              <a:srgbClr val="FEFEFE">
                <a:alpha val="451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0"/>
          <p:cNvSpPr/>
          <p:nvPr/>
        </p:nvSpPr>
        <p:spPr>
          <a:xfrm>
            <a:off x="566928" y="3063240"/>
            <a:ext cx="6400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3A8C7"/>
              </a:buClr>
              <a:buSzPts val="1000"/>
              <a:buFont typeface="Arial"/>
              <a:buNone/>
            </a:pPr>
            <a:r>
              <a:rPr lang="en-US" sz="1000" i="1">
                <a:solidFill>
                  <a:srgbClr val="93A8C7"/>
                </a:solidFill>
              </a:rPr>
              <a:t>Virtual DOM diffing and fine-grained re-renders instead of manually reasoning about which reactive expressions are re-firing and why your app got slow.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1"/>
          <p:cNvSpPr/>
          <p:nvPr/>
        </p:nvSpPr>
        <p:spPr>
          <a:xfrm>
            <a:off x="548640" y="1828800"/>
            <a:ext cx="78639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200"/>
              <a:buFont typeface="Georgia"/>
              <a:buNone/>
            </a:pPr>
            <a:r>
              <a:rPr lang="en-US" sz="32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The npm ecosystem is enormous!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41"/>
          <p:cNvSpPr/>
          <p:nvPr/>
        </p:nvSpPr>
        <p:spPr>
          <a:xfrm rot="-300111">
            <a:off x="4397295" y="2141427"/>
            <a:ext cx="2480847" cy="658299"/>
          </a:xfrm>
          <a:prstGeom prst="ellipse">
            <a:avLst/>
          </a:prstGeom>
          <a:noFill/>
          <a:ln w="15875" cap="flat" cmpd="sng">
            <a:solidFill>
              <a:srgbClr val="1A3A6E">
                <a:alpha val="451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1"/>
          <p:cNvSpPr/>
          <p:nvPr/>
        </p:nvSpPr>
        <p:spPr>
          <a:xfrm>
            <a:off x="566926" y="3063250"/>
            <a:ext cx="7284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FA4C4"/>
              </a:buClr>
              <a:buSzPts val="1000"/>
              <a:buFont typeface="Arial"/>
              <a:buNone/>
            </a:pPr>
            <a:r>
              <a:rPr lang="en-US" sz="1000" i="1">
                <a:solidFill>
                  <a:srgbClr val="8FA4C4"/>
                </a:solidFill>
              </a:rPr>
              <a:t>Need a date picker, a drag-and-drop list, a rich text editor? It already exists and has more alternatives than you can count.</a:t>
            </a:r>
            <a:endParaRPr sz="1000" i="1">
              <a:solidFill>
                <a:srgbClr val="8FA4C4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2"/>
          <p:cNvSpPr/>
          <p:nvPr/>
        </p:nvSpPr>
        <p:spPr>
          <a:xfrm>
            <a:off x="548640" y="1828800"/>
            <a:ext cx="78639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Georgia"/>
              <a:buNone/>
            </a:pPr>
            <a:r>
              <a:rPr lang="en-US" sz="3200">
                <a:solidFill>
                  <a:srgbClr val="FEFEFE"/>
                </a:solidFill>
                <a:latin typeface="Georgia"/>
                <a:ea typeface="Georgia"/>
                <a:cs typeface="Georgia"/>
                <a:sym typeface="Georgia"/>
              </a:rPr>
              <a:t>And your data and analysis still stays in R!</a:t>
            </a:r>
            <a:endParaRPr sz="3200">
              <a:solidFill>
                <a:srgbClr val="FEFEFE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3" name="Google Shape;303;p42"/>
          <p:cNvSpPr/>
          <p:nvPr/>
        </p:nvSpPr>
        <p:spPr>
          <a:xfrm rot="-300125">
            <a:off x="5403946" y="2033535"/>
            <a:ext cx="2969309" cy="821808"/>
          </a:xfrm>
          <a:prstGeom prst="ellipse">
            <a:avLst/>
          </a:prstGeom>
          <a:noFill/>
          <a:ln w="15875" cap="flat" cmpd="sng">
            <a:solidFill>
              <a:srgbClr val="FEFEFE">
                <a:alpha val="451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42"/>
          <p:cNvSpPr/>
          <p:nvPr/>
        </p:nvSpPr>
        <p:spPr>
          <a:xfrm>
            <a:off x="566928" y="3063240"/>
            <a:ext cx="6400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3A8C7"/>
              </a:buClr>
              <a:buSzPts val="1000"/>
              <a:buFont typeface="Arial"/>
              <a:buNone/>
            </a:pPr>
            <a:r>
              <a:rPr lang="en-US" sz="1000" i="1">
                <a:solidFill>
                  <a:srgbClr val="93A8C7"/>
                </a:solidFill>
              </a:rPr>
              <a:t>While you still get to use dplyr, lubridate, janitor, and everything else you love about R.</a:t>
            </a:r>
            <a:endParaRPr sz="1000" i="1">
              <a:solidFill>
                <a:srgbClr val="93A8C7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3A8C7"/>
              </a:buClr>
              <a:buSzPts val="1000"/>
              <a:buFont typeface="Arial"/>
              <a:buNone/>
            </a:pPr>
            <a:endParaRPr sz="1000" i="1">
              <a:solidFill>
                <a:srgbClr val="93A8C7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A6E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3"/>
          <p:cNvSpPr/>
          <p:nvPr/>
        </p:nvSpPr>
        <p:spPr>
          <a:xfrm>
            <a:off x="548640" y="1828800"/>
            <a:ext cx="36576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FA4C4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8FA4C4"/>
                </a:solidFill>
                <a:latin typeface="Arial"/>
                <a:ea typeface="Arial"/>
                <a:cs typeface="Arial"/>
                <a:sym typeface="Arial"/>
              </a:rPr>
              <a:t>SECTION </a:t>
            </a:r>
            <a:r>
              <a:rPr lang="en-US" sz="1000">
                <a:solidFill>
                  <a:srgbClr val="8FA4C4"/>
                </a:solidFill>
              </a:rPr>
              <a:t>04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43"/>
          <p:cNvSpPr/>
          <p:nvPr/>
        </p:nvSpPr>
        <p:spPr>
          <a:xfrm>
            <a:off x="530352" y="2148840"/>
            <a:ext cx="80466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800"/>
              <a:buFont typeface="Georgia"/>
              <a:buNone/>
            </a:pPr>
            <a:r>
              <a:rPr lang="en-US" sz="3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I Did It So You Don’t Have To</a:t>
            </a:r>
            <a:endParaRPr sz="3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2" name="Google Shape;312;p43"/>
          <p:cNvCxnSpPr/>
          <p:nvPr/>
        </p:nvCxnSpPr>
        <p:spPr>
          <a:xfrm>
            <a:off x="548640" y="3383280"/>
            <a:ext cx="1097400" cy="0"/>
          </a:xfrm>
          <a:prstGeom prst="straightConnector1">
            <a:avLst/>
          </a:prstGeom>
          <a:noFill/>
          <a:ln w="12700" cap="flat" cmpd="sng">
            <a:solidFill>
              <a:srgbClr val="8FA4C4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A6E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/>
          <p:nvPr/>
        </p:nvSpPr>
        <p:spPr>
          <a:xfrm>
            <a:off x="548640" y="1828800"/>
            <a:ext cx="36576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FA4C4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8FA4C4"/>
                </a:solidFill>
                <a:latin typeface="Arial"/>
                <a:ea typeface="Arial"/>
                <a:cs typeface="Arial"/>
                <a:sym typeface="Arial"/>
              </a:rPr>
              <a:t>SECTION 01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7"/>
          <p:cNvSpPr/>
          <p:nvPr/>
        </p:nvSpPr>
        <p:spPr>
          <a:xfrm>
            <a:off x="530352" y="2148840"/>
            <a:ext cx="80466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800"/>
              <a:buFont typeface="Georgia"/>
              <a:buNone/>
            </a:pPr>
            <a:r>
              <a:rPr lang="en-US" sz="3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Exposition &amp; Managing Expectations</a:t>
            </a:r>
            <a:endParaRPr sz="3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1" name="Google Shape;71;p17"/>
          <p:cNvCxnSpPr/>
          <p:nvPr/>
        </p:nvCxnSpPr>
        <p:spPr>
          <a:xfrm>
            <a:off x="548640" y="3383280"/>
            <a:ext cx="1097400" cy="0"/>
          </a:xfrm>
          <a:prstGeom prst="straightConnector1">
            <a:avLst/>
          </a:prstGeom>
          <a:noFill/>
          <a:ln w="12700" cap="flat" cmpd="sng">
            <a:solidFill>
              <a:srgbClr val="8FA4C4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4"/>
          <p:cNvSpPr/>
          <p:nvPr/>
        </p:nvSpPr>
        <p:spPr>
          <a:xfrm>
            <a:off x="530352" y="685800"/>
            <a:ext cx="80466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2600"/>
              <a:buFont typeface="Georgia"/>
              <a:buNone/>
            </a:pPr>
            <a:r>
              <a:rPr lang="en-US" sz="26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Two Thoughts On Scaling…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44"/>
          <p:cNvGrpSpPr/>
          <p:nvPr/>
        </p:nvGrpSpPr>
        <p:grpSpPr>
          <a:xfrm>
            <a:off x="548640" y="3189124"/>
            <a:ext cx="3794760" cy="694812"/>
            <a:chOff x="4800600" y="1545336"/>
            <a:chExt cx="3794760" cy="694812"/>
          </a:xfrm>
        </p:grpSpPr>
        <p:sp>
          <p:nvSpPr>
            <p:cNvPr id="320" name="Google Shape;320;p44"/>
            <p:cNvSpPr/>
            <p:nvPr/>
          </p:nvSpPr>
          <p:spPr>
            <a:xfrm>
              <a:off x="4800600" y="1984248"/>
              <a:ext cx="841200" cy="255900"/>
            </a:xfrm>
            <a:prstGeom prst="roundRect">
              <a:avLst>
                <a:gd name="adj" fmla="val 21429"/>
              </a:avLst>
            </a:prstGeom>
            <a:noFill/>
            <a:ln w="13950" cap="flat" cmpd="sng">
              <a:solidFill>
                <a:srgbClr val="1A3A6E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A3A6E"/>
                </a:solidFill>
              </a:endParaRPr>
            </a:p>
          </p:txBody>
        </p:sp>
        <p:sp>
          <p:nvSpPr>
            <p:cNvPr id="321" name="Google Shape;321;p44"/>
            <p:cNvSpPr/>
            <p:nvPr/>
          </p:nvSpPr>
          <p:spPr>
            <a:xfrm>
              <a:off x="5779008" y="1984248"/>
              <a:ext cx="978300" cy="255900"/>
            </a:xfrm>
            <a:prstGeom prst="roundRect">
              <a:avLst>
                <a:gd name="adj" fmla="val 21429"/>
              </a:avLst>
            </a:prstGeom>
            <a:noFill/>
            <a:ln w="13950" cap="flat" cmpd="sng">
              <a:solidFill>
                <a:srgbClr val="1A3A6E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A3A6E"/>
                </a:solidFill>
              </a:endParaRPr>
            </a:p>
          </p:txBody>
        </p:sp>
        <p:sp>
          <p:nvSpPr>
            <p:cNvPr id="322" name="Google Shape;322;p44"/>
            <p:cNvSpPr/>
            <p:nvPr/>
          </p:nvSpPr>
          <p:spPr>
            <a:xfrm>
              <a:off x="4800600" y="1984248"/>
              <a:ext cx="8412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8B6914"/>
                </a:buClr>
                <a:buSzPts val="900"/>
                <a:buFont typeface="Arial"/>
                <a:buNone/>
              </a:pPr>
              <a:r>
                <a:rPr lang="en-US" sz="900">
                  <a:solidFill>
                    <a:srgbClr val="1A3A6E"/>
                  </a:solidFill>
                  <a:latin typeface="Calibri"/>
                  <a:ea typeface="Calibri"/>
                  <a:cs typeface="Calibri"/>
                  <a:sym typeface="Calibri"/>
                </a:rPr>
                <a:t>built in rust</a:t>
              </a:r>
              <a:endParaRPr sz="900" b="0" i="0" u="none" strike="noStrike" cap="none">
                <a:solidFill>
                  <a:srgbClr val="1A3A6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44"/>
            <p:cNvSpPr/>
            <p:nvPr/>
          </p:nvSpPr>
          <p:spPr>
            <a:xfrm>
              <a:off x="5779008" y="1984248"/>
              <a:ext cx="9783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900"/>
                <a:buFont typeface="Arial"/>
                <a:buNone/>
              </a:pPr>
              <a:r>
                <a:rPr lang="en-US" sz="900">
                  <a:solidFill>
                    <a:srgbClr val="1A3A6E"/>
                  </a:solidFill>
                </a:rPr>
                <a:t>uses multi-core</a:t>
              </a:r>
              <a:endParaRPr sz="900" b="0" i="0" u="none" strike="noStrike" cap="none">
                <a:solidFill>
                  <a:srgbClr val="1A3A6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44"/>
            <p:cNvSpPr/>
            <p:nvPr/>
          </p:nvSpPr>
          <p:spPr>
            <a:xfrm>
              <a:off x="4800600" y="1600200"/>
              <a:ext cx="255900" cy="255900"/>
            </a:xfrm>
            <a:prstGeom prst="ellipse">
              <a:avLst/>
            </a:prstGeom>
            <a:solidFill>
              <a:srgbClr val="1A3A6E"/>
            </a:solidFill>
            <a:ln w="15875" cap="flat" cmpd="sng">
              <a:solidFill>
                <a:srgbClr val="1A3A6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4"/>
            <p:cNvSpPr/>
            <p:nvPr/>
          </p:nvSpPr>
          <p:spPr>
            <a:xfrm>
              <a:off x="5166360" y="1545336"/>
              <a:ext cx="3429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1A3A6E"/>
                </a:buClr>
                <a:buSzPts val="1600"/>
                <a:buFont typeface="Georgia"/>
                <a:buNone/>
              </a:pPr>
              <a:r>
                <a:rPr lang="en-US" sz="1600">
                  <a:solidFill>
                    <a:srgbClr val="1A3A6E"/>
                  </a:solidFill>
                  <a:latin typeface="Georgia"/>
                  <a:ea typeface="Georgia"/>
                  <a:cs typeface="Georgia"/>
                  <a:sym typeface="Georgia"/>
                </a:rPr>
                <a:t>ixpantia’s </a:t>
              </a:r>
              <a:r>
                <a:rPr lang="en-US" sz="1600" u="sng">
                  <a:solidFill>
                    <a:srgbClr val="1A3A6E"/>
                  </a:solidFill>
                  <a:latin typeface="Georgia"/>
                  <a:ea typeface="Georgia"/>
                  <a:cs typeface="Georgia"/>
                  <a:sym typeface="Georgia"/>
                </a:rPr>
                <a:t>faucet</a:t>
              </a:r>
              <a:r>
                <a:rPr lang="en-US" sz="1600">
                  <a:solidFill>
                    <a:srgbClr val="1A3A6E"/>
                  </a:solidFill>
                  <a:latin typeface="Georgia"/>
                  <a:ea typeface="Georgia"/>
                  <a:cs typeface="Georgia"/>
                  <a:sym typeface="Georgia"/>
                </a:rPr>
                <a:t> scales {plumber}</a:t>
              </a: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6" name="Google Shape;326;p44"/>
          <p:cNvGrpSpPr/>
          <p:nvPr/>
        </p:nvGrpSpPr>
        <p:grpSpPr>
          <a:xfrm>
            <a:off x="548640" y="1775699"/>
            <a:ext cx="3794760" cy="694812"/>
            <a:chOff x="548640" y="1545336"/>
            <a:chExt cx="3794760" cy="694812"/>
          </a:xfrm>
        </p:grpSpPr>
        <p:sp>
          <p:nvSpPr>
            <p:cNvPr id="327" name="Google Shape;327;p44"/>
            <p:cNvSpPr/>
            <p:nvPr/>
          </p:nvSpPr>
          <p:spPr>
            <a:xfrm>
              <a:off x="1527048" y="1984248"/>
              <a:ext cx="841200" cy="255900"/>
            </a:xfrm>
            <a:prstGeom prst="roundRect">
              <a:avLst>
                <a:gd name="adj" fmla="val 21429"/>
              </a:avLst>
            </a:prstGeom>
            <a:noFill/>
            <a:ln w="13950" cap="flat" cmpd="sng">
              <a:solidFill>
                <a:srgbClr val="1A3A6E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4"/>
            <p:cNvSpPr/>
            <p:nvPr/>
          </p:nvSpPr>
          <p:spPr>
            <a:xfrm>
              <a:off x="548640" y="1984248"/>
              <a:ext cx="841200" cy="255900"/>
            </a:xfrm>
            <a:prstGeom prst="roundRect">
              <a:avLst>
                <a:gd name="adj" fmla="val 21429"/>
              </a:avLst>
            </a:prstGeom>
            <a:noFill/>
            <a:ln w="13950" cap="flat" cmpd="sng">
              <a:solidFill>
                <a:srgbClr val="1A3A6E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4"/>
            <p:cNvSpPr/>
            <p:nvPr/>
          </p:nvSpPr>
          <p:spPr>
            <a:xfrm>
              <a:off x="1527048" y="1984248"/>
              <a:ext cx="8412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3D5A8A"/>
                </a:buClr>
                <a:buSzPts val="900"/>
                <a:buFont typeface="Arial"/>
                <a:buNone/>
              </a:pPr>
              <a:r>
                <a:rPr lang="en-US" sz="900" u="sng">
                  <a:solidFill>
                    <a:srgbClr val="1A3A6E"/>
                  </a:solidFill>
                </a:rPr>
                <a:t>for now</a:t>
              </a:r>
              <a:endParaRPr sz="900" b="0" i="0" u="sng" strike="noStrike" cap="none">
                <a:solidFill>
                  <a:srgbClr val="1A3A6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44"/>
            <p:cNvSpPr/>
            <p:nvPr/>
          </p:nvSpPr>
          <p:spPr>
            <a:xfrm>
              <a:off x="548640" y="1984248"/>
              <a:ext cx="8412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2D5A3D"/>
                </a:buClr>
                <a:buSzPts val="900"/>
                <a:buFont typeface="Arial"/>
                <a:buNone/>
              </a:pPr>
              <a:r>
                <a:rPr lang="en-US" sz="900">
                  <a:solidFill>
                    <a:srgbClr val="1A3A6E"/>
                  </a:solidFill>
                </a:rPr>
                <a:t>old faithful</a:t>
              </a:r>
              <a:endParaRPr sz="900" b="0" i="0" u="none" strike="noStrike" cap="none">
                <a:solidFill>
                  <a:srgbClr val="1A3A6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44"/>
            <p:cNvSpPr/>
            <p:nvPr/>
          </p:nvSpPr>
          <p:spPr>
            <a:xfrm>
              <a:off x="548640" y="1600200"/>
              <a:ext cx="255900" cy="255900"/>
            </a:xfrm>
            <a:prstGeom prst="ellipse">
              <a:avLst/>
            </a:prstGeom>
            <a:solidFill>
              <a:srgbClr val="1A3A6E"/>
            </a:solidFill>
            <a:ln w="15875" cap="flat" cmpd="sng">
              <a:solidFill>
                <a:srgbClr val="1A3A6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4"/>
            <p:cNvSpPr/>
            <p:nvPr/>
          </p:nvSpPr>
          <p:spPr>
            <a:xfrm>
              <a:off x="914400" y="1545336"/>
              <a:ext cx="3429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1A3A6E"/>
                </a:buClr>
                <a:buSzPts val="1600"/>
                <a:buFont typeface="Georgia"/>
                <a:buNone/>
              </a:pPr>
              <a:r>
                <a:rPr lang="en-US" sz="1600">
                  <a:solidFill>
                    <a:srgbClr val="1A3A6E"/>
                  </a:solidFill>
                  <a:latin typeface="Georgia"/>
                  <a:ea typeface="Georgia"/>
                  <a:cs typeface="Georgia"/>
                  <a:sym typeface="Georgia"/>
                </a:rPr>
                <a:t>{plumber} is better than {plumber2}</a:t>
              </a: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3" name="Google Shape;333;p44"/>
          <p:cNvGrpSpPr/>
          <p:nvPr/>
        </p:nvGrpSpPr>
        <p:grpSpPr>
          <a:xfrm>
            <a:off x="4809038" y="1598800"/>
            <a:ext cx="3982525" cy="2722234"/>
            <a:chOff x="4958713" y="1731900"/>
            <a:chExt cx="3982525" cy="2722234"/>
          </a:xfrm>
        </p:grpSpPr>
        <p:pic>
          <p:nvPicPr>
            <p:cNvPr id="334" name="Google Shape;334;p44" title="Screenshot 2026-07-07 at 7.24.47 AM.png"/>
            <p:cNvPicPr preferRelativeResize="0"/>
            <p:nvPr/>
          </p:nvPicPr>
          <p:blipFill rotWithShape="1">
            <a:blip r:embed="rId3">
              <a:alphaModFix/>
            </a:blip>
            <a:srcRect t="5105" r="1584"/>
            <a:stretch/>
          </p:blipFill>
          <p:spPr>
            <a:xfrm>
              <a:off x="4958713" y="2618934"/>
              <a:ext cx="3734676" cy="1835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44" title="Screenshot 2026-07-07 at 7.25.36 AM.png"/>
            <p:cNvPicPr preferRelativeResize="0"/>
            <p:nvPr/>
          </p:nvPicPr>
          <p:blipFill rotWithShape="1">
            <a:blip r:embed="rId4">
              <a:alphaModFix/>
            </a:blip>
            <a:srcRect r="1903"/>
            <a:stretch/>
          </p:blipFill>
          <p:spPr>
            <a:xfrm>
              <a:off x="4958713" y="1731900"/>
              <a:ext cx="3982525" cy="782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5"/>
          <p:cNvSpPr/>
          <p:nvPr/>
        </p:nvSpPr>
        <p:spPr>
          <a:xfrm>
            <a:off x="1305000" y="1037899"/>
            <a:ext cx="8132700" cy="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200"/>
              <a:buFont typeface="Georgia"/>
              <a:buNone/>
            </a:pPr>
            <a:r>
              <a:rPr lang="en-US" sz="26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DeepanshKhurana/PlumberReactCookbook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45" title="githu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851" y="957951"/>
            <a:ext cx="674924" cy="6749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3" name="Google Shape;343;p45"/>
          <p:cNvGrpSpPr/>
          <p:nvPr/>
        </p:nvGrpSpPr>
        <p:grpSpPr>
          <a:xfrm>
            <a:off x="6958628" y="2564355"/>
            <a:ext cx="1821300" cy="2114420"/>
            <a:chOff x="6958628" y="2564355"/>
            <a:chExt cx="1821300" cy="2114420"/>
          </a:xfrm>
        </p:grpSpPr>
        <p:cxnSp>
          <p:nvCxnSpPr>
            <p:cNvPr id="344" name="Google Shape;344;p45"/>
            <p:cNvCxnSpPr/>
            <p:nvPr/>
          </p:nvCxnSpPr>
          <p:spPr>
            <a:xfrm>
              <a:off x="7680940" y="2564355"/>
              <a:ext cx="914400" cy="0"/>
            </a:xfrm>
            <a:prstGeom prst="straightConnector1">
              <a:avLst/>
            </a:prstGeom>
            <a:noFill/>
            <a:ln w="12700" cap="flat" cmpd="sng">
              <a:solidFill>
                <a:srgbClr val="8FA4C4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345" name="Google Shape;345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58628" y="2857475"/>
              <a:ext cx="1821300" cy="1821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6" name="Google Shape;34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850" y="2095500"/>
            <a:ext cx="4770524" cy="258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6"/>
          <p:cNvSpPr/>
          <p:nvPr/>
        </p:nvSpPr>
        <p:spPr>
          <a:xfrm>
            <a:off x="548702" y="279140"/>
            <a:ext cx="80466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800"/>
              <a:buFont typeface="Georgia"/>
              <a:buNone/>
            </a:pPr>
            <a:r>
              <a:rPr lang="en-US" sz="3800">
                <a:solidFill>
                  <a:srgbClr val="FEFEFE"/>
                </a:solidFill>
                <a:latin typeface="Georgia"/>
                <a:ea typeface="Georgia"/>
                <a:cs typeface="Georgia"/>
                <a:sym typeface="Georgia"/>
              </a:rPr>
              <a:t>A Note of Thanks</a:t>
            </a:r>
            <a:endParaRPr sz="3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46"/>
          <p:cNvSpPr txBox="1"/>
          <p:nvPr/>
        </p:nvSpPr>
        <p:spPr>
          <a:xfrm>
            <a:off x="482198" y="1972112"/>
            <a:ext cx="4554000" cy="19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For the Diversity Scholarship and making it easier for me to be able to attend and speak today.</a:t>
            </a:r>
            <a:endParaRPr sz="2500" dirty="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54" name="Google Shape;35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3000" y="1621455"/>
            <a:ext cx="2829075" cy="219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0" name="Google Shape;360;p47"/>
          <p:cNvCxnSpPr/>
          <p:nvPr/>
        </p:nvCxnSpPr>
        <p:spPr>
          <a:xfrm>
            <a:off x="7680940" y="2564355"/>
            <a:ext cx="914400" cy="0"/>
          </a:xfrm>
          <a:prstGeom prst="straightConnector1">
            <a:avLst/>
          </a:prstGeom>
          <a:noFill/>
          <a:ln w="12700" cap="flat" cmpd="sng">
            <a:solidFill>
              <a:srgbClr val="8FA4C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1" name="Google Shape;361;p47"/>
          <p:cNvSpPr/>
          <p:nvPr/>
        </p:nvSpPr>
        <p:spPr>
          <a:xfrm>
            <a:off x="5394960" y="3901440"/>
            <a:ext cx="32004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1400"/>
              <a:buFont typeface="Georgia"/>
              <a:buNone/>
            </a:pPr>
            <a:r>
              <a:rPr lang="en-US" b="1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Deepansh Khurana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7"/>
          <p:cNvSpPr/>
          <p:nvPr/>
        </p:nvSpPr>
        <p:spPr>
          <a:xfrm>
            <a:off x="4068696" y="4221475"/>
            <a:ext cx="4526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FA4C4"/>
              </a:buClr>
              <a:buSzPts val="1000"/>
              <a:buFont typeface="Arial"/>
              <a:buNone/>
            </a:pPr>
            <a:r>
              <a:rPr lang="en-US" sz="1000">
                <a:solidFill>
                  <a:srgbClr val="8FA4C4"/>
                </a:solidFill>
              </a:rPr>
              <a:t>me</a:t>
            </a:r>
            <a:r>
              <a:rPr lang="en-US" sz="1000" b="0" i="0" u="none" strike="noStrike" cap="none">
                <a:solidFill>
                  <a:srgbClr val="8FA4C4"/>
                </a:solidFill>
                <a:latin typeface="Arial"/>
                <a:ea typeface="Arial"/>
                <a:cs typeface="Arial"/>
                <a:sym typeface="Arial"/>
              </a:rPr>
              <a:t> [at] </a:t>
            </a:r>
            <a:r>
              <a:rPr lang="en-US" sz="1000">
                <a:solidFill>
                  <a:srgbClr val="8FA4C4"/>
                </a:solidFill>
              </a:rPr>
              <a:t>deepanshkhurana</a:t>
            </a:r>
            <a:r>
              <a:rPr lang="en-US" sz="1000" b="0" i="0" u="none" strike="noStrike" cap="none">
                <a:solidFill>
                  <a:srgbClr val="8FA4C4"/>
                </a:solidFill>
                <a:latin typeface="Arial"/>
                <a:ea typeface="Arial"/>
                <a:cs typeface="Arial"/>
                <a:sym typeface="Arial"/>
              </a:rPr>
              <a:t> [dot] com | ch</a:t>
            </a:r>
            <a:r>
              <a:rPr lang="en-US" sz="1000">
                <a:solidFill>
                  <a:srgbClr val="8FA4C4"/>
                </a:solidFill>
              </a:rPr>
              <a:t>ief [at] dimwit [dot] me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7"/>
          <p:cNvSpPr/>
          <p:nvPr/>
        </p:nvSpPr>
        <p:spPr>
          <a:xfrm>
            <a:off x="5394960" y="4541520"/>
            <a:ext cx="3200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3D5A8A"/>
              </a:buClr>
              <a:buSzPts val="950"/>
              <a:buFont typeface="Arial"/>
              <a:buNone/>
            </a:pPr>
            <a:r>
              <a:rPr lang="en-US" sz="950" b="0" i="0" u="none" strike="noStrike" cap="none">
                <a:solidFill>
                  <a:srgbClr val="1A3A6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50" b="0" i="0" u="sng" strike="noStrike" cap="none">
                <a:solidFill>
                  <a:srgbClr val="1A3A6E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r>
              <a:rPr lang="en-US" sz="950" b="0" i="0" u="none" strike="noStrike" cap="none">
                <a:solidFill>
                  <a:srgbClr val="1A3A6E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endParaRPr sz="950" b="0" i="0" u="none" strike="noStrike" cap="none">
              <a:solidFill>
                <a:srgbClr val="1A3A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7200" y="2859512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7"/>
          <p:cNvSpPr/>
          <p:nvPr/>
        </p:nvSpPr>
        <p:spPr>
          <a:xfrm>
            <a:off x="506839" y="1692039"/>
            <a:ext cx="7333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5A8A"/>
              </a:buClr>
              <a:buSzPts val="1600"/>
              <a:buFont typeface="Georgia"/>
              <a:buNone/>
            </a:pPr>
            <a:r>
              <a:rPr lang="en-US" sz="1600" i="1">
                <a:solidFill>
                  <a:srgbClr val="3D5A8A"/>
                </a:solidFill>
                <a:latin typeface="Georgia"/>
                <a:ea typeface="Georgia"/>
                <a:cs typeface="Georgia"/>
                <a:sym typeface="Georgia"/>
              </a:rPr>
              <a:t>Thank you for giving me twenty minutes of your life.</a:t>
            </a:r>
            <a:endParaRPr sz="16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47"/>
          <p:cNvSpPr/>
          <p:nvPr/>
        </p:nvSpPr>
        <p:spPr>
          <a:xfrm>
            <a:off x="412777" y="381149"/>
            <a:ext cx="80466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4400"/>
              <a:buFont typeface="Georgia"/>
              <a:buNone/>
            </a:pPr>
            <a:r>
              <a:rPr lang="en-US" sz="44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Questions?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/>
          <p:nvPr/>
        </p:nvSpPr>
        <p:spPr>
          <a:xfrm>
            <a:off x="548640" y="1828800"/>
            <a:ext cx="78639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200"/>
              <a:buFont typeface="Georgia"/>
              <a:buNone/>
            </a:pPr>
            <a:r>
              <a:rPr lang="en-US" sz="32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We are </a:t>
            </a:r>
            <a:r>
              <a:rPr lang="en-US" sz="3200" b="1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not</a:t>
            </a:r>
            <a:r>
              <a:rPr lang="en-US" sz="32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 going to hate on Shiny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8"/>
          <p:cNvSpPr/>
          <p:nvPr/>
        </p:nvSpPr>
        <p:spPr>
          <a:xfrm rot="-299493">
            <a:off x="1717218" y="2099181"/>
            <a:ext cx="1058514" cy="658299"/>
          </a:xfrm>
          <a:prstGeom prst="ellipse">
            <a:avLst/>
          </a:prstGeom>
          <a:noFill/>
          <a:ln w="15875" cap="flat" cmpd="sng">
            <a:solidFill>
              <a:srgbClr val="1A3A6E">
                <a:alpha val="451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8"/>
          <p:cNvSpPr/>
          <p:nvPr/>
        </p:nvSpPr>
        <p:spPr>
          <a:xfrm>
            <a:off x="566925" y="3063250"/>
            <a:ext cx="7845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FA4C4"/>
              </a:buClr>
              <a:buSzPts val="1000"/>
              <a:buFont typeface="Arial"/>
              <a:buNone/>
            </a:pPr>
            <a:r>
              <a:rPr lang="en-US" sz="1000" i="1">
                <a:solidFill>
                  <a:srgbClr val="8FA4C4"/>
                </a:solidFill>
              </a:rPr>
              <a:t>I have stretched Shiny to achieve incredible apps, including a SaaS, for the better part of the last decade.</a:t>
            </a:r>
            <a:endParaRPr sz="1000" i="1">
              <a:solidFill>
                <a:srgbClr val="8FA4C4"/>
              </a:solidFill>
            </a:endParaRPr>
          </a:p>
        </p:txBody>
      </p:sp>
      <p:sp>
        <p:nvSpPr>
          <p:cNvPr id="80" name="Google Shape;80;p18"/>
          <p:cNvSpPr txBox="1"/>
          <p:nvPr/>
        </p:nvSpPr>
        <p:spPr>
          <a:xfrm>
            <a:off x="440581" y="3597538"/>
            <a:ext cx="877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🫶</a:t>
            </a:r>
            <a:endParaRPr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5325" y="1647525"/>
            <a:ext cx="5593349" cy="314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9"/>
          <p:cNvSpPr/>
          <p:nvPr/>
        </p:nvSpPr>
        <p:spPr>
          <a:xfrm>
            <a:off x="530350" y="685800"/>
            <a:ext cx="8613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000"/>
              <a:buFont typeface="Georgia"/>
              <a:buNone/>
            </a:pPr>
            <a:r>
              <a:rPr lang="en-US" sz="30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At useR! 2024, I shared the Hrafnagud project…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/>
          <p:nvPr/>
        </p:nvSpPr>
        <p:spPr>
          <a:xfrm>
            <a:off x="548640" y="1828800"/>
            <a:ext cx="78639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200"/>
              <a:buFont typeface="Georgia"/>
              <a:buNone/>
            </a:pPr>
            <a:r>
              <a:rPr lang="en-US" sz="32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But needs tend to evolve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/>
          <p:nvPr/>
        </p:nvSpPr>
        <p:spPr>
          <a:xfrm rot="-300164">
            <a:off x="3557503" y="2116919"/>
            <a:ext cx="1737318" cy="658299"/>
          </a:xfrm>
          <a:prstGeom prst="ellipse">
            <a:avLst/>
          </a:prstGeom>
          <a:noFill/>
          <a:ln w="15875" cap="flat" cmpd="sng">
            <a:solidFill>
              <a:srgbClr val="1A3A6E">
                <a:alpha val="451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0"/>
          <p:cNvSpPr/>
          <p:nvPr/>
        </p:nvSpPr>
        <p:spPr>
          <a:xfrm>
            <a:off x="566925" y="3063250"/>
            <a:ext cx="736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FA4C4"/>
              </a:buClr>
              <a:buSzPts val="1000"/>
              <a:buFont typeface="Arial"/>
              <a:buNone/>
            </a:pPr>
            <a:r>
              <a:rPr lang="en-US" sz="1000" i="1">
                <a:solidFill>
                  <a:srgbClr val="8FA4C4"/>
                </a:solidFill>
              </a:rPr>
              <a:t>And while Shiny itself is wonderful, the challenges start propping up the more you cross into a systems-level territory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/>
          <p:nvPr/>
        </p:nvSpPr>
        <p:spPr>
          <a:xfrm>
            <a:off x="548640" y="1828800"/>
            <a:ext cx="78639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Georgia"/>
              <a:buNone/>
            </a:pPr>
            <a:r>
              <a:rPr lang="en-US" sz="3200">
                <a:solidFill>
                  <a:srgbClr val="FEFEFE"/>
                </a:solidFill>
                <a:latin typeface="Georgia"/>
                <a:ea typeface="Georgia"/>
                <a:cs typeface="Georgia"/>
                <a:sym typeface="Georgia"/>
              </a:rPr>
              <a:t>For instance…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/>
          <p:nvPr/>
        </p:nvSpPr>
        <p:spPr>
          <a:xfrm>
            <a:off x="530350" y="685800"/>
            <a:ext cx="8613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000"/>
              <a:buFont typeface="Georgia"/>
              <a:buNone/>
            </a:pPr>
            <a:r>
              <a:rPr lang="en-US" sz="30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When you want a dynamic, AI-powered layout…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22" title="Screenshot 2026-07-05 at 7.58.3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575" y="1541000"/>
            <a:ext cx="6326851" cy="32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/>
          <p:nvPr/>
        </p:nvSpPr>
        <p:spPr>
          <a:xfrm>
            <a:off x="557895" y="1636900"/>
            <a:ext cx="39858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3A6E"/>
              </a:buClr>
              <a:buSzPts val="3200"/>
              <a:buFont typeface="Georgia"/>
              <a:buNone/>
            </a:pPr>
            <a:r>
              <a:rPr lang="en-US" sz="3200">
                <a:solidFill>
                  <a:srgbClr val="1A3A6E"/>
                </a:solidFill>
                <a:latin typeface="Georgia"/>
                <a:ea typeface="Georgia"/>
                <a:cs typeface="Georgia"/>
                <a:sym typeface="Georgia"/>
              </a:rPr>
              <a:t>…or things that don’t look like a dashboard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4200" y="348713"/>
            <a:ext cx="2972001" cy="44460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3"/>
          <p:cNvSpPr/>
          <p:nvPr/>
        </p:nvSpPr>
        <p:spPr>
          <a:xfrm>
            <a:off x="557912" y="3063250"/>
            <a:ext cx="37311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FA4C4"/>
              </a:buClr>
              <a:buSzPts val="1000"/>
              <a:buFont typeface="Arial"/>
              <a:buNone/>
            </a:pPr>
            <a:r>
              <a:rPr lang="en-US" sz="1000" i="1">
                <a:solidFill>
                  <a:srgbClr val="8FA4C4"/>
                </a:solidFill>
              </a:rPr>
              <a:t>And yes, that is the same app just working differently on mobile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976</Words>
  <Application>Microsoft Macintosh PowerPoint</Application>
  <PresentationFormat>On-screen Show (16:9)</PresentationFormat>
  <Paragraphs>134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Calibri</vt:lpstr>
      <vt:lpstr>Georgia</vt:lpstr>
      <vt:lpstr>Caveat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Deepansh Khurana</cp:lastModifiedBy>
  <cp:revision>2</cp:revision>
  <dcterms:modified xsi:type="dcterms:W3CDTF">2026-07-07T13:58:52Z</dcterms:modified>
</cp:coreProperties>
</file>