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6858000" cx="12192000"/>
  <p:notesSz cx="6858000" cy="9144000"/>
  <p:embeddedFontLst>
    <p:embeddedFont>
      <p:font typeface="Play"/>
      <p:regular r:id="rId39"/>
      <p:bold r:id="rId4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41" roundtripDataSignature="AMtx7mg9Dm35/l+FMnKpcD8omx2LeHJt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lay-bold.fntdata"/><Relationship Id="rId20" Type="http://schemas.openxmlformats.org/officeDocument/2006/relationships/slide" Target="slides/slide16.xml"/><Relationship Id="rId41" Type="http://customschemas.google.com/relationships/presentationmetadata" Target="metadata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39" Type="http://schemas.openxmlformats.org/officeDocument/2006/relationships/font" Target="fonts/Play-regular.fntdata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5" name="Google Shape;135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f01e201d9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3f01e201d91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f01e201d91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3f01e201d91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01e201d91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4" name="Google Shape;154;g3f01e201d91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f01e201d91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1" name="Google Shape;161;g3f01e201d91_0_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f01e201d91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8" name="Google Shape;168;g3f01e201d91_0_5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3f01e201d91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5" name="Google Shape;175;g3f01e201d91_0_8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f01e201d91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1" name="Google Shape;181;g3f01e201d91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f01e201d91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3f01e201d91_0_9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f01e201d91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g3f01e201d91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f01e201d91_0_9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f01e201d91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f01e201d9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2" name="Google Shape;202;g3f01e201d91_0_10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f01e201d91_0_8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f01e201d91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f01e201d91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f01e201d91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f01e201d91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4" name="Google Shape;224;g3f01e201d91_0_13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f01e201d91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1" name="Google Shape;231;g3f01e201d91_0_1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f0612ac4c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3f0612ac4cb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f03592507a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g3f03592507a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f03592507a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f03592507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f03592507a_0_1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3f03592507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f036f3b33f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f036f3b33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f0612ac4c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f0612ac4c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f03592507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f0359250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3f03592507a_0_3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6" name="Google Shape;276;g3f03592507a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f03592507a_0_3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f03592507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f0612ac4cb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3f0612ac4c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f0612ac4c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7" name="Google Shape;297;g3f0612ac4cb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f01e201d91_0_10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f01e201d91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f0612ac4cb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f0612ac4c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f01e201d91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1" name="Google Shape;111;g3f01e201d91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f01e201d91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g3f01e201d91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f01e201d91_0_4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g3f01e201d91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f01e201d91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f01e201d9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b="0" i="0" sz="4400" u="none" cap="none" strike="noStrik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hyperlink" Target="http://blazejkochanski.pl/scoring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3.png"/><Relationship Id="rId4" Type="http://schemas.openxmlformats.org/officeDocument/2006/relationships/image" Target="../media/image20.png"/><Relationship Id="rId5" Type="http://schemas.openxmlformats.org/officeDocument/2006/relationships/hyperlink" Target="https://github.com/przem-pep/AUCwR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0786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</a:pPr>
            <a:r>
              <a:rPr lang="pl-PL"/>
              <a:t>Computing ROC AUC Efficiently with R</a:t>
            </a:r>
            <a:endParaRPr/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3200" y="3662463"/>
            <a:ext cx="4599925" cy="2844934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"/>
          <p:cNvSpPr txBox="1"/>
          <p:nvPr/>
        </p:nvSpPr>
        <p:spPr>
          <a:xfrm>
            <a:off x="145600" y="160150"/>
            <a:ext cx="52287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>
                <a:solidFill>
                  <a:schemeClr val="dk1"/>
                </a:solidFill>
              </a:rPr>
              <a:t>Błażej Kochański 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>
                <a:solidFill>
                  <a:schemeClr val="dk1"/>
                </a:solidFill>
              </a:rPr>
              <a:t>Gdańsk University of Technology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100" u="sng">
                <a:solidFill>
                  <a:schemeClr val="hlink"/>
                </a:solidFill>
                <a:hlinkClick r:id="rId4"/>
              </a:rPr>
              <a:t>blazejkochanski.pl</a:t>
            </a:r>
            <a:endParaRPr sz="7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"/>
          <p:cNvSpPr txBox="1"/>
          <p:nvPr/>
        </p:nvSpPr>
        <p:spPr>
          <a:xfrm>
            <a:off x="0" y="0"/>
            <a:ext cx="559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= Area under the Curve</a:t>
            </a:r>
            <a:endParaRPr b="0" i="0" sz="140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38" name="Google Shape;138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300" y="666875"/>
            <a:ext cx="6488963" cy="598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f01e201d91_0_22"/>
          <p:cNvSpPr txBox="1"/>
          <p:nvPr/>
        </p:nvSpPr>
        <p:spPr>
          <a:xfrm>
            <a:off x="0" y="0"/>
            <a:ext cx="559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= Area under the </a:t>
            </a: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ROC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Curve</a:t>
            </a:r>
            <a:endParaRPr b="0" i="0" sz="140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44" name="Google Shape;144;g3f01e201d91_0_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6287191" cy="5980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f01e201d91_0_28"/>
          <p:cNvSpPr txBox="1"/>
          <p:nvPr/>
        </p:nvSpPr>
        <p:spPr>
          <a:xfrm>
            <a:off x="0" y="0"/>
            <a:ext cx="559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= Area under the </a:t>
            </a: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ROC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Curve</a:t>
            </a:r>
            <a:endParaRPr b="0" i="0" sz="140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50" name="Google Shape;150;g3f01e201d91_0_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6287191" cy="59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3f01e201d91_0_28"/>
          <p:cNvSpPr txBox="1"/>
          <p:nvPr/>
        </p:nvSpPr>
        <p:spPr>
          <a:xfrm>
            <a:off x="6439600" y="1127950"/>
            <a:ext cx="5457600" cy="3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ROC = receiver operating characteristic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Curve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plots </a:t>
            </a:r>
            <a:r>
              <a:rPr lang="pl-PL" sz="2800">
                <a:solidFill>
                  <a:schemeClr val="dk1"/>
                </a:solidFill>
                <a:highlight>
                  <a:srgbClr val="FFFF00"/>
                </a:highlight>
                <a:latin typeface="Play"/>
                <a:ea typeface="Play"/>
                <a:cs typeface="Play"/>
                <a:sym typeface="Play"/>
              </a:rPr>
              <a:t>True Positive Rate (TPR)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against </a:t>
            </a:r>
            <a:r>
              <a:rPr lang="pl-PL" sz="2800">
                <a:solidFill>
                  <a:schemeClr val="dk1"/>
                </a:solidFill>
                <a:highlight>
                  <a:srgbClr val="FFFF00"/>
                </a:highlight>
                <a:latin typeface="Play"/>
                <a:ea typeface="Play"/>
                <a:cs typeface="Play"/>
                <a:sym typeface="Play"/>
              </a:rPr>
              <a:t>False Positive Rate (FPR)</a:t>
            </a:r>
            <a:endParaRPr sz="2800">
              <a:solidFill>
                <a:schemeClr val="dk1"/>
              </a:solidFill>
              <a:highlight>
                <a:srgbClr val="FFFF00"/>
              </a:highlight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for many (or all) score cut-off levels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f01e201d91_0_34"/>
          <p:cNvSpPr txBox="1"/>
          <p:nvPr/>
        </p:nvSpPr>
        <p:spPr>
          <a:xfrm>
            <a:off x="0" y="0"/>
            <a:ext cx="559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= Area under the </a:t>
            </a: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ROC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Curve</a:t>
            </a:r>
            <a:endParaRPr b="0" i="0" sz="140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57" name="Google Shape;157;g3f01e201d91_0_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6287191" cy="59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f01e201d91_0_34"/>
          <p:cNvSpPr txBox="1"/>
          <p:nvPr/>
        </p:nvSpPr>
        <p:spPr>
          <a:xfrm>
            <a:off x="6439600" y="1127950"/>
            <a:ext cx="5457600" cy="3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ROC = receiver operating characteristic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Curve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plots </a:t>
            </a:r>
            <a:r>
              <a:rPr lang="pl-PL" sz="2800">
                <a:solidFill>
                  <a:schemeClr val="dk1"/>
                </a:solidFill>
                <a:highlight>
                  <a:srgbClr val="FFFF00"/>
                </a:highlight>
                <a:latin typeface="Play"/>
                <a:ea typeface="Play"/>
                <a:cs typeface="Play"/>
                <a:sym typeface="Play"/>
              </a:rPr>
              <a:t>sensitivity (or: recall) </a:t>
            </a:r>
            <a:b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against </a:t>
            </a:r>
            <a:r>
              <a:rPr lang="pl-PL" sz="2800">
                <a:solidFill>
                  <a:schemeClr val="dk1"/>
                </a:solidFill>
                <a:highlight>
                  <a:srgbClr val="FFFF00"/>
                </a:highlight>
                <a:latin typeface="Play"/>
                <a:ea typeface="Play"/>
                <a:cs typeface="Play"/>
                <a:sym typeface="Play"/>
              </a:rPr>
              <a:t>1 minus specificity</a:t>
            </a:r>
            <a:endParaRPr sz="2800">
              <a:solidFill>
                <a:schemeClr val="dk1"/>
              </a:solidFill>
              <a:highlight>
                <a:srgbClr val="FFFF00"/>
              </a:highlight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for many (or all) score cut-off levels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f01e201d91_0_51"/>
          <p:cNvSpPr txBox="1"/>
          <p:nvPr/>
        </p:nvSpPr>
        <p:spPr>
          <a:xfrm>
            <a:off x="0" y="0"/>
            <a:ext cx="559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= Area under the </a:t>
            </a: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ROC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Curve</a:t>
            </a:r>
            <a:endParaRPr b="0" i="0" sz="140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64" name="Google Shape;164;g3f01e201d91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6287191" cy="59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3f01e201d91_0_51"/>
          <p:cNvSpPr txBox="1"/>
          <p:nvPr/>
        </p:nvSpPr>
        <p:spPr>
          <a:xfrm>
            <a:off x="6439600" y="1127950"/>
            <a:ext cx="5457600" cy="3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ROC = receiver operating characteristic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Curve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plots </a:t>
            </a:r>
            <a:r>
              <a:rPr lang="pl-PL" sz="2800">
                <a:solidFill>
                  <a:schemeClr val="dk1"/>
                </a:solidFill>
                <a:highlight>
                  <a:srgbClr val="FFFF00"/>
                </a:highlight>
                <a:latin typeface="Play"/>
                <a:ea typeface="Play"/>
                <a:cs typeface="Play"/>
                <a:sym typeface="Play"/>
              </a:rPr>
              <a:t>probability</a:t>
            </a:r>
            <a:r>
              <a:rPr lang="pl-PL" sz="2800">
                <a:solidFill>
                  <a:schemeClr val="dk1"/>
                </a:solidFill>
                <a:highlight>
                  <a:srgbClr val="FFFF00"/>
                </a:highlight>
                <a:latin typeface="Play"/>
                <a:ea typeface="Play"/>
                <a:cs typeface="Play"/>
                <a:sym typeface="Play"/>
              </a:rPr>
              <a:t> of detection </a:t>
            </a:r>
            <a:b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against </a:t>
            </a:r>
            <a:r>
              <a:rPr lang="pl-PL" sz="2800">
                <a:solidFill>
                  <a:schemeClr val="dk1"/>
                </a:solidFill>
                <a:highlight>
                  <a:srgbClr val="FFFF00"/>
                </a:highlight>
                <a:latin typeface="Play"/>
                <a:ea typeface="Play"/>
                <a:cs typeface="Play"/>
                <a:sym typeface="Play"/>
              </a:rPr>
              <a:t>probability of false alarm</a:t>
            </a:r>
            <a:endParaRPr sz="2800">
              <a:solidFill>
                <a:schemeClr val="dk1"/>
              </a:solidFill>
              <a:highlight>
                <a:srgbClr val="FFFF00"/>
              </a:highlight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for many (or all) score cut-off levels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f01e201d91_0_57"/>
          <p:cNvSpPr txBox="1"/>
          <p:nvPr/>
        </p:nvSpPr>
        <p:spPr>
          <a:xfrm>
            <a:off x="0" y="0"/>
            <a:ext cx="5592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= Area under the </a:t>
            </a: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ROC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Curve</a:t>
            </a:r>
            <a:endParaRPr b="0" i="0" sz="1400" u="none" cap="none" strike="noStrike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171" name="Google Shape;171;g3f01e201d91_0_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25100"/>
            <a:ext cx="6287191" cy="5980499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3f01e201d91_0_57"/>
          <p:cNvSpPr txBox="1"/>
          <p:nvPr/>
        </p:nvSpPr>
        <p:spPr>
          <a:xfrm>
            <a:off x="6439600" y="1127950"/>
            <a:ext cx="5457600" cy="3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ROC = receiver operating characteristic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Curve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plots </a:t>
            </a:r>
            <a:r>
              <a:rPr lang="pl-PL" sz="2800">
                <a:solidFill>
                  <a:schemeClr val="dk1"/>
                </a:solidFill>
                <a:highlight>
                  <a:srgbClr val="FFFF00"/>
                </a:highlight>
                <a:latin typeface="Play"/>
                <a:ea typeface="Play"/>
                <a:cs typeface="Play"/>
                <a:sym typeface="Play"/>
              </a:rPr>
              <a:t>hit rate</a:t>
            </a:r>
            <a:r>
              <a:rPr lang="pl-PL" sz="2800">
                <a:solidFill>
                  <a:schemeClr val="dk1"/>
                </a:solidFill>
                <a:highlight>
                  <a:srgbClr val="FFFF00"/>
                </a:highlight>
                <a:latin typeface="Play"/>
                <a:ea typeface="Play"/>
                <a:cs typeface="Play"/>
                <a:sym typeface="Play"/>
              </a:rPr>
              <a:t> </a:t>
            </a:r>
            <a:b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</a:b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against </a:t>
            </a:r>
            <a:r>
              <a:rPr lang="pl-PL" sz="2800">
                <a:solidFill>
                  <a:schemeClr val="dk1"/>
                </a:solidFill>
                <a:highlight>
                  <a:srgbClr val="FFFF00"/>
                </a:highlight>
                <a:latin typeface="Play"/>
                <a:ea typeface="Play"/>
                <a:cs typeface="Play"/>
                <a:sym typeface="Play"/>
              </a:rPr>
              <a:t>fall out</a:t>
            </a:r>
            <a:endParaRPr sz="2800">
              <a:solidFill>
                <a:schemeClr val="dk1"/>
              </a:solidFill>
              <a:highlight>
                <a:srgbClr val="FFFF00"/>
              </a:highlight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for many (or all) score cut-off levels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3f01e201d91_0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50" y="200925"/>
            <a:ext cx="4129801" cy="39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3f01e201d91_0_82"/>
          <p:cNvSpPr txBox="1"/>
          <p:nvPr/>
        </p:nvSpPr>
        <p:spPr>
          <a:xfrm>
            <a:off x="5083025" y="328275"/>
            <a:ext cx="66396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is also known by several other names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g3f01e201d91_0_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50" y="200925"/>
            <a:ext cx="4129801" cy="39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g3f01e201d91_0_71"/>
          <p:cNvSpPr txBox="1"/>
          <p:nvPr/>
        </p:nvSpPr>
        <p:spPr>
          <a:xfrm>
            <a:off x="5083025" y="328275"/>
            <a:ext cx="6639600" cy="638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is also known by several other names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AUROC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ROC score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concordance statistic (C-statistic)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Vargha-Delaney A statistic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Brunner-Munzel test statistic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relative treatment effect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probability of superiority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measure of stochastic superiority (α)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[a version of] Common Language Effect Size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g3f01e201d91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50" y="200925"/>
            <a:ext cx="4129801" cy="39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g3f01e201d91_0_91"/>
          <p:cNvSpPr txBox="1"/>
          <p:nvPr/>
        </p:nvSpPr>
        <p:spPr>
          <a:xfrm>
            <a:off x="5083025" y="328275"/>
            <a:ext cx="6639600" cy="27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is also known by several other names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Char char="●"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Char char="●"/>
            </a:pP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probability of superiority</a:t>
            </a:r>
            <a:endParaRPr b="1"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Char char="●"/>
            </a:pPr>
            <a:r>
              <a:t/>
            </a:r>
            <a:endParaRPr b="1"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1" name="Google Shape;191;g3f01e201d91_0_91"/>
          <p:cNvSpPr txBox="1"/>
          <p:nvPr/>
        </p:nvSpPr>
        <p:spPr>
          <a:xfrm>
            <a:off x="1491300" y="4804950"/>
            <a:ext cx="920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= ℙ(score</a:t>
            </a:r>
            <a:r>
              <a:rPr baseline="-25000"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1</a:t>
            </a:r>
            <a:r>
              <a:rPr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&gt; score</a:t>
            </a:r>
            <a:r>
              <a:rPr baseline="-25000"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r>
              <a:rPr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)</a:t>
            </a:r>
            <a:r>
              <a:rPr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+ ½ ℙ(score</a:t>
            </a:r>
            <a:r>
              <a:rPr baseline="-25000"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1</a:t>
            </a:r>
            <a:r>
              <a:rPr baseline="-25000"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= score</a:t>
            </a:r>
            <a:r>
              <a:rPr baseline="-25000"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r>
              <a:rPr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)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3f01e201d91_0_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50" y="200925"/>
            <a:ext cx="4129801" cy="39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f01e201d91_0_113"/>
          <p:cNvSpPr txBox="1"/>
          <p:nvPr/>
        </p:nvSpPr>
        <p:spPr>
          <a:xfrm>
            <a:off x="5083025" y="328275"/>
            <a:ext cx="6639600" cy="27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is also known by several other names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Char char="●"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Char char="●"/>
            </a:pP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probability of superiority</a:t>
            </a:r>
            <a:endParaRPr b="1"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"/>
              <a:buChar char="●"/>
            </a:pPr>
            <a:r>
              <a:t/>
            </a:r>
            <a:endParaRPr b="1"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8" name="Google Shape;198;g3f01e201d91_0_113"/>
          <p:cNvSpPr txBox="1"/>
          <p:nvPr/>
        </p:nvSpPr>
        <p:spPr>
          <a:xfrm>
            <a:off x="1491300" y="4804950"/>
            <a:ext cx="9209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= ℙ(score</a:t>
            </a:r>
            <a:r>
              <a:rPr baseline="-25000"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1</a:t>
            </a:r>
            <a:r>
              <a:rPr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 &gt; score</a:t>
            </a:r>
            <a:r>
              <a:rPr baseline="-25000"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r>
              <a:rPr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) + ½ ℙ(score</a:t>
            </a:r>
            <a:r>
              <a:rPr baseline="-25000"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1 </a:t>
            </a:r>
            <a:r>
              <a:rPr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= score</a:t>
            </a:r>
            <a:r>
              <a:rPr baseline="-25000"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0</a:t>
            </a:r>
            <a:r>
              <a:rPr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)</a:t>
            </a:r>
            <a:endParaRPr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sp>
        <p:nvSpPr>
          <p:cNvPr id="199" name="Google Shape;199;g3f01e201d91_0_113"/>
          <p:cNvSpPr txBox="1"/>
          <p:nvPr/>
        </p:nvSpPr>
        <p:spPr>
          <a:xfrm>
            <a:off x="3131925" y="5685375"/>
            <a:ext cx="8066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…if we randomly sample a pair of “0” and “1”.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g3f01e201d91_0_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50" y="867225"/>
            <a:ext cx="11887200" cy="5990772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g3f01e201d91_0_98"/>
          <p:cNvSpPr txBox="1"/>
          <p:nvPr>
            <p:ph idx="4294967295" type="title"/>
          </p:nvPr>
        </p:nvSpPr>
        <p:spPr>
          <a:xfrm>
            <a:off x="94150" y="103025"/>
            <a:ext cx="117450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Many AUC implementations in R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3f01e201d91_0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550" y="200925"/>
            <a:ext cx="4129801" cy="392835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f01e201d91_0_106"/>
          <p:cNvSpPr txBox="1"/>
          <p:nvPr/>
        </p:nvSpPr>
        <p:spPr>
          <a:xfrm>
            <a:off x="5083025" y="328275"/>
            <a:ext cx="66396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is related to Mann-Whitney U statistic: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06" name="Google Shape;206;g3f01e201d91_0_1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5126" y="2285800"/>
            <a:ext cx="2247900" cy="102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3f01e201d91_0_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8713" y="399925"/>
            <a:ext cx="9134577" cy="42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3f01e201d91_0_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8775" y="4836875"/>
            <a:ext cx="3295650" cy="55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f01e201d91_0_122"/>
          <p:cNvSpPr txBox="1"/>
          <p:nvPr/>
        </p:nvSpPr>
        <p:spPr>
          <a:xfrm>
            <a:off x="245838" y="3270317"/>
            <a:ext cx="10514400" cy="35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pl-PL" sz="32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Perfect model			</a:t>
            </a:r>
            <a:r>
              <a:rPr lang="pl-PL" sz="3200">
                <a:latin typeface="Play"/>
                <a:ea typeface="Play"/>
                <a:cs typeface="Play"/>
                <a:sym typeface="Play"/>
              </a:rPr>
              <a:t>AUC =</a:t>
            </a:r>
            <a:r>
              <a:rPr i="0" lang="pl-PL" sz="32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1.00			</a:t>
            </a:r>
            <a:r>
              <a:rPr lang="pl-PL" sz="3200">
                <a:latin typeface="Play"/>
                <a:ea typeface="Play"/>
                <a:cs typeface="Play"/>
                <a:sym typeface="Play"/>
              </a:rPr>
              <a:t>Gini = </a:t>
            </a:r>
            <a:r>
              <a:rPr i="0" lang="pl-PL" sz="3200" u="none" cap="none" strike="noStrike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1.00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Not a bad model		</a:t>
            </a:r>
            <a:r>
              <a:rPr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=</a:t>
            </a:r>
            <a:r>
              <a:rPr lang="pl-PL" sz="3200">
                <a:latin typeface="Play"/>
                <a:ea typeface="Play"/>
                <a:cs typeface="Play"/>
                <a:sym typeface="Play"/>
              </a:rPr>
              <a:t> </a:t>
            </a:r>
            <a:r>
              <a:rPr lang="pl-PL" sz="32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0.80			</a:t>
            </a:r>
            <a:r>
              <a:rPr lang="pl-PL" sz="32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Gini = </a:t>
            </a:r>
            <a:r>
              <a:rPr lang="pl-PL" sz="32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0.60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Useless model			</a:t>
            </a:r>
            <a:r>
              <a:rPr lang="pl-PL" sz="3200">
                <a:latin typeface="Play"/>
                <a:ea typeface="Play"/>
                <a:cs typeface="Play"/>
                <a:sym typeface="Play"/>
              </a:rPr>
              <a:t>AUC = </a:t>
            </a:r>
            <a:r>
              <a:rPr lang="pl-PL" sz="32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0.50			</a:t>
            </a:r>
            <a:r>
              <a:rPr lang="pl-PL" sz="3200">
                <a:latin typeface="Play"/>
                <a:ea typeface="Play"/>
                <a:cs typeface="Play"/>
                <a:sym typeface="Play"/>
              </a:rPr>
              <a:t>Gini = </a:t>
            </a:r>
            <a:r>
              <a:rPr lang="pl-PL" sz="3200">
                <a:solidFill>
                  <a:srgbClr val="000000"/>
                </a:solidFill>
                <a:latin typeface="Play"/>
                <a:ea typeface="Play"/>
                <a:cs typeface="Play"/>
                <a:sym typeface="Play"/>
              </a:rPr>
              <a:t>0.00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000000"/>
              </a:solidFill>
              <a:latin typeface="Play"/>
              <a:ea typeface="Play"/>
              <a:cs typeface="Play"/>
              <a:sym typeface="Play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>
                <a:solidFill>
                  <a:srgbClr val="A5A5A5"/>
                </a:solidFill>
                <a:latin typeface="Play"/>
                <a:ea typeface="Play"/>
                <a:cs typeface="Play"/>
                <a:sym typeface="Play"/>
              </a:rPr>
              <a:t>Flipped perfect model		0.00						-1.00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18" name="Google Shape;218;g3f01e201d91_0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7525" y="174725"/>
            <a:ext cx="6679970" cy="3095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3f01e201d91_0_1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275" y="366800"/>
            <a:ext cx="2953250" cy="49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f01e201d91_0_122"/>
          <p:cNvSpPr txBox="1"/>
          <p:nvPr/>
        </p:nvSpPr>
        <p:spPr>
          <a:xfrm>
            <a:off x="5989034" y="5241800"/>
            <a:ext cx="3219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500"/>
              <a:t>❓</a:t>
            </a:r>
            <a:endParaRPr sz="2500"/>
          </a:p>
        </p:txBody>
      </p:sp>
      <p:sp>
        <p:nvSpPr>
          <p:cNvPr id="221" name="Google Shape;221;g3f01e201d91_0_122"/>
          <p:cNvSpPr txBox="1"/>
          <p:nvPr/>
        </p:nvSpPr>
        <p:spPr>
          <a:xfrm>
            <a:off x="9144000" y="5241800"/>
            <a:ext cx="452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rgbClr val="38761D"/>
                </a:solidFill>
                <a:highlight>
                  <a:srgbClr val="FFFFFF"/>
                </a:highlight>
              </a:rPr>
              <a:t>✓</a:t>
            </a:r>
            <a:endParaRPr sz="2600">
              <a:solidFill>
                <a:srgbClr val="38761D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f01e201d91_0_132"/>
          <p:cNvSpPr txBox="1"/>
          <p:nvPr/>
        </p:nvSpPr>
        <p:spPr>
          <a:xfrm>
            <a:off x="5083025" y="328275"/>
            <a:ext cx="6639600" cy="96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„Gini”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is also known by several other names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27" name="Google Shape;227;g3f01e201d91_0_1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75" y="137850"/>
            <a:ext cx="3294100" cy="33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g3f01e201d91_0_1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50" y="837900"/>
            <a:ext cx="312525" cy="1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f01e201d91_0_146"/>
          <p:cNvSpPr txBox="1"/>
          <p:nvPr/>
        </p:nvSpPr>
        <p:spPr>
          <a:xfrm>
            <a:off x="5083025" y="328275"/>
            <a:ext cx="6639600" cy="56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„Gini” </a:t>
            </a:r>
            <a:r>
              <a:rPr lang="pl-PL" sz="28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is also known by several other names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“pseudo-Gini”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ROC skill score (ROCSS)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Cliff’s delta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Accuracy Ratio (AR) based on Cumulative Accuracy Profile (CAP) curve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Glass rank-biserial correlation coefficient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[A special case of] Somers’ D statistic (where Y is binary)</a:t>
            </a:r>
            <a:endParaRPr sz="23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  <a:p>
            <a:pPr indent="-3746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Play"/>
              <a:buChar char="●"/>
            </a:pPr>
            <a:r>
              <a:rPr lang="pl-PL" sz="23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Δ measure of stochastic superiority</a:t>
            </a:r>
            <a:endParaRPr sz="2800">
              <a:solidFill>
                <a:schemeClr val="dk1"/>
              </a:solidFill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34" name="Google Shape;234;g3f01e201d91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575" y="137850"/>
            <a:ext cx="3294100" cy="334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3f01e201d91_0_1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050" y="837900"/>
            <a:ext cx="312525" cy="1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f0612ac4cb_0_19"/>
          <p:cNvSpPr txBox="1"/>
          <p:nvPr>
            <p:ph type="ctrTitle"/>
          </p:nvPr>
        </p:nvSpPr>
        <p:spPr>
          <a:xfrm>
            <a:off x="1669625" y="223515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0870"/>
              <a:buFont typeface="Play"/>
              <a:buNone/>
            </a:pPr>
            <a:r>
              <a:rPr lang="pl-PL"/>
              <a:t>Computing </a:t>
            </a:r>
            <a:br>
              <a:rPr lang="pl-PL"/>
            </a:br>
            <a:r>
              <a:rPr lang="pl-PL" sz="2300"/>
              <a:t>AUC, AUROC, ROC score, concordance statistic, C-statistic,  Vargha-Delaney A statistic, Brunner-Munzel test statistic, relative treatment effect, probability of superiority, measure of stochastic superiority (α), Common Language Effect Size, “pseudo-Gini”, ROC skill score (ROCSS), Cliff’s delta, Accuracy Ratio (AR) based on Cumulative Accuracy Profile (CAP) curve, Glass rank-biserial correlation coefficient, Somers’ D statistic and Δ measure of stochastic superiority</a:t>
            </a:r>
            <a:endParaRPr sz="2300"/>
          </a:p>
          <a:p>
            <a:pPr indent="457200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pl-PL"/>
              <a:t>e</a:t>
            </a:r>
            <a:r>
              <a:rPr lang="pl-PL"/>
              <a:t>fficiently with R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f03592507a_0_4"/>
          <p:cNvSpPr txBox="1"/>
          <p:nvPr>
            <p:ph type="title"/>
          </p:nvPr>
        </p:nvSpPr>
        <p:spPr>
          <a:xfrm>
            <a:off x="561550" y="190400"/>
            <a:ext cx="11364900" cy="93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AUC calculation – three main approaches:</a:t>
            </a:r>
            <a:endParaRPr b="1"/>
          </a:p>
        </p:txBody>
      </p:sp>
      <p:sp>
        <p:nvSpPr>
          <p:cNvPr id="246" name="Google Shape;246;g3f03592507a_0_4"/>
          <p:cNvSpPr txBox="1"/>
          <p:nvPr>
            <p:ph idx="1" type="body"/>
          </p:nvPr>
        </p:nvSpPr>
        <p:spPr>
          <a:xfrm>
            <a:off x="661050" y="1124000"/>
            <a:ext cx="10869900" cy="525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lay"/>
              <a:buChar char="●"/>
            </a:pPr>
            <a:r>
              <a:rPr lang="pl-PL">
                <a:latin typeface="Play"/>
                <a:ea typeface="Play"/>
                <a:cs typeface="Play"/>
                <a:sym typeface="Play"/>
              </a:rPr>
              <a:t>Trapezoidal integration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lay"/>
              <a:buChar char="●"/>
            </a:pPr>
            <a:r>
              <a:rPr lang="pl-PL">
                <a:latin typeface="Play"/>
                <a:ea typeface="Play"/>
                <a:cs typeface="Play"/>
                <a:sym typeface="Play"/>
              </a:rPr>
              <a:t>Pairwise comparison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lay"/>
              <a:buChar char="●"/>
            </a:pPr>
            <a:r>
              <a:rPr lang="pl-PL">
                <a:latin typeface="Play"/>
                <a:ea typeface="Play"/>
                <a:cs typeface="Play"/>
                <a:sym typeface="Play"/>
              </a:rPr>
              <a:t>Rank-based </a:t>
            </a:r>
            <a:endParaRPr>
              <a:latin typeface="Play"/>
              <a:ea typeface="Play"/>
              <a:cs typeface="Play"/>
              <a:sym typeface="Play"/>
            </a:endParaRPr>
          </a:p>
        </p:txBody>
      </p:sp>
      <p:pic>
        <p:nvPicPr>
          <p:cNvPr id="247" name="Google Shape;247;g3f03592507a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9175" y="1548150"/>
            <a:ext cx="7353300" cy="1257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f03592507a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725" y="3116300"/>
            <a:ext cx="7524750" cy="110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f03592507a_0_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47375" y="4946025"/>
            <a:ext cx="4495800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g3f03592507a_0_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88050" y="4803150"/>
            <a:ext cx="3867150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3f03592507a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887200" cy="5990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0" name="Google Shape;260;g3f03592507a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763" y="152400"/>
            <a:ext cx="9024482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f036f3b33f_0_5"/>
          <p:cNvSpPr txBox="1"/>
          <p:nvPr>
            <p:ph type="title"/>
          </p:nvPr>
        </p:nvSpPr>
        <p:spPr>
          <a:xfrm>
            <a:off x="328575" y="35057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Why do AUC implementations </a:t>
            </a:r>
            <a:br>
              <a:rPr lang="pl-PL"/>
            </a:br>
            <a:r>
              <a:rPr lang="pl-PL"/>
              <a:t>differ in efficiency?</a:t>
            </a:r>
            <a:endParaRPr/>
          </a:p>
        </p:txBody>
      </p:sp>
      <p:sp>
        <p:nvSpPr>
          <p:cNvPr id="266" name="Google Shape;266;g3f036f3b33f_0_5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l-PL"/>
              <a:t>extra</a:t>
            </a:r>
            <a:r>
              <a:rPr lang="pl-PL"/>
              <a:t> computations </a:t>
            </a:r>
            <a:endParaRPr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500"/>
              <a:t>(other metrics, </a:t>
            </a:r>
            <a:br>
              <a:rPr lang="pl-PL" sz="2500"/>
            </a:br>
            <a:r>
              <a:rPr lang="pl-PL" sz="2500"/>
              <a:t>confidence intervals, plots)</a:t>
            </a:r>
            <a:br>
              <a:rPr lang="pl-PL" sz="2500"/>
            </a:br>
            <a:endParaRPr sz="2500"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pl-PL"/>
              <a:t>algorithm used</a:t>
            </a:r>
            <a:br>
              <a:rPr lang="pl-PL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-PL"/>
              <a:t>algorithm optimization</a:t>
            </a:r>
            <a:br>
              <a:rPr lang="pl-PL"/>
            </a:b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pl-PL"/>
              <a:t>R vs C++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g3f036f3b33f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7273" y="1742425"/>
            <a:ext cx="5512226" cy="4002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g3f0612ac4cb_0_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375" y="152400"/>
            <a:ext cx="10297886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g3f03592507a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5276" y="1340375"/>
            <a:ext cx="7181450" cy="514362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g3f03592507a_0_0"/>
          <p:cNvSpPr txBox="1"/>
          <p:nvPr/>
        </p:nvSpPr>
        <p:spPr>
          <a:xfrm>
            <a:off x="0" y="0"/>
            <a:ext cx="12072000" cy="7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4400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rPr>
              <a:t>AUC algorithms – empirical speed assessment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3f03592507a_0_35"/>
          <p:cNvSpPr txBox="1"/>
          <p:nvPr>
            <p:ph type="title"/>
          </p:nvPr>
        </p:nvSpPr>
        <p:spPr>
          <a:xfrm>
            <a:off x="496475" y="365125"/>
            <a:ext cx="11124300" cy="86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Why does AUC computation speed matter?</a:t>
            </a:r>
            <a:endParaRPr b="1"/>
          </a:p>
        </p:txBody>
      </p:sp>
      <p:sp>
        <p:nvSpPr>
          <p:cNvPr id="279" name="Google Shape;279;g3f03592507a_0_35"/>
          <p:cNvSpPr txBox="1"/>
          <p:nvPr>
            <p:ph idx="1" type="body"/>
          </p:nvPr>
        </p:nvSpPr>
        <p:spPr>
          <a:xfrm>
            <a:off x="838200" y="1825625"/>
            <a:ext cx="10661700" cy="463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900">
                <a:latin typeface="Play"/>
                <a:ea typeface="Play"/>
                <a:cs typeface="Play"/>
                <a:sym typeface="Play"/>
              </a:rPr>
              <a:t>Important where AUC </a:t>
            </a:r>
            <a:r>
              <a:rPr lang="pl-PL" sz="2900" u="sng">
                <a:latin typeface="Play"/>
                <a:ea typeface="Play"/>
                <a:cs typeface="Play"/>
                <a:sym typeface="Play"/>
              </a:rPr>
              <a:t>is computed many times</a:t>
            </a:r>
            <a:r>
              <a:rPr lang="pl-PL" sz="2900">
                <a:latin typeface="Play"/>
                <a:ea typeface="Play"/>
                <a:cs typeface="Play"/>
                <a:sym typeface="Play"/>
              </a:rPr>
              <a:t>:</a:t>
            </a:r>
            <a:endParaRPr sz="29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900">
              <a:latin typeface="Play"/>
              <a:ea typeface="Play"/>
              <a:cs typeface="Play"/>
              <a:sym typeface="Play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Font typeface="Play"/>
              <a:buChar char="●"/>
            </a:pPr>
            <a:r>
              <a:rPr lang="pl-PL" sz="2900">
                <a:latin typeface="Play"/>
                <a:ea typeface="Play"/>
                <a:cs typeface="Play"/>
                <a:sym typeface="Play"/>
              </a:rPr>
              <a:t>Bootstrap </a:t>
            </a:r>
            <a:r>
              <a:rPr b="1" lang="pl-PL" sz="2900">
                <a:latin typeface="Play"/>
                <a:ea typeface="Play"/>
                <a:cs typeface="Play"/>
                <a:sym typeface="Play"/>
              </a:rPr>
              <a:t>confidence intervals</a:t>
            </a:r>
            <a:r>
              <a:rPr lang="pl-PL" sz="2900">
                <a:latin typeface="Play"/>
                <a:ea typeface="Play"/>
                <a:cs typeface="Play"/>
                <a:sym typeface="Play"/>
              </a:rPr>
              <a:t> and </a:t>
            </a:r>
            <a:r>
              <a:rPr b="1" lang="pl-PL" sz="2900">
                <a:latin typeface="Play"/>
                <a:ea typeface="Play"/>
                <a:cs typeface="Play"/>
                <a:sym typeface="Play"/>
              </a:rPr>
              <a:t>permutation tests</a:t>
            </a:r>
            <a:br>
              <a:rPr b="1" lang="pl-PL" sz="2900">
                <a:latin typeface="Play"/>
                <a:ea typeface="Play"/>
                <a:cs typeface="Play"/>
                <a:sym typeface="Play"/>
              </a:rPr>
            </a:br>
            <a:endParaRPr b="1" sz="2900">
              <a:latin typeface="Play"/>
              <a:ea typeface="Play"/>
              <a:cs typeface="Play"/>
              <a:sym typeface="Pl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Play"/>
              <a:buChar char="●"/>
            </a:pPr>
            <a:r>
              <a:rPr b="1" lang="pl-PL" sz="2900">
                <a:latin typeface="Play"/>
                <a:ea typeface="Play"/>
                <a:cs typeface="Play"/>
                <a:sym typeface="Play"/>
              </a:rPr>
              <a:t>Direct AUC optimization</a:t>
            </a:r>
            <a:r>
              <a:rPr lang="pl-PL" sz="2900">
                <a:latin typeface="Play"/>
                <a:ea typeface="Play"/>
                <a:cs typeface="Play"/>
                <a:sym typeface="Play"/>
              </a:rPr>
              <a:t> in machine learning</a:t>
            </a:r>
            <a:br>
              <a:rPr lang="pl-PL" sz="2900">
                <a:latin typeface="Play"/>
                <a:ea typeface="Play"/>
                <a:cs typeface="Play"/>
                <a:sym typeface="Play"/>
              </a:rPr>
            </a:br>
            <a:endParaRPr sz="2900">
              <a:latin typeface="Play"/>
              <a:ea typeface="Play"/>
              <a:cs typeface="Play"/>
              <a:sym typeface="Pl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Play"/>
              <a:buChar char="●"/>
            </a:pPr>
            <a:r>
              <a:rPr lang="pl-PL" sz="2900">
                <a:latin typeface="Play"/>
                <a:ea typeface="Play"/>
                <a:cs typeface="Play"/>
                <a:sym typeface="Play"/>
              </a:rPr>
              <a:t>AUC-based </a:t>
            </a:r>
            <a:r>
              <a:rPr b="1" lang="pl-PL" sz="2900">
                <a:latin typeface="Play"/>
                <a:ea typeface="Play"/>
                <a:cs typeface="Play"/>
                <a:sym typeface="Play"/>
              </a:rPr>
              <a:t>feature selection and feature importance</a:t>
            </a:r>
            <a:br>
              <a:rPr b="1" lang="pl-PL" sz="2900">
                <a:latin typeface="Play"/>
                <a:ea typeface="Play"/>
                <a:cs typeface="Play"/>
                <a:sym typeface="Play"/>
              </a:rPr>
            </a:br>
            <a:endParaRPr b="1" sz="2900">
              <a:latin typeface="Play"/>
              <a:ea typeface="Play"/>
              <a:cs typeface="Play"/>
              <a:sym typeface="Play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Play"/>
              <a:buChar char="●"/>
            </a:pPr>
            <a:r>
              <a:rPr lang="pl-PL" sz="2900">
                <a:latin typeface="Play"/>
                <a:ea typeface="Play"/>
                <a:cs typeface="Play"/>
                <a:sym typeface="Play"/>
              </a:rPr>
              <a:t>Large-scale banking market </a:t>
            </a:r>
            <a:r>
              <a:rPr b="1" lang="pl-PL" sz="2900">
                <a:latin typeface="Play"/>
                <a:ea typeface="Play"/>
                <a:cs typeface="Play"/>
                <a:sym typeface="Play"/>
              </a:rPr>
              <a:t>simulations</a:t>
            </a:r>
            <a:endParaRPr sz="260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3f03592507a_0_30"/>
          <p:cNvSpPr txBox="1"/>
          <p:nvPr>
            <p:ph type="title"/>
          </p:nvPr>
        </p:nvSpPr>
        <p:spPr>
          <a:xfrm>
            <a:off x="432225" y="77025"/>
            <a:ext cx="10006800" cy="961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Case study </a:t>
            </a:r>
            <a:br>
              <a:rPr lang="pl-PL"/>
            </a:br>
            <a:r>
              <a:rPr lang="pl-PL" sz="2800">
                <a:latin typeface="Arial"/>
                <a:ea typeface="Arial"/>
                <a:cs typeface="Arial"/>
                <a:sym typeface="Arial"/>
              </a:rPr>
              <a:t>Optimized AUC computation in the DALEX explainability framework. </a:t>
            </a:r>
            <a:endParaRPr/>
          </a:p>
        </p:txBody>
      </p:sp>
      <p:sp>
        <p:nvSpPr>
          <p:cNvPr id="285" name="Google Shape;285;g3f03592507a_0_30"/>
          <p:cNvSpPr txBox="1"/>
          <p:nvPr>
            <p:ph idx="1" type="body"/>
          </p:nvPr>
        </p:nvSpPr>
        <p:spPr>
          <a:xfrm>
            <a:off x="5973400" y="1313400"/>
            <a:ext cx="5748900" cy="5175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 fontScale="70000" lnSpcReduction="10000"/>
          </a:bodyPr>
          <a:lstStyle/>
          <a:p>
            <a:pPr indent="-30861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64286"/>
              <a:buChar char="●"/>
            </a:pPr>
            <a:r>
              <a:rPr b="1" lang="pl-PL"/>
              <a:t>Setup: </a:t>
            </a:r>
            <a:r>
              <a:rPr lang="pl-PL"/>
              <a:t>Logistic regression on the Titanic dataset (7 predictors); </a:t>
            </a:r>
            <a:r>
              <a:rPr b="1" lang="pl-PL" u="sng"/>
              <a:t>Permutation Variable Importance</a:t>
            </a:r>
            <a:r>
              <a:rPr lang="pl-PL"/>
              <a:t> with 50 permutations per variable (350 AUC calculations).</a:t>
            </a:r>
            <a:br>
              <a:rPr lang="pl-PL"/>
            </a:br>
            <a:r>
              <a:rPr lang="pl-PL"/>
              <a:t> </a:t>
            </a:r>
            <a:endParaRPr/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6"/>
              <a:buChar char="●"/>
            </a:pPr>
            <a:r>
              <a:rPr b="1" lang="pl-PL"/>
              <a:t>Optimization:</a:t>
            </a:r>
            <a:r>
              <a:rPr lang="pl-PL"/>
              <a:t> Replaced </a:t>
            </a:r>
            <a:r>
              <a:rPr b="1" lang="pl-PL"/>
              <a:t>the default 1 − AUC</a:t>
            </a:r>
            <a:r>
              <a:rPr lang="pl-PL"/>
              <a:t> loss function with a </a:t>
            </a:r>
            <a:r>
              <a:rPr b="1" lang="pl-PL"/>
              <a:t>bigstatsr-based implementation</a:t>
            </a:r>
            <a:r>
              <a:rPr lang="pl-PL"/>
              <a:t>.</a:t>
            </a:r>
            <a:br>
              <a:rPr lang="pl-PL"/>
            </a:br>
            <a:endParaRPr/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6"/>
              <a:buChar char="●"/>
            </a:pPr>
            <a:r>
              <a:rPr b="1" lang="pl-PL"/>
              <a:t>Performance:</a:t>
            </a:r>
            <a:r>
              <a:rPr lang="pl-PL"/>
              <a:t> ~0.026 s faster per AUC calculation, saving about 9–11 s per importance plot. </a:t>
            </a:r>
            <a:br>
              <a:rPr lang="pl-PL"/>
            </a:br>
            <a:endParaRPr/>
          </a:p>
          <a:p>
            <a:pPr indent="-30861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64286"/>
              <a:buChar char="●"/>
            </a:pPr>
            <a:r>
              <a:rPr b="1" lang="pl-PL"/>
              <a:t>Result:</a:t>
            </a:r>
            <a:r>
              <a:rPr lang="pl-PL"/>
              <a:t> 75% reduction in median </a:t>
            </a:r>
            <a:r>
              <a:rPr lang="pl-PL"/>
              <a:t>computation time</a:t>
            </a:r>
            <a:r>
              <a:rPr lang="pl-PL"/>
              <a:t>, demonstrating the value of fast AUC implementations in repetitive evaluation tasks. </a:t>
            </a:r>
            <a:endParaRPr/>
          </a:p>
        </p:txBody>
      </p:sp>
      <p:pic>
        <p:nvPicPr>
          <p:cNvPr id="286" name="Google Shape;286;g3f03592507a_0_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5100" y="4097550"/>
            <a:ext cx="3695675" cy="263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3f03592507a_0_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975" y="1125450"/>
            <a:ext cx="3241715" cy="2828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g3f0612ac4cb_0_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50" y="560100"/>
            <a:ext cx="7258526" cy="5470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g3f0612ac4cb_0_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02510" y="822150"/>
            <a:ext cx="3054666" cy="3043948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f0612ac4cb_0_42"/>
          <p:cNvSpPr txBox="1"/>
          <p:nvPr/>
        </p:nvSpPr>
        <p:spPr>
          <a:xfrm>
            <a:off x="7124750" y="4106075"/>
            <a:ext cx="5154600" cy="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300" u="sng">
                <a:solidFill>
                  <a:schemeClr val="hlink"/>
                </a:solidFill>
                <a:hlinkClick r:id="rId5"/>
              </a:rPr>
              <a:t>https://github.com/przem-pep/AUCwR</a:t>
            </a:r>
            <a:endParaRPr sz="23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f0612ac4cb_0_24"/>
          <p:cNvSpPr txBox="1"/>
          <p:nvPr>
            <p:ph type="ctrTitle"/>
          </p:nvPr>
        </p:nvSpPr>
        <p:spPr>
          <a:xfrm>
            <a:off x="1669625" y="2235150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60870"/>
              <a:buFont typeface="Play"/>
              <a:buNone/>
            </a:pPr>
            <a:r>
              <a:rPr lang="pl-PL"/>
              <a:t>Computing </a:t>
            </a:r>
            <a:br>
              <a:rPr lang="pl-PL"/>
            </a:br>
            <a:r>
              <a:rPr lang="pl-PL" sz="2300"/>
              <a:t>AUC, AUROC, ROC score, concordance statistic, C-statistic,  Vargha-Delaney A statistic, Brunner-Munzel test statistic, relative treatment effect, probability of superiority, measure of stochastic superiority (α), Common Language Effect Size, “pseudo-Gini”, ROC skill score (ROCSS), Cliff’s delta, Accuracy Ratio (AR) based on Cumulative Accuracy Profile (CAP) curve, Glass rank-biserial correlation coefficient, Somers’ D statistic and Δ measure of stochastic superiority</a:t>
            </a:r>
            <a:endParaRPr sz="2300"/>
          </a:p>
          <a:p>
            <a:pPr indent="457200" lvl="0" marL="1371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Play"/>
              <a:buNone/>
            </a:pPr>
            <a:r>
              <a:rPr lang="pl-PL"/>
              <a:t>efficiently with R</a:t>
            </a:r>
            <a:endParaRPr/>
          </a:p>
        </p:txBody>
      </p:sp>
      <p:pic>
        <p:nvPicPr>
          <p:cNvPr id="300" name="Google Shape;300;g3f0612ac4cb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04325" y="4550836"/>
            <a:ext cx="3730425" cy="23071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g3f01e201d91_0_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3749" y="968775"/>
            <a:ext cx="8000501" cy="5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g3f01e201d91_0_102"/>
          <p:cNvSpPr txBox="1"/>
          <p:nvPr>
            <p:ph idx="4294967295" type="title"/>
          </p:nvPr>
        </p:nvSpPr>
        <p:spPr>
          <a:xfrm>
            <a:off x="94150" y="103025"/>
            <a:ext cx="11745000" cy="76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0909"/>
              <a:buNone/>
            </a:pPr>
            <a:r>
              <a:rPr lang="pl-PL"/>
              <a:t>AUC implementations differ dramatically  in speed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f0612ac4cb_0_6"/>
          <p:cNvSpPr txBox="1"/>
          <p:nvPr>
            <p:ph type="ctrTitle"/>
          </p:nvPr>
        </p:nvSpPr>
        <p:spPr>
          <a:xfrm>
            <a:off x="1513650" y="1602858"/>
            <a:ext cx="9164700" cy="39765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If you need to compute AUC repeatedly,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choose efficient algorithms or packages that implement them.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f01e201d91_0_13"/>
          <p:cNvSpPr txBox="1"/>
          <p:nvPr>
            <p:ph type="title"/>
          </p:nvPr>
        </p:nvSpPr>
        <p:spPr>
          <a:xfrm>
            <a:off x="838200" y="365125"/>
            <a:ext cx="9807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[ROC] AUC is a performance measure of a </a:t>
            </a:r>
            <a:r>
              <a:rPr b="1" lang="pl-PL"/>
              <a:t>binary classifier</a:t>
            </a:r>
            <a:endParaRPr b="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f01e201d91_0_40"/>
          <p:cNvSpPr txBox="1"/>
          <p:nvPr>
            <p:ph type="title"/>
          </p:nvPr>
        </p:nvSpPr>
        <p:spPr>
          <a:xfrm>
            <a:off x="838200" y="365125"/>
            <a:ext cx="9807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[ROC] AUC is a performance measure of a </a:t>
            </a:r>
            <a:r>
              <a:rPr b="1" lang="pl-PL"/>
              <a:t>binary classifier</a:t>
            </a:r>
            <a:endParaRPr b="1"/>
          </a:p>
        </p:txBody>
      </p:sp>
      <p:sp>
        <p:nvSpPr>
          <p:cNvPr id="119" name="Google Shape;119;g3f01e201d91_0_40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lay"/>
              <a:buChar char="●"/>
            </a:pPr>
            <a:r>
              <a:rPr lang="pl-PL">
                <a:latin typeface="Play"/>
                <a:ea typeface="Play"/>
                <a:cs typeface="Play"/>
                <a:sym typeface="Play"/>
              </a:rPr>
              <a:t>Binary target 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500">
                <a:latin typeface="Play"/>
                <a:ea typeface="Play"/>
                <a:cs typeface="Play"/>
                <a:sym typeface="Play"/>
              </a:rPr>
              <a:t>(yes/no; good/bad; spam/ham; infected/healthy)</a:t>
            </a:r>
            <a:endParaRPr sz="250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f01e201d91_0_46"/>
          <p:cNvSpPr txBox="1"/>
          <p:nvPr>
            <p:ph type="title"/>
          </p:nvPr>
        </p:nvSpPr>
        <p:spPr>
          <a:xfrm>
            <a:off x="838200" y="365125"/>
            <a:ext cx="98070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[ROC] AUC is a performance measure of a </a:t>
            </a:r>
            <a:r>
              <a:rPr b="1" lang="pl-PL"/>
              <a:t>binary classifier</a:t>
            </a:r>
            <a:endParaRPr b="1"/>
          </a:p>
        </p:txBody>
      </p:sp>
      <p:sp>
        <p:nvSpPr>
          <p:cNvPr id="125" name="Google Shape;125;g3f01e201d91_0_4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lay"/>
              <a:buChar char="●"/>
            </a:pPr>
            <a:r>
              <a:rPr lang="pl-PL">
                <a:latin typeface="Play"/>
                <a:ea typeface="Play"/>
                <a:cs typeface="Play"/>
                <a:sym typeface="Play"/>
              </a:rPr>
              <a:t>Binary target </a:t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500">
                <a:latin typeface="Play"/>
                <a:ea typeface="Play"/>
                <a:cs typeface="Play"/>
                <a:sym typeface="Play"/>
              </a:rPr>
              <a:t>(yes/no; good/bad; spam/ham; infected/healthy)</a:t>
            </a:r>
            <a:endParaRPr sz="2500">
              <a:latin typeface="Play"/>
              <a:ea typeface="Play"/>
              <a:cs typeface="Play"/>
              <a:sym typeface="Play"/>
            </a:endParaRPr>
          </a:p>
          <a:p>
            <a:pPr indent="45720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lay"/>
              <a:ea typeface="Play"/>
              <a:cs typeface="Play"/>
              <a:sym typeface="Play"/>
            </a:endParaRPr>
          </a:p>
          <a:p>
            <a: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Play"/>
              <a:buChar char="●"/>
            </a:pPr>
            <a:r>
              <a:rPr lang="pl-PL">
                <a:latin typeface="Play"/>
                <a:ea typeface="Play"/>
                <a:cs typeface="Play"/>
                <a:sym typeface="Play"/>
              </a:rPr>
              <a:t>Ordinal or numeric </a:t>
            </a:r>
            <a:r>
              <a:rPr b="1" lang="pl-PL">
                <a:latin typeface="Play"/>
                <a:ea typeface="Play"/>
                <a:cs typeface="Play"/>
                <a:sym typeface="Play"/>
              </a:rPr>
              <a:t>„score”</a:t>
            </a:r>
            <a:endParaRPr b="1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-PL" sz="2600">
                <a:latin typeface="Play"/>
                <a:ea typeface="Play"/>
                <a:cs typeface="Play"/>
                <a:sym typeface="Play"/>
              </a:rPr>
              <a:t>	(logit from regression model; credit scoring/rating; biomarker…)</a:t>
            </a:r>
            <a:endParaRPr sz="2600">
              <a:latin typeface="Play"/>
              <a:ea typeface="Play"/>
              <a:cs typeface="Play"/>
              <a:sym typeface="Play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Play"/>
              <a:ea typeface="Play"/>
              <a:cs typeface="Play"/>
              <a:sym typeface="Pl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g3f01e201d91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6075" y="1157050"/>
            <a:ext cx="4705350" cy="2990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g3f01e201d91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97525" y="3734275"/>
            <a:ext cx="3943350" cy="295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g3f01e201d91_0_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3825" y="152400"/>
            <a:ext cx="6985775" cy="2940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Pakiet 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2025-07-03T13:02:32Z</dcterms:created>
  <dc:creator>Błażej Kochański - Moore Polska</dc:creator>
</cp:coreProperties>
</file>