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310" r:id="rId3"/>
    <p:sldId id="306" r:id="rId4"/>
    <p:sldId id="311" r:id="rId5"/>
    <p:sldId id="307" r:id="rId6"/>
    <p:sldId id="308" r:id="rId7"/>
    <p:sldId id="309" r:id="rId8"/>
    <p:sldId id="305" r:id="rId9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D8BB5-EB2E-4370-80E4-3EFD2EE81F38}" v="1" dt="2026-07-04T20:50:16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áté Szilcz" userId="efd8364d-d39f-4ad7-a77a-c8013ccc1eaa" providerId="ADAL" clId="{0B1D8BB5-EB2E-4370-80E4-3EFD2EE81F38}"/>
    <pc:docChg chg="custSel modSld modMainMaster">
      <pc:chgData name="Máté Szilcz" userId="efd8364d-d39f-4ad7-a77a-c8013ccc1eaa" providerId="ADAL" clId="{0B1D8BB5-EB2E-4370-80E4-3EFD2EE81F38}" dt="2026-07-04T20:53:57.644" v="3" actId="1076"/>
      <pc:docMkLst>
        <pc:docMk/>
      </pc:docMkLst>
      <pc:sldChg chg="modSp mod">
        <pc:chgData name="Máté Szilcz" userId="efd8364d-d39f-4ad7-a77a-c8013ccc1eaa" providerId="ADAL" clId="{0B1D8BB5-EB2E-4370-80E4-3EFD2EE81F38}" dt="2026-07-04T20:53:57.644" v="3" actId="1076"/>
        <pc:sldMkLst>
          <pc:docMk/>
          <pc:sldMk cId="3814861480" sldId="310"/>
        </pc:sldMkLst>
        <pc:picChg chg="mod">
          <ac:chgData name="Máté Szilcz" userId="efd8364d-d39f-4ad7-a77a-c8013ccc1eaa" providerId="ADAL" clId="{0B1D8BB5-EB2E-4370-80E4-3EFD2EE81F38}" dt="2026-07-04T20:53:57.644" v="3" actId="1076"/>
          <ac:picMkLst>
            <pc:docMk/>
            <pc:sldMk cId="3814861480" sldId="310"/>
            <ac:picMk id="13" creationId="{0DA195DF-5A4E-66D3-22DE-C7AE4BA33D2F}"/>
          </ac:picMkLst>
        </pc:picChg>
      </pc:sldChg>
      <pc:sldMasterChg chg="delSp mod modSldLayout">
        <pc:chgData name="Máté Szilcz" userId="efd8364d-d39f-4ad7-a77a-c8013ccc1eaa" providerId="ADAL" clId="{0B1D8BB5-EB2E-4370-80E4-3EFD2EE81F38}" dt="2026-07-04T20:53:14.699" v="2"/>
        <pc:sldMasterMkLst>
          <pc:docMk/>
          <pc:sldMasterMk cId="781800660" sldId="2147483648"/>
        </pc:sldMasterMkLst>
        <pc:spChg chg="del">
          <ac:chgData name="Máté Szilcz" userId="efd8364d-d39f-4ad7-a77a-c8013ccc1eaa" providerId="ADAL" clId="{0B1D8BB5-EB2E-4370-80E4-3EFD2EE81F38}" dt="2026-07-04T20:53:14.698" v="1"/>
          <ac:spMkLst>
            <pc:docMk/>
            <pc:sldMasterMk cId="781800660" sldId="2147483648"/>
            <ac:spMk id="9" creationId="{11C97DE4-B656-EF64-0498-00D176E59548}"/>
          </ac:spMkLst>
        </pc:spChg>
        <pc:spChg chg="del">
          <ac:chgData name="Máté Szilcz" userId="efd8364d-d39f-4ad7-a77a-c8013ccc1eaa" providerId="ADAL" clId="{0B1D8BB5-EB2E-4370-80E4-3EFD2EE81F38}" dt="2026-07-04T20:53:14.699" v="2"/>
          <ac:spMkLst>
            <pc:docMk/>
            <pc:sldMasterMk cId="781800660" sldId="2147483648"/>
            <ac:spMk id="10" creationId="{7856A9CD-64BD-944C-99C4-E5B24E442BAB}"/>
          </ac:spMkLst>
        </pc:spChg>
        <pc:sldLayoutChg chg="modSp mod">
          <pc:chgData name="Máté Szilcz" userId="efd8364d-d39f-4ad7-a77a-c8013ccc1eaa" providerId="ADAL" clId="{0B1D8BB5-EB2E-4370-80E4-3EFD2EE81F38}" dt="2026-07-04T20:52:50.484" v="0" actId="1076"/>
          <pc:sldLayoutMkLst>
            <pc:docMk/>
            <pc:sldMasterMk cId="781800660" sldId="2147483648"/>
            <pc:sldLayoutMk cId="1388993812" sldId="2147483654"/>
          </pc:sldLayoutMkLst>
          <pc:spChg chg="mod">
            <ac:chgData name="Máté Szilcz" userId="efd8364d-d39f-4ad7-a77a-c8013ccc1eaa" providerId="ADAL" clId="{0B1D8BB5-EB2E-4370-80E4-3EFD2EE81F38}" dt="2026-07-04T20:52:50.484" v="0" actId="1076"/>
            <ac:spMkLst>
              <pc:docMk/>
              <pc:sldMasterMk cId="781800660" sldId="2147483648"/>
              <pc:sldLayoutMk cId="1388993812" sldId="2147483654"/>
              <ac:spMk id="4" creationId="{8EBFDA78-67A7-47DF-99D5-7A7CD7049144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44F95-C00F-4FB1-9500-6D675D0F1F1E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ED347-01C6-4A94-BF23-E3917BDA7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48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D46D5-C1F2-0048-9289-20166C780AA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71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8D274-7246-1029-4CBD-3B6375D61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72CB3-4859-49D1-53B2-075719C18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BB96C-F500-CFAC-216C-4101AA23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C1B-1207-43F1-B9C7-519AA96B5907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A943A-ED87-9C59-FA30-A024AE05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AAA5D-CA0D-9F1A-DE01-CDFC5B03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E8E4-2B32-429C-A01E-7E37FB95E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9D9B4-07C1-2019-B5EA-76F751F03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94EA5-B04D-10B9-18BC-BA1C19787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DB4F8-37EC-B248-7626-7DAC4CC2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C1B-1207-43F1-B9C7-519AA96B5907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8F9C3-AAF3-1831-933D-0F544E54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BF26D-EDFE-77C9-8A0D-3B8A26C2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E8E4-2B32-429C-A01E-7E37FB95E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13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40CCD3-E13F-BD50-BC71-17BEBE9FF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3DC3A-7394-93D5-B98B-4B83EE263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B98A4-EC55-0057-0DE4-9F935116F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C1B-1207-43F1-B9C7-519AA96B5907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26967-CBE2-1426-2E2B-08E9039F9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F87D5-1FAA-EDEF-B0EC-6684647A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E8E4-2B32-429C-A01E-7E37FB95E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41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E77B1-D41D-86A9-6BDB-89C24F3F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0D6A2-2C0E-F51E-F0C8-3AEF19889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BD81B-EEEF-E466-A294-F70947A63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C1B-1207-43F1-B9C7-519AA96B5907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55A5-1B27-77E6-698A-BCCE85BA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C080F-1548-149E-3471-5E8DC170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E8E4-2B32-429C-A01E-7E37FB95E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77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5C9F-29C6-DACF-7D6A-07703787D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B2A1E-EBF0-FED8-44D9-24D1F807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A73E1-57FD-4BEB-0198-1D85BE203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C1B-1207-43F1-B9C7-519AA96B5907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1DFED-6F58-19E5-E1B5-2DBDD8C8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6F04F-F79A-D156-38AB-07F03965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E8E4-2B32-429C-A01E-7E37FB95E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3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8D146-4AF6-3C09-4B48-127278E4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2E097-9935-8B45-0D89-05F8BE2F2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E0C63-93B7-C48C-6ADF-1739615CF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DF061-A871-74B3-4EDE-370BC68D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C1B-1207-43F1-B9C7-519AA96B5907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4132E-5FAB-D6B3-18DD-D7B5E0CF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0FC09-C0B4-17D8-7FC4-4AE84013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E8E4-2B32-429C-A01E-7E37FB95E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81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39F5-6F90-4DFC-01E5-A4ADCDF5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EAD57-1D13-5219-FF03-10FAB5ED6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89DDB-CF4B-980E-F684-957BEA9A0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15BB5-30B8-3C36-0A41-E83BFA6B8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3AD98-D9F3-BE40-875C-250B91761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D0420-AA7C-9814-8A3A-7E236D03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C1B-1207-43F1-B9C7-519AA96B5907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6088C-74DE-D33F-69A5-C20EA497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D0F87B-8170-40FE-E7FE-FA3AA93E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E8E4-2B32-429C-A01E-7E37FB95E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29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408AF-A54B-275C-A06B-B7ABF9A75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2F291-A68E-F001-8C31-50CCCEA7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C1B-1207-43F1-B9C7-519AA96B5907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FDA78-67A7-47DF-99D5-7A7CD704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0647" y="5468844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2178E-8EB1-EBD8-35F4-732315D96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E8E4-2B32-429C-A01E-7E37FB95E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9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89225C-BC44-C1F6-EECD-E5177B92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C1B-1207-43F1-B9C7-519AA96B5907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0169A4-35CC-5781-F61E-CFEF3D42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4D40D-E705-A7F8-AAC7-8E9554DD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E8E4-2B32-429C-A01E-7E37FB95E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76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17DD2-2415-8009-FC42-1385C333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E31B9-5325-E85F-A302-32DA9AC94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A746F-DA1F-3898-E4AD-13ACBCF01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3D447-275B-5EA1-7B69-C46D7FC1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C1B-1207-43F1-B9C7-519AA96B5907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A899C-7CE8-D29C-6A63-C0CAE115C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9639D-2062-43F3-4E7E-3415518E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E8E4-2B32-429C-A01E-7E37FB95E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59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ACFEB-3A8E-A69C-509A-F397827E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58099-02ED-D466-9979-649AE548D9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C7AC7-7437-F0C5-C151-96B4634B8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90D9-5E27-0787-CF54-E469688F1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C1B-1207-43F1-B9C7-519AA96B5907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A9353-B3A6-0433-47F2-447910EE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155A9-61C9-6784-9B32-C9FB66FFC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E8E4-2B32-429C-A01E-7E37FB95E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07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2CDDB7-053C-D98E-710D-7ACF3C16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1482C-4B7F-AD76-7E15-7D38E18CE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37A34-C55E-2FE8-EC41-9E1E1E9D5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D1DC1B-1207-43F1-B9C7-519AA96B5907}" type="datetimeFigureOut">
              <a:rPr lang="en-GB" smtClean="0"/>
              <a:t>04/07/2026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9FB8C-B026-ADEE-B533-8E1B8D1E1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1FD9E-A8CB-7E28-04C1-582A0ACA2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C2E8E4-2B32-429C-A01E-7E37FB95E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80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5B19C-F0EC-DE48-00C0-1A4028086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932F1-B57E-A5BF-C520-08A8129E9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731" y="1159305"/>
            <a:ext cx="8210740" cy="3040693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b="1" dirty="0" err="1">
                <a:solidFill>
                  <a:srgbClr val="2B9FD4"/>
                </a:solidFill>
                <a:latin typeface="Inter"/>
              </a:rPr>
              <a:t>useR</a:t>
            </a:r>
            <a:r>
              <a:rPr lang="en-GB" sz="2000" b="1" dirty="0">
                <a:solidFill>
                  <a:srgbClr val="2B9FD4"/>
                </a:solidFill>
                <a:latin typeface="Inter"/>
              </a:rPr>
              <a:t>! Conference · Lightning Talk</a:t>
            </a:r>
            <a:r>
              <a:rPr lang="en-GB" sz="4400" b="1" dirty="0"/>
              <a:t>
</a:t>
            </a:r>
            <a:r>
              <a:rPr lang="en-GB" sz="6600" b="1" dirty="0" err="1">
                <a:solidFill>
                  <a:srgbClr val="2A3439"/>
                </a:solidFill>
                <a:latin typeface="Inter"/>
              </a:rPr>
              <a:t>SweEpiAI</a:t>
            </a:r>
            <a:r>
              <a:rPr lang="en-GB" sz="4400" b="1" dirty="0"/>
              <a:t>
</a:t>
            </a:r>
            <a:r>
              <a:rPr lang="en-GB" sz="2800" dirty="0">
                <a:solidFill>
                  <a:srgbClr val="5D6D7E"/>
                </a:solidFill>
                <a:latin typeface="Inter"/>
              </a:rPr>
              <a:t>Natural language exploration of Swedish epidemiological data.</a:t>
            </a:r>
            <a:br>
              <a:rPr lang="en-GB" sz="2800" dirty="0">
                <a:solidFill>
                  <a:srgbClr val="5D6D7E"/>
                </a:solidFill>
                <a:latin typeface="Inter"/>
              </a:rPr>
            </a:br>
            <a:r>
              <a:rPr lang="en-GB" sz="2800" dirty="0">
                <a:solidFill>
                  <a:srgbClr val="5D6D7E"/>
                </a:solidFill>
                <a:latin typeface="Inter"/>
              </a:rPr>
              <a:t>R Shiny app with integrated LLMs.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FB86F-6DDF-4B22-9FA0-CCD3C3A0D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233" y="96842"/>
            <a:ext cx="2479964" cy="6919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8EA99F6-2FFF-7D0A-0BC3-C88B64714E4A}"/>
              </a:ext>
            </a:extLst>
          </p:cNvPr>
          <p:cNvSpPr/>
          <p:nvPr/>
        </p:nvSpPr>
        <p:spPr>
          <a:xfrm>
            <a:off x="-1" y="6410036"/>
            <a:ext cx="12192001" cy="447964"/>
          </a:xfrm>
          <a:prstGeom prst="rect">
            <a:avLst/>
          </a:prstGeom>
          <a:solidFill>
            <a:srgbClr val="2B9FD4">
              <a:alpha val="4666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A9CA3-8A23-AB17-84BA-F90A4947DE82}"/>
              </a:ext>
            </a:extLst>
          </p:cNvPr>
          <p:cNvSpPr txBox="1"/>
          <p:nvPr/>
        </p:nvSpPr>
        <p:spPr>
          <a:xfrm>
            <a:off x="305731" y="4771147"/>
            <a:ext cx="264662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A3439"/>
                </a:solidFill>
                <a:effectLst/>
                <a:uLnTx/>
                <a:uFillTx/>
                <a:latin typeface="Inter"/>
              </a:rPr>
              <a:t>Máté Szilcz, PhD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
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5D6D7E"/>
                </a:solidFill>
                <a:effectLst/>
                <a:uLnTx/>
                <a:uFillTx/>
                <a:latin typeface="Inter"/>
              </a:rPr>
              <a:t>Viti Science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
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2B9FD4"/>
                </a:solidFill>
                <a:effectLst/>
                <a:uLnTx/>
                <a:uFillTx/>
                <a:latin typeface="Inter"/>
              </a:rPr>
              <a:t>mate.szilcz@vitiscience.se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B13D84-A135-1840-AD6C-5BF65D232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547" y="1658886"/>
            <a:ext cx="3463650" cy="354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1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307A45-0C21-7CE5-AB41-FC1D526C3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233" y="96842"/>
            <a:ext cx="2479964" cy="6919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9F4F6-295A-D721-C05B-43635688E6F7}"/>
              </a:ext>
            </a:extLst>
          </p:cNvPr>
          <p:cNvSpPr txBox="1"/>
          <p:nvPr/>
        </p:nvSpPr>
        <p:spPr>
          <a:xfrm>
            <a:off x="508000" y="863600"/>
            <a:ext cx="6096000" cy="96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1" cap="all" dirty="0">
                <a:solidFill>
                  <a:srgbClr val="2A3439"/>
                </a:solidFill>
                <a:effectLst/>
                <a:highlight>
                  <a:srgbClr val="FFFFFF"/>
                </a:highlight>
                <a:latin typeface="Inter"/>
              </a:rPr>
              <a:t>Sweden has </a:t>
            </a:r>
            <a:r>
              <a:rPr lang="en-GB" sz="2800" b="1" cap="all" dirty="0">
                <a:solidFill>
                  <a:srgbClr val="2B9FD4"/>
                </a:solidFill>
                <a:effectLst/>
                <a:highlight>
                  <a:srgbClr val="FFFFFF"/>
                </a:highlight>
                <a:latin typeface="Inter"/>
              </a:rPr>
              <a:t>Rich open data</a:t>
            </a:r>
            <a:r>
              <a:rPr lang="en-GB" sz="2800" b="1" cap="all" dirty="0">
                <a:solidFill>
                  <a:srgbClr val="2A3439"/>
                </a:solidFill>
                <a:effectLst/>
                <a:highlight>
                  <a:srgbClr val="FFFFFF"/>
                </a:highlight>
                <a:latin typeface="Inter"/>
              </a:rPr>
              <a:t> but with </a:t>
            </a:r>
            <a:r>
              <a:rPr lang="en-GB" sz="2800" b="1" cap="all" dirty="0">
                <a:solidFill>
                  <a:srgbClr val="2B9FD4"/>
                </a:solidFill>
                <a:effectLst/>
                <a:highlight>
                  <a:srgbClr val="FFFFFF"/>
                </a:highlight>
                <a:latin typeface="Inter"/>
              </a:rPr>
              <a:t>Clunky access</a:t>
            </a:r>
            <a:endParaRPr lang="en-GB" sz="2800" b="1" i="1" dirty="0">
              <a:solidFill>
                <a:srgbClr val="1A1F36"/>
              </a:solidFill>
              <a:effectLst/>
              <a:latin typeface="Inter Variable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A195DF-5A4E-66D3-22DE-C7AE4BA33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99"/>
          <a:stretch/>
        </p:blipFill>
        <p:spPr>
          <a:xfrm>
            <a:off x="6777318" y="159998"/>
            <a:ext cx="5170697" cy="5029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E9840F-6940-440A-8D4A-AAEB30A4A1D5}"/>
              </a:ext>
            </a:extLst>
          </p:cNvPr>
          <p:cNvSpPr txBox="1"/>
          <p:nvPr/>
        </p:nvSpPr>
        <p:spPr>
          <a:xfrm>
            <a:off x="508000" y="508000"/>
            <a:ext cx="5080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b="1" dirty="0">
                <a:solidFill>
                  <a:srgbClr val="2B9FD4"/>
                </a:solidFill>
                <a:latin typeface="Inter"/>
              </a:rPr>
              <a:t>THE PROBLEM</a:t>
            </a:r>
            <a:endParaRPr lang="en-GB" sz="2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77AACF0-F41C-44AD-8C68-481D6C551055}"/>
              </a:ext>
            </a:extLst>
          </p:cNvPr>
          <p:cNvSpPr/>
          <p:nvPr/>
        </p:nvSpPr>
        <p:spPr>
          <a:xfrm>
            <a:off x="508000" y="2293506"/>
            <a:ext cx="381000" cy="381000"/>
          </a:xfrm>
          <a:prstGeom prst="ellipse">
            <a:avLst/>
          </a:prstGeom>
          <a:solidFill>
            <a:srgbClr val="2B9FD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2A0B706-2DDF-4A22-9D76-5F067FA6B8EE}"/>
              </a:ext>
            </a:extLst>
          </p:cNvPr>
          <p:cNvSpPr/>
          <p:nvPr/>
        </p:nvSpPr>
        <p:spPr>
          <a:xfrm>
            <a:off x="596900" y="2382406"/>
            <a:ext cx="203200" cy="203200"/>
          </a:xfrm>
          <a:prstGeom prst="frame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0F0E3-00AF-4F4A-A24E-D5D5C9F084E8}"/>
              </a:ext>
            </a:extLst>
          </p:cNvPr>
          <p:cNvSpPr txBox="1"/>
          <p:nvPr/>
        </p:nvSpPr>
        <p:spPr>
          <a:xfrm>
            <a:off x="1062318" y="2318906"/>
            <a:ext cx="55372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sz="2000" dirty="0">
                <a:solidFill>
                  <a:srgbClr val="2A3439"/>
                </a:solidFill>
                <a:latin typeface="Inter"/>
              </a:rPr>
              <a:t>Hidden behind ugly user interface</a:t>
            </a:r>
            <a:endParaRPr lang="en-GB" sz="28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6C01E3-D034-4998-BA07-BD87074C4381}"/>
              </a:ext>
            </a:extLst>
          </p:cNvPr>
          <p:cNvSpPr/>
          <p:nvPr/>
        </p:nvSpPr>
        <p:spPr>
          <a:xfrm>
            <a:off x="508000" y="2903106"/>
            <a:ext cx="381000" cy="381000"/>
          </a:xfrm>
          <a:prstGeom prst="ellipse">
            <a:avLst/>
          </a:prstGeom>
          <a:solidFill>
            <a:srgbClr val="2B9FD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8" name="Double Brace 7">
            <a:extLst>
              <a:ext uri="{FF2B5EF4-FFF2-40B4-BE49-F238E27FC236}">
                <a16:creationId xmlns:a16="http://schemas.microsoft.com/office/drawing/2014/main" id="{C8C87786-8CDE-45E9-A48C-A5BCD1A3233C}"/>
              </a:ext>
            </a:extLst>
          </p:cNvPr>
          <p:cNvSpPr/>
          <p:nvPr/>
        </p:nvSpPr>
        <p:spPr>
          <a:xfrm>
            <a:off x="596900" y="2992006"/>
            <a:ext cx="203200" cy="203200"/>
          </a:xfrm>
          <a:prstGeom prst="bracePair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43B8B9-414E-43C4-B09A-D082649F370A}"/>
              </a:ext>
            </a:extLst>
          </p:cNvPr>
          <p:cNvSpPr txBox="1"/>
          <p:nvPr/>
        </p:nvSpPr>
        <p:spPr>
          <a:xfrm>
            <a:off x="1066800" y="2906094"/>
            <a:ext cx="5710518" cy="2159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sz="2000" dirty="0">
                <a:solidFill>
                  <a:srgbClr val="2A3439"/>
                </a:solidFill>
                <a:latin typeface="Inter"/>
              </a:rPr>
              <a:t>Querying it programmatically demands technical skill</a:t>
            </a:r>
            <a:endParaRPr lang="en-GB" sz="2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DF3D2E-D199-49DF-8EA7-ABBC2B546BBE}"/>
              </a:ext>
            </a:extLst>
          </p:cNvPr>
          <p:cNvSpPr/>
          <p:nvPr/>
        </p:nvSpPr>
        <p:spPr>
          <a:xfrm>
            <a:off x="508000" y="3512706"/>
            <a:ext cx="381000" cy="381000"/>
          </a:xfrm>
          <a:prstGeom prst="ellipse">
            <a:avLst/>
          </a:prstGeom>
          <a:solidFill>
            <a:srgbClr val="2B9FD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E79985C4-CCC6-40EA-BC66-DD637CCC357E}"/>
              </a:ext>
            </a:extLst>
          </p:cNvPr>
          <p:cNvSpPr/>
          <p:nvPr/>
        </p:nvSpPr>
        <p:spPr>
          <a:xfrm>
            <a:off x="596900" y="3614306"/>
            <a:ext cx="203200" cy="177800"/>
          </a:xfrm>
          <a:prstGeom prst="hexagon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9C0BD4-FCE1-40B0-B710-245A1916E25E}"/>
              </a:ext>
            </a:extLst>
          </p:cNvPr>
          <p:cNvSpPr txBox="1"/>
          <p:nvPr/>
        </p:nvSpPr>
        <p:spPr>
          <a:xfrm>
            <a:off x="1062318" y="3535118"/>
            <a:ext cx="55372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sz="2000" dirty="0">
                <a:solidFill>
                  <a:srgbClr val="2A3439"/>
                </a:solidFill>
                <a:latin typeface="Inter"/>
              </a:rPr>
              <a:t>You must know the variable codes</a:t>
            </a:r>
            <a:endParaRPr lang="en-GB" sz="2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E1C520-D577-417B-B521-03D1B344E1C0}"/>
              </a:ext>
            </a:extLst>
          </p:cNvPr>
          <p:cNvSpPr/>
          <p:nvPr/>
        </p:nvSpPr>
        <p:spPr>
          <a:xfrm>
            <a:off x="508000" y="4122306"/>
            <a:ext cx="381000" cy="381000"/>
          </a:xfrm>
          <a:prstGeom prst="ellipse">
            <a:avLst/>
          </a:prstGeom>
          <a:solidFill>
            <a:srgbClr val="2B9FD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6445E5-247B-4E11-B1BA-9241ACE9A7A2}"/>
              </a:ext>
            </a:extLst>
          </p:cNvPr>
          <p:cNvSpPr/>
          <p:nvPr/>
        </p:nvSpPr>
        <p:spPr>
          <a:xfrm>
            <a:off x="596900" y="4287406"/>
            <a:ext cx="203200" cy="63500"/>
          </a:xfrm>
          <a:prstGeom prst="roundRect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B76A61-F9C9-4BBB-A5A8-BC160ABE8979}"/>
              </a:ext>
            </a:extLst>
          </p:cNvPr>
          <p:cNvSpPr txBox="1"/>
          <p:nvPr/>
        </p:nvSpPr>
        <p:spPr>
          <a:xfrm>
            <a:off x="1062318" y="4147706"/>
            <a:ext cx="55372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sz="2000" dirty="0">
                <a:solidFill>
                  <a:srgbClr val="2A3439"/>
                </a:solidFill>
                <a:latin typeface="Inter"/>
              </a:rPr>
              <a:t>Non-technical users are shut out</a:t>
            </a:r>
            <a:endParaRPr lang="en-GB" sz="28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4526589-6CAF-4263-8543-71CE61535A75}"/>
              </a:ext>
            </a:extLst>
          </p:cNvPr>
          <p:cNvSpPr/>
          <p:nvPr/>
        </p:nvSpPr>
        <p:spPr>
          <a:xfrm>
            <a:off x="210233" y="5283200"/>
            <a:ext cx="9398000" cy="1066800"/>
          </a:xfrm>
          <a:prstGeom prst="roundRect">
            <a:avLst/>
          </a:prstGeom>
          <a:solidFill>
            <a:srgbClr val="E8F6F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DFAEA64-13FA-4E66-B233-A4D3D383AA19}"/>
              </a:ext>
            </a:extLst>
          </p:cNvPr>
          <p:cNvSpPr/>
          <p:nvPr/>
        </p:nvSpPr>
        <p:spPr>
          <a:xfrm>
            <a:off x="489633" y="5588000"/>
            <a:ext cx="457200" cy="457200"/>
          </a:xfrm>
          <a:prstGeom prst="ellipse">
            <a:avLst/>
          </a:prstGeom>
          <a:solidFill>
            <a:srgbClr val="2B9FD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D9698D97-90B5-4EEB-88EE-2B4CF52596F1}"/>
              </a:ext>
            </a:extLst>
          </p:cNvPr>
          <p:cNvSpPr/>
          <p:nvPr/>
        </p:nvSpPr>
        <p:spPr>
          <a:xfrm>
            <a:off x="591233" y="5702300"/>
            <a:ext cx="254000" cy="215900"/>
          </a:xfrm>
          <a:prstGeom prst="wedgeEllipseCallout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2AF53-89F6-4DE2-A9E3-B32BAC85F359}"/>
              </a:ext>
            </a:extLst>
          </p:cNvPr>
          <p:cNvSpPr txBox="1"/>
          <p:nvPr/>
        </p:nvSpPr>
        <p:spPr>
          <a:xfrm>
            <a:off x="1200833" y="5435600"/>
            <a:ext cx="8128000" cy="787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b="1" dirty="0">
                <a:solidFill>
                  <a:srgbClr val="2A3439"/>
                </a:solidFill>
                <a:latin typeface="Inter"/>
              </a:rPr>
              <a:t>What if you could simply ask:</a:t>
            </a:r>
            <a:r>
              <a:rPr lang="en-GB" sz="2400" dirty="0"/>
              <a:t>
</a:t>
            </a:r>
            <a:r>
              <a:rPr lang="en-GB" sz="2000" i="1" dirty="0">
                <a:solidFill>
                  <a:srgbClr val="2B9FD4"/>
                </a:solidFill>
                <a:latin typeface="Inter"/>
              </a:rPr>
              <a:t>“How many patients with lung cancer were recorded in the last five years?”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1486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D041AD1-12E6-3EBE-FBAA-FCC046C93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06" y="0"/>
            <a:ext cx="11739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2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D041AD1-12E6-3EBE-FBAA-FCC046C93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06" y="0"/>
            <a:ext cx="1173958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497BB5-B2A9-7EA3-6F66-CA26973BFE28}"/>
              </a:ext>
            </a:extLst>
          </p:cNvPr>
          <p:cNvSpPr/>
          <p:nvPr/>
        </p:nvSpPr>
        <p:spPr>
          <a:xfrm>
            <a:off x="306889" y="2106706"/>
            <a:ext cx="4112712" cy="2034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967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5382C-2319-3B34-7689-73E84040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951BD-1591-9D09-3A4B-BAF47DE88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9F5CB-C24E-88B3-CAA2-79470F6FA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5" y="0"/>
            <a:ext cx="1178858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87A46E-092F-13E9-730B-005223D2E734}"/>
              </a:ext>
            </a:extLst>
          </p:cNvPr>
          <p:cNvSpPr/>
          <p:nvPr/>
        </p:nvSpPr>
        <p:spPr>
          <a:xfrm>
            <a:off x="6096001" y="1192306"/>
            <a:ext cx="4446494" cy="4303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76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C55F-EF88-D505-FF55-6E384C263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0C293-FE50-E9E2-3893-A84224D23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F17DB9-0117-EB91-3F48-C6B4D6B3B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75" y="0"/>
            <a:ext cx="11764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9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9484C-B500-BD68-1EFE-2E320769C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660400"/>
          </a:xfrm>
        </p:spPr>
        <p:txBody>
          <a:bodyPr/>
          <a:lstStyle/>
          <a:p>
            <a:pPr algn="l"/>
            <a:r>
              <a:rPr lang="en-GB" sz="3200" b="1" cap="all" dirty="0">
                <a:solidFill>
                  <a:srgbClr val="2B9FD4"/>
                </a:solidFill>
                <a:effectLst/>
                <a:highlight>
                  <a:srgbClr val="FFFFFF"/>
                </a:highlight>
                <a:latin typeface="Inter"/>
              </a:rPr>
              <a:t>UNDER THE HOOD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F5286-A4BF-428D-B66A-05341C0E3043}"/>
              </a:ext>
            </a:extLst>
          </p:cNvPr>
          <p:cNvSpPr txBox="1"/>
          <p:nvPr/>
        </p:nvSpPr>
        <p:spPr>
          <a:xfrm>
            <a:off x="838200" y="1016000"/>
            <a:ext cx="5588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sz="1600" b="1" cap="all" dirty="0">
                <a:solidFill>
                  <a:srgbClr val="2A3439"/>
                </a:solidFill>
                <a:effectLst/>
                <a:highlight>
                  <a:srgbClr val="FFFFFF"/>
                </a:highlight>
                <a:latin typeface="Inter"/>
              </a:rPr>
              <a:t>FROM QUESTION TO 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46A648-A0C2-4B95-86FB-7892365465E1}"/>
              </a:ext>
            </a:extLst>
          </p:cNvPr>
          <p:cNvSpPr/>
          <p:nvPr/>
        </p:nvSpPr>
        <p:spPr>
          <a:xfrm>
            <a:off x="990600" y="1765300"/>
            <a:ext cx="38100" cy="3657600"/>
          </a:xfrm>
          <a:prstGeom prst="rect">
            <a:avLst/>
          </a:prstGeom>
          <a:solidFill>
            <a:srgbClr val="B8E2F3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CBBB0C-CF4D-4AE2-8F0F-56F5E7A27C17}"/>
              </a:ext>
            </a:extLst>
          </p:cNvPr>
          <p:cNvSpPr/>
          <p:nvPr/>
        </p:nvSpPr>
        <p:spPr>
          <a:xfrm>
            <a:off x="825500" y="1574800"/>
            <a:ext cx="381000" cy="381000"/>
          </a:xfrm>
          <a:prstGeom prst="ellipse">
            <a:avLst/>
          </a:prstGeom>
          <a:solidFill>
            <a:srgbClr val="2A3439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ctr"/>
            <a:r>
              <a:rPr lang="en-GB" sz="1500" b="1">
                <a:solidFill>
                  <a:srgbClr val="FFFFFF"/>
                </a:solidFill>
                <a:latin typeface="Inter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6FA48-C5C1-45CE-B4B3-EA0BA74EAC24}"/>
              </a:ext>
            </a:extLst>
          </p:cNvPr>
          <p:cNvSpPr txBox="1"/>
          <p:nvPr/>
        </p:nvSpPr>
        <p:spPr>
          <a:xfrm>
            <a:off x="1397000" y="1549400"/>
            <a:ext cx="5461000" cy="558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sz="1600" b="1" dirty="0">
                <a:solidFill>
                  <a:srgbClr val="2A3439"/>
                </a:solidFill>
                <a:latin typeface="Inter"/>
              </a:rPr>
              <a:t>Guardrails</a:t>
            </a:r>
            <a:r>
              <a:rPr lang="en-GB" sz="2000" dirty="0"/>
              <a:t>
</a:t>
            </a:r>
            <a:r>
              <a:rPr lang="en-GB" sz="1600" dirty="0">
                <a:solidFill>
                  <a:srgbClr val="5D6D7E"/>
                </a:solidFill>
                <a:latin typeface="Inter"/>
              </a:rPr>
              <a:t>classify intent: data query, reference or chat</a:t>
            </a:r>
            <a:endParaRPr lang="en-GB" sz="2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E07C7-9D37-4934-A8DA-8AFAEABC4438}"/>
              </a:ext>
            </a:extLst>
          </p:cNvPr>
          <p:cNvSpPr/>
          <p:nvPr/>
        </p:nvSpPr>
        <p:spPr>
          <a:xfrm>
            <a:off x="825500" y="2184400"/>
            <a:ext cx="381000" cy="381000"/>
          </a:xfrm>
          <a:prstGeom prst="ellipse">
            <a:avLst/>
          </a:prstGeom>
          <a:solidFill>
            <a:srgbClr val="2A3439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ctr"/>
            <a:r>
              <a:rPr lang="en-GB" sz="1500" b="1">
                <a:solidFill>
                  <a:srgbClr val="FFFFFF"/>
                </a:solidFill>
                <a:latin typeface="Inter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83DFC0-DD65-4E11-A8FD-E2B33BAF584B}"/>
              </a:ext>
            </a:extLst>
          </p:cNvPr>
          <p:cNvSpPr txBox="1"/>
          <p:nvPr/>
        </p:nvSpPr>
        <p:spPr>
          <a:xfrm>
            <a:off x="1397000" y="2159000"/>
            <a:ext cx="5461000" cy="558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sz="1600" b="1" dirty="0">
                <a:solidFill>
                  <a:srgbClr val="2A3439"/>
                </a:solidFill>
                <a:latin typeface="Inter"/>
              </a:rPr>
              <a:t>Query breakdown</a:t>
            </a:r>
            <a:r>
              <a:rPr lang="en-GB" sz="2000" dirty="0"/>
              <a:t>
</a:t>
            </a:r>
            <a:r>
              <a:rPr lang="en-GB" sz="1600" dirty="0">
                <a:solidFill>
                  <a:srgbClr val="5D6D7E"/>
                </a:solidFill>
                <a:latin typeface="Inter"/>
              </a:rPr>
              <a:t>parse to JSON: diagnosis, region, age, sex, time</a:t>
            </a:r>
            <a:endParaRPr lang="en-GB" sz="2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7CBDD8-AD6E-4A72-833A-57D5249895CA}"/>
              </a:ext>
            </a:extLst>
          </p:cNvPr>
          <p:cNvSpPr/>
          <p:nvPr/>
        </p:nvSpPr>
        <p:spPr>
          <a:xfrm>
            <a:off x="825500" y="2794000"/>
            <a:ext cx="381000" cy="381000"/>
          </a:xfrm>
          <a:prstGeom prst="ellipse">
            <a:avLst/>
          </a:prstGeom>
          <a:solidFill>
            <a:srgbClr val="2A3439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ctr"/>
            <a:r>
              <a:rPr lang="en-GB" sz="1500" b="1">
                <a:solidFill>
                  <a:srgbClr val="FFFFFF"/>
                </a:solidFill>
                <a:latin typeface="Inter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32A09B-F3CF-48D5-A43F-3B58C2C85869}"/>
              </a:ext>
            </a:extLst>
          </p:cNvPr>
          <p:cNvSpPr txBox="1"/>
          <p:nvPr/>
        </p:nvSpPr>
        <p:spPr>
          <a:xfrm>
            <a:off x="1397000" y="2768600"/>
            <a:ext cx="5461000" cy="558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pt-BR" sz="1600" b="1" dirty="0">
                <a:solidFill>
                  <a:srgbClr val="2A3439"/>
                </a:solidFill>
                <a:latin typeface="Inter"/>
              </a:rPr>
              <a:t>Metadata lookup</a:t>
            </a:r>
            <a:r>
              <a:rPr lang="pt-BR" sz="2000" dirty="0"/>
              <a:t>
</a:t>
            </a:r>
            <a:r>
              <a:rPr lang="pt-BR" sz="1600" dirty="0">
                <a:solidFill>
                  <a:srgbClr val="5D6D7E"/>
                </a:solidFill>
                <a:latin typeface="Inter"/>
              </a:rPr>
              <a:t>local metadata.rds, deterministic</a:t>
            </a:r>
            <a:endParaRPr lang="en-GB" sz="20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16D092-17C7-4741-B8E7-0415CE21F54A}"/>
              </a:ext>
            </a:extLst>
          </p:cNvPr>
          <p:cNvSpPr/>
          <p:nvPr/>
        </p:nvSpPr>
        <p:spPr>
          <a:xfrm>
            <a:off x="825500" y="3403600"/>
            <a:ext cx="381000" cy="381000"/>
          </a:xfrm>
          <a:prstGeom prst="ellipse">
            <a:avLst/>
          </a:prstGeom>
          <a:solidFill>
            <a:srgbClr val="2A3439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ctr"/>
            <a:r>
              <a:rPr lang="en-GB" sz="1500" b="1">
                <a:solidFill>
                  <a:srgbClr val="FFFFFF"/>
                </a:solidFill>
                <a:latin typeface="Inter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A0A43F-5D12-45ED-83C7-73C87E3698B5}"/>
              </a:ext>
            </a:extLst>
          </p:cNvPr>
          <p:cNvSpPr txBox="1"/>
          <p:nvPr/>
        </p:nvSpPr>
        <p:spPr>
          <a:xfrm>
            <a:off x="1397000" y="3378200"/>
            <a:ext cx="5461000" cy="558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sz="1600" b="1" dirty="0">
                <a:solidFill>
                  <a:srgbClr val="2A3439"/>
                </a:solidFill>
                <a:latin typeface="Inter"/>
              </a:rPr>
              <a:t>URI creation</a:t>
            </a:r>
            <a:r>
              <a:rPr lang="en-GB" sz="2000" dirty="0"/>
              <a:t>
</a:t>
            </a:r>
            <a:r>
              <a:rPr lang="en-GB" sz="1600" dirty="0">
                <a:solidFill>
                  <a:srgbClr val="5D6D7E"/>
                </a:solidFill>
                <a:latin typeface="Inter"/>
              </a:rPr>
              <a:t>build API calls</a:t>
            </a:r>
            <a:endParaRPr lang="en-GB" sz="20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073FC3-D1FD-44EB-867B-3949822BE7EC}"/>
              </a:ext>
            </a:extLst>
          </p:cNvPr>
          <p:cNvSpPr/>
          <p:nvPr/>
        </p:nvSpPr>
        <p:spPr>
          <a:xfrm>
            <a:off x="825500" y="4013200"/>
            <a:ext cx="381000" cy="381000"/>
          </a:xfrm>
          <a:prstGeom prst="ellipse">
            <a:avLst/>
          </a:prstGeom>
          <a:solidFill>
            <a:srgbClr val="2A3439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ctr"/>
            <a:r>
              <a:rPr lang="en-GB" sz="1500" b="1">
                <a:solidFill>
                  <a:srgbClr val="FFFFFF"/>
                </a:solidFill>
                <a:latin typeface="Inter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8AFB62-7417-43B8-9FA1-EF72C2D0CBC5}"/>
              </a:ext>
            </a:extLst>
          </p:cNvPr>
          <p:cNvSpPr txBox="1"/>
          <p:nvPr/>
        </p:nvSpPr>
        <p:spPr>
          <a:xfrm>
            <a:off x="1397000" y="3987800"/>
            <a:ext cx="5461000" cy="558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sz="1600" b="1" dirty="0">
                <a:solidFill>
                  <a:srgbClr val="2A3439"/>
                </a:solidFill>
                <a:latin typeface="Inter"/>
              </a:rPr>
              <a:t>URI validation</a:t>
            </a:r>
            <a:r>
              <a:rPr lang="en-GB" sz="2000" dirty="0"/>
              <a:t>
</a:t>
            </a:r>
            <a:r>
              <a:rPr lang="en-GB" sz="1600" dirty="0">
                <a:solidFill>
                  <a:srgbClr val="5D6D7E"/>
                </a:solidFill>
                <a:latin typeface="Inter"/>
              </a:rPr>
              <a:t>second LLM pass catches hallucinated IDs</a:t>
            </a:r>
            <a:endParaRPr lang="en-GB" sz="20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B3D5BC-B2A3-4D70-93EA-9EBFA82EAB5A}"/>
              </a:ext>
            </a:extLst>
          </p:cNvPr>
          <p:cNvSpPr/>
          <p:nvPr/>
        </p:nvSpPr>
        <p:spPr>
          <a:xfrm>
            <a:off x="825500" y="4622800"/>
            <a:ext cx="381000" cy="381000"/>
          </a:xfrm>
          <a:prstGeom prst="ellipse">
            <a:avLst/>
          </a:prstGeom>
          <a:solidFill>
            <a:srgbClr val="2A3439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ctr"/>
            <a:r>
              <a:rPr lang="en-GB" sz="1500" b="1">
                <a:solidFill>
                  <a:srgbClr val="FFFFFF"/>
                </a:solidFill>
                <a:latin typeface="Inter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C5AA9-E3E3-4381-91D4-B549493F9211}"/>
              </a:ext>
            </a:extLst>
          </p:cNvPr>
          <p:cNvSpPr txBox="1"/>
          <p:nvPr/>
        </p:nvSpPr>
        <p:spPr>
          <a:xfrm>
            <a:off x="1397000" y="4597400"/>
            <a:ext cx="5461000" cy="558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sz="1600" b="1" dirty="0">
                <a:solidFill>
                  <a:srgbClr val="2A3439"/>
                </a:solidFill>
                <a:latin typeface="Inter"/>
              </a:rPr>
              <a:t>Data fetching</a:t>
            </a:r>
            <a:r>
              <a:rPr lang="en-GB" sz="2000" dirty="0"/>
              <a:t>
</a:t>
            </a:r>
            <a:r>
              <a:rPr lang="en-GB" sz="1600" dirty="0">
                <a:solidFill>
                  <a:srgbClr val="5D6D7E"/>
                </a:solidFill>
                <a:latin typeface="Inter"/>
              </a:rPr>
              <a:t>parallel pagination with </a:t>
            </a:r>
            <a:r>
              <a:rPr lang="en-GB" sz="1600" dirty="0" err="1">
                <a:solidFill>
                  <a:srgbClr val="5D6D7E"/>
                </a:solidFill>
                <a:latin typeface="Inter"/>
              </a:rPr>
              <a:t>furrr</a:t>
            </a:r>
            <a:r>
              <a:rPr lang="en-GB" sz="1600" dirty="0">
                <a:solidFill>
                  <a:srgbClr val="5D6D7E"/>
                </a:solidFill>
                <a:latin typeface="Inter"/>
              </a:rPr>
              <a:t> and future</a:t>
            </a:r>
            <a:endParaRPr lang="en-GB" sz="20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026955D-6016-4459-9294-CC50690554E4}"/>
              </a:ext>
            </a:extLst>
          </p:cNvPr>
          <p:cNvSpPr/>
          <p:nvPr/>
        </p:nvSpPr>
        <p:spPr>
          <a:xfrm>
            <a:off x="825500" y="5232400"/>
            <a:ext cx="381000" cy="381000"/>
          </a:xfrm>
          <a:prstGeom prst="ellipse">
            <a:avLst/>
          </a:prstGeom>
          <a:solidFill>
            <a:srgbClr val="2A3439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ctr"/>
            <a:r>
              <a:rPr lang="en-GB" sz="1500" b="1">
                <a:solidFill>
                  <a:srgbClr val="FFFFFF"/>
                </a:solidFill>
                <a:latin typeface="Inter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64FFA5-653D-4B7F-92C2-E760BFA76D26}"/>
              </a:ext>
            </a:extLst>
          </p:cNvPr>
          <p:cNvSpPr txBox="1"/>
          <p:nvPr/>
        </p:nvSpPr>
        <p:spPr>
          <a:xfrm>
            <a:off x="1397000" y="5207000"/>
            <a:ext cx="5461000" cy="558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sz="1600" b="1" dirty="0">
                <a:solidFill>
                  <a:srgbClr val="2A3439"/>
                </a:solidFill>
                <a:latin typeface="Inter"/>
              </a:rPr>
              <a:t>Response</a:t>
            </a:r>
            <a:r>
              <a:rPr lang="en-GB" sz="2000" dirty="0"/>
              <a:t>
</a:t>
            </a:r>
            <a:r>
              <a:rPr lang="en-GB" sz="1600" dirty="0">
                <a:solidFill>
                  <a:srgbClr val="5D6D7E"/>
                </a:solidFill>
                <a:latin typeface="Inter"/>
              </a:rPr>
              <a:t>charts, tables and a streamed summary</a:t>
            </a:r>
            <a:endParaRPr lang="en-GB" sz="20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154BCDF-3CA0-4782-A6E8-F3C4EBABAB31}"/>
              </a:ext>
            </a:extLst>
          </p:cNvPr>
          <p:cNvSpPr/>
          <p:nvPr/>
        </p:nvSpPr>
        <p:spPr>
          <a:xfrm>
            <a:off x="6672730" y="1803400"/>
            <a:ext cx="4445000" cy="609600"/>
          </a:xfrm>
          <a:prstGeom prst="roundRect">
            <a:avLst/>
          </a:prstGeom>
          <a:solidFill>
            <a:srgbClr val="E8F6F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494BB0-D694-435B-8AC0-7F6B60831889}"/>
              </a:ext>
            </a:extLst>
          </p:cNvPr>
          <p:cNvSpPr txBox="1"/>
          <p:nvPr/>
        </p:nvSpPr>
        <p:spPr>
          <a:xfrm>
            <a:off x="7358530" y="1803400"/>
            <a:ext cx="3657600" cy="457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sz="1600" b="1" dirty="0">
                <a:solidFill>
                  <a:srgbClr val="2A3439"/>
                </a:solidFill>
                <a:latin typeface="Inter"/>
              </a:rPr>
              <a:t>Framework &amp; UI</a:t>
            </a:r>
            <a:r>
              <a:rPr lang="en-GB" sz="2000" dirty="0"/>
              <a:t>
</a:t>
            </a:r>
            <a:r>
              <a:rPr lang="en-GB" sz="1600" dirty="0">
                <a:solidFill>
                  <a:srgbClr val="44555E"/>
                </a:solidFill>
                <a:latin typeface="Inter"/>
              </a:rPr>
              <a:t>Rhino · box · </a:t>
            </a:r>
            <a:r>
              <a:rPr lang="en-GB" sz="1600" dirty="0" err="1">
                <a:solidFill>
                  <a:srgbClr val="44555E"/>
                </a:solidFill>
                <a:latin typeface="Inter"/>
              </a:rPr>
              <a:t>bslib</a:t>
            </a:r>
            <a:r>
              <a:rPr lang="en-GB" sz="1600" dirty="0">
                <a:solidFill>
                  <a:srgbClr val="44555E"/>
                </a:solidFill>
                <a:latin typeface="Inter"/>
              </a:rPr>
              <a:t> · </a:t>
            </a:r>
            <a:r>
              <a:rPr lang="en-GB" sz="1600" dirty="0" err="1">
                <a:solidFill>
                  <a:srgbClr val="44555E"/>
                </a:solidFill>
                <a:latin typeface="Inter"/>
              </a:rPr>
              <a:t>shinychat</a:t>
            </a:r>
            <a:endParaRPr lang="en-GB" sz="20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4AC7F5A-68AE-4FC0-BCE8-4962E7819846}"/>
              </a:ext>
            </a:extLst>
          </p:cNvPr>
          <p:cNvSpPr/>
          <p:nvPr/>
        </p:nvSpPr>
        <p:spPr>
          <a:xfrm>
            <a:off x="6672730" y="2514600"/>
            <a:ext cx="4445000" cy="609600"/>
          </a:xfrm>
          <a:prstGeom prst="roundRect">
            <a:avLst/>
          </a:prstGeom>
          <a:solidFill>
            <a:srgbClr val="E8F6F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AB609E-6109-488D-8C9F-BE2F61AF380E}"/>
              </a:ext>
            </a:extLst>
          </p:cNvPr>
          <p:cNvSpPr txBox="1"/>
          <p:nvPr/>
        </p:nvSpPr>
        <p:spPr>
          <a:xfrm>
            <a:off x="7358530" y="2505635"/>
            <a:ext cx="3657600" cy="636772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sz="1600" b="1" dirty="0">
                <a:solidFill>
                  <a:srgbClr val="2A3439"/>
                </a:solidFill>
                <a:latin typeface="Inter"/>
              </a:rPr>
              <a:t>LLM</a:t>
            </a:r>
            <a:r>
              <a:rPr lang="en-GB" sz="2000" dirty="0"/>
              <a:t>
</a:t>
            </a:r>
            <a:r>
              <a:rPr lang="en-GB" sz="1600" dirty="0" err="1">
                <a:solidFill>
                  <a:srgbClr val="44555E"/>
                </a:solidFill>
                <a:latin typeface="Inter"/>
              </a:rPr>
              <a:t>ellmer</a:t>
            </a:r>
            <a:r>
              <a:rPr lang="en-GB" sz="1600" dirty="0">
                <a:solidFill>
                  <a:srgbClr val="44555E"/>
                </a:solidFill>
                <a:latin typeface="Inter"/>
              </a:rPr>
              <a:t> · GPT-5.1</a:t>
            </a:r>
            <a:endParaRPr lang="en-GB" sz="20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22EBABA-8E6B-4E9C-B1F0-982D8EDC897F}"/>
              </a:ext>
            </a:extLst>
          </p:cNvPr>
          <p:cNvSpPr/>
          <p:nvPr/>
        </p:nvSpPr>
        <p:spPr>
          <a:xfrm>
            <a:off x="6672730" y="3225800"/>
            <a:ext cx="4445000" cy="609600"/>
          </a:xfrm>
          <a:prstGeom prst="roundRect">
            <a:avLst/>
          </a:prstGeom>
          <a:solidFill>
            <a:srgbClr val="E8F6F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4F33E9-F22E-4B00-992B-031B907D10E2}"/>
              </a:ext>
            </a:extLst>
          </p:cNvPr>
          <p:cNvSpPr txBox="1"/>
          <p:nvPr/>
        </p:nvSpPr>
        <p:spPr>
          <a:xfrm>
            <a:off x="7358530" y="3188074"/>
            <a:ext cx="3657600" cy="457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sz="1600" b="1" dirty="0">
                <a:solidFill>
                  <a:srgbClr val="2A3439"/>
                </a:solidFill>
                <a:latin typeface="Inter"/>
              </a:rPr>
              <a:t>Async</a:t>
            </a:r>
            <a:r>
              <a:rPr lang="en-GB" sz="2000" dirty="0"/>
              <a:t>
</a:t>
            </a:r>
            <a:r>
              <a:rPr lang="en-GB" sz="1600" dirty="0" err="1">
                <a:solidFill>
                  <a:srgbClr val="44555E"/>
                </a:solidFill>
                <a:latin typeface="Inter"/>
              </a:rPr>
              <a:t>coro</a:t>
            </a:r>
            <a:r>
              <a:rPr lang="en-GB" sz="1600" dirty="0">
                <a:solidFill>
                  <a:srgbClr val="44555E"/>
                </a:solidFill>
                <a:latin typeface="Inter"/>
              </a:rPr>
              <a:t> · promises · </a:t>
            </a:r>
            <a:r>
              <a:rPr lang="en-GB" sz="1600" dirty="0" err="1">
                <a:solidFill>
                  <a:srgbClr val="44555E"/>
                </a:solidFill>
                <a:latin typeface="Inter"/>
              </a:rPr>
              <a:t>ExtendedTask</a:t>
            </a:r>
            <a:endParaRPr lang="en-GB" sz="20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61F8509-B12F-444B-AF62-3B9445A41335}"/>
              </a:ext>
            </a:extLst>
          </p:cNvPr>
          <p:cNvSpPr/>
          <p:nvPr/>
        </p:nvSpPr>
        <p:spPr>
          <a:xfrm>
            <a:off x="6672730" y="3937000"/>
            <a:ext cx="4445000" cy="609600"/>
          </a:xfrm>
          <a:prstGeom prst="roundRect">
            <a:avLst/>
          </a:prstGeom>
          <a:solidFill>
            <a:srgbClr val="E8F6F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95F409-4394-469C-939B-F7B18E8074A3}"/>
              </a:ext>
            </a:extLst>
          </p:cNvPr>
          <p:cNvSpPr txBox="1"/>
          <p:nvPr/>
        </p:nvSpPr>
        <p:spPr>
          <a:xfrm>
            <a:off x="7358530" y="3908473"/>
            <a:ext cx="3657600" cy="457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sz="1600" b="1" dirty="0">
                <a:solidFill>
                  <a:srgbClr val="2A3439"/>
                </a:solidFill>
                <a:latin typeface="Inter"/>
              </a:rPr>
              <a:t>Visualisation</a:t>
            </a:r>
            <a:r>
              <a:rPr lang="en-GB" sz="2000" dirty="0"/>
              <a:t>
</a:t>
            </a:r>
            <a:r>
              <a:rPr lang="en-GB" sz="1600" dirty="0">
                <a:solidFill>
                  <a:srgbClr val="44555E"/>
                </a:solidFill>
                <a:latin typeface="Inter"/>
              </a:rPr>
              <a:t>echarts4r · </a:t>
            </a:r>
            <a:r>
              <a:rPr lang="en-GB" sz="1600" dirty="0" err="1">
                <a:solidFill>
                  <a:srgbClr val="44555E"/>
                </a:solidFill>
                <a:latin typeface="Inter"/>
              </a:rPr>
              <a:t>reactable</a:t>
            </a:r>
            <a:endParaRPr lang="en-GB" sz="2000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1BFF9D3-C186-4156-981B-E447FC564923}"/>
              </a:ext>
            </a:extLst>
          </p:cNvPr>
          <p:cNvSpPr/>
          <p:nvPr/>
        </p:nvSpPr>
        <p:spPr>
          <a:xfrm>
            <a:off x="6672730" y="4648200"/>
            <a:ext cx="4445000" cy="787400"/>
          </a:xfrm>
          <a:prstGeom prst="roundRect">
            <a:avLst/>
          </a:prstGeom>
          <a:solidFill>
            <a:srgbClr val="E8F6F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2989F4-A81D-43B0-9CF4-7EBAA3D572CB}"/>
              </a:ext>
            </a:extLst>
          </p:cNvPr>
          <p:cNvSpPr txBox="1"/>
          <p:nvPr/>
        </p:nvSpPr>
        <p:spPr>
          <a:xfrm>
            <a:off x="7358530" y="4700772"/>
            <a:ext cx="36576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sz="1600" b="1" dirty="0">
                <a:solidFill>
                  <a:srgbClr val="2A3439"/>
                </a:solidFill>
                <a:latin typeface="Inter"/>
              </a:rPr>
              <a:t>Ops &amp; deployment</a:t>
            </a:r>
            <a:r>
              <a:rPr lang="en-GB" sz="2000" dirty="0"/>
              <a:t>
</a:t>
            </a:r>
            <a:r>
              <a:rPr lang="en-GB" sz="1600" dirty="0">
                <a:solidFill>
                  <a:srgbClr val="44555E"/>
                </a:solidFill>
                <a:latin typeface="Inter"/>
              </a:rPr>
              <a:t>Auth0 · </a:t>
            </a:r>
            <a:r>
              <a:rPr lang="en-GB" sz="1600" dirty="0" err="1">
                <a:solidFill>
                  <a:srgbClr val="44555E"/>
                </a:solidFill>
                <a:latin typeface="Inter"/>
              </a:rPr>
              <a:t>Supabase</a:t>
            </a:r>
            <a:r>
              <a:rPr lang="en-GB" sz="1600" dirty="0">
                <a:solidFill>
                  <a:srgbClr val="44555E"/>
                </a:solidFill>
                <a:latin typeface="Inter"/>
              </a:rPr>
              <a:t> · Posit Connect Cloud </a:t>
            </a:r>
            <a:endParaRPr lang="en-GB" sz="20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CDF89F0-DD0D-40E4-88F6-AF80B1B6CBF4}"/>
              </a:ext>
            </a:extLst>
          </p:cNvPr>
          <p:cNvSpPr/>
          <p:nvPr/>
        </p:nvSpPr>
        <p:spPr>
          <a:xfrm>
            <a:off x="6825130" y="1930400"/>
            <a:ext cx="355600" cy="355600"/>
          </a:xfrm>
          <a:prstGeom prst="ellipse">
            <a:avLst/>
          </a:prstGeom>
          <a:solidFill>
            <a:srgbClr val="2B9FD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FF7EFE99-9CB6-447A-A46D-25E5E0561B69}"/>
              </a:ext>
            </a:extLst>
          </p:cNvPr>
          <p:cNvSpPr/>
          <p:nvPr/>
        </p:nvSpPr>
        <p:spPr>
          <a:xfrm>
            <a:off x="6901330" y="2006600"/>
            <a:ext cx="203200" cy="203200"/>
          </a:xfrm>
          <a:prstGeom prst="plus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7138139-AA9F-44FF-9C72-5916302D3E1D}"/>
              </a:ext>
            </a:extLst>
          </p:cNvPr>
          <p:cNvSpPr/>
          <p:nvPr/>
        </p:nvSpPr>
        <p:spPr>
          <a:xfrm>
            <a:off x="6825130" y="2641600"/>
            <a:ext cx="355600" cy="355600"/>
          </a:xfrm>
          <a:prstGeom prst="ellipse">
            <a:avLst/>
          </a:prstGeom>
          <a:solidFill>
            <a:srgbClr val="2B9FD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6" name="Star: 4 Points 35">
            <a:extLst>
              <a:ext uri="{FF2B5EF4-FFF2-40B4-BE49-F238E27FC236}">
                <a16:creationId xmlns:a16="http://schemas.microsoft.com/office/drawing/2014/main" id="{37FBE7B6-E706-4D74-BC7D-49194C1040F7}"/>
              </a:ext>
            </a:extLst>
          </p:cNvPr>
          <p:cNvSpPr/>
          <p:nvPr/>
        </p:nvSpPr>
        <p:spPr>
          <a:xfrm>
            <a:off x="6901330" y="2717800"/>
            <a:ext cx="203200" cy="203200"/>
          </a:xfrm>
          <a:prstGeom prst="star4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CA111D-306D-4A24-B2C1-BE3BF8E47E1B}"/>
              </a:ext>
            </a:extLst>
          </p:cNvPr>
          <p:cNvSpPr/>
          <p:nvPr/>
        </p:nvSpPr>
        <p:spPr>
          <a:xfrm>
            <a:off x="6825130" y="3352800"/>
            <a:ext cx="355600" cy="355600"/>
          </a:xfrm>
          <a:prstGeom prst="ellipse">
            <a:avLst/>
          </a:prstGeom>
          <a:solidFill>
            <a:srgbClr val="2B9FD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8" name="Lightning Bolt 37">
            <a:extLst>
              <a:ext uri="{FF2B5EF4-FFF2-40B4-BE49-F238E27FC236}">
                <a16:creationId xmlns:a16="http://schemas.microsoft.com/office/drawing/2014/main" id="{1846467F-4C09-497A-803E-DE55168ADC3E}"/>
              </a:ext>
            </a:extLst>
          </p:cNvPr>
          <p:cNvSpPr/>
          <p:nvPr/>
        </p:nvSpPr>
        <p:spPr>
          <a:xfrm>
            <a:off x="6914030" y="3416300"/>
            <a:ext cx="177800" cy="228600"/>
          </a:xfrm>
          <a:prstGeom prst="lightningBolt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C5F91FC-506A-4619-A9ED-0C2076AE255F}"/>
              </a:ext>
            </a:extLst>
          </p:cNvPr>
          <p:cNvSpPr/>
          <p:nvPr/>
        </p:nvSpPr>
        <p:spPr>
          <a:xfrm>
            <a:off x="6825130" y="4064000"/>
            <a:ext cx="355600" cy="355600"/>
          </a:xfrm>
          <a:prstGeom prst="ellipse">
            <a:avLst/>
          </a:prstGeom>
          <a:solidFill>
            <a:srgbClr val="2B9FD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94566-0F45-4808-A3CF-F2F95B020274}"/>
              </a:ext>
            </a:extLst>
          </p:cNvPr>
          <p:cNvSpPr/>
          <p:nvPr/>
        </p:nvSpPr>
        <p:spPr>
          <a:xfrm>
            <a:off x="6901330" y="4254500"/>
            <a:ext cx="50800" cy="889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95EFEFE-357F-479E-8B9F-FEDCC0FA1534}"/>
              </a:ext>
            </a:extLst>
          </p:cNvPr>
          <p:cNvSpPr/>
          <p:nvPr/>
        </p:nvSpPr>
        <p:spPr>
          <a:xfrm>
            <a:off x="6977530" y="4203700"/>
            <a:ext cx="50800" cy="1397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A7F7F7B-5E72-493A-883E-600A7B6FF289}"/>
              </a:ext>
            </a:extLst>
          </p:cNvPr>
          <p:cNvSpPr/>
          <p:nvPr/>
        </p:nvSpPr>
        <p:spPr>
          <a:xfrm>
            <a:off x="7053730" y="4152900"/>
            <a:ext cx="50800" cy="190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B465D97-2963-4266-8E07-CE568ED84296}"/>
              </a:ext>
            </a:extLst>
          </p:cNvPr>
          <p:cNvSpPr/>
          <p:nvPr/>
        </p:nvSpPr>
        <p:spPr>
          <a:xfrm>
            <a:off x="6825130" y="4864100"/>
            <a:ext cx="355600" cy="355600"/>
          </a:xfrm>
          <a:prstGeom prst="ellipse">
            <a:avLst/>
          </a:prstGeom>
          <a:solidFill>
            <a:srgbClr val="2B9FD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2E6028EC-B9D0-468D-A8D2-342E2F04029A}"/>
              </a:ext>
            </a:extLst>
          </p:cNvPr>
          <p:cNvSpPr/>
          <p:nvPr/>
        </p:nvSpPr>
        <p:spPr>
          <a:xfrm>
            <a:off x="6901330" y="4940300"/>
            <a:ext cx="203200" cy="203200"/>
          </a:xfrm>
          <a:prstGeom prst="cube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986BC9-0E60-F538-FFED-E3880C0A9A3C}"/>
              </a:ext>
            </a:extLst>
          </p:cNvPr>
          <p:cNvSpPr txBox="1"/>
          <p:nvPr/>
        </p:nvSpPr>
        <p:spPr>
          <a:xfrm>
            <a:off x="6604000" y="1016374"/>
            <a:ext cx="5588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sz="1600" b="1" cap="all" dirty="0">
                <a:solidFill>
                  <a:srgbClr val="2A3439"/>
                </a:solidFill>
                <a:effectLst/>
                <a:highlight>
                  <a:srgbClr val="FFFFFF"/>
                </a:highlight>
                <a:latin typeface="Inter"/>
              </a:rPr>
              <a:t>STACK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133D386-7C5F-FBB2-20F7-A59BD422C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233" y="96842"/>
            <a:ext cx="2479964" cy="69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08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90E8E-03FA-26E2-F29C-002ADA717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28C99-7DB1-ACCC-5FA1-F01754F44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1884935"/>
            <a:ext cx="7112000" cy="1549400"/>
          </a:xfrm>
        </p:spPr>
        <p:txBody>
          <a:bodyPr anchor="ctr">
            <a:noAutofit/>
          </a:bodyPr>
          <a:lstStyle/>
          <a:p>
            <a:r>
              <a:rPr lang="en-GB" sz="3200" b="1" dirty="0">
                <a:solidFill>
                  <a:srgbClr val="2A3439"/>
                </a:solidFill>
                <a:latin typeface="Inter"/>
              </a:rPr>
              <a:t>LLM integration in R Shiny can </a:t>
            </a:r>
            <a:r>
              <a:rPr lang="en-GB" sz="3200" b="1" dirty="0">
                <a:solidFill>
                  <a:srgbClr val="2B9FD4"/>
                </a:solidFill>
                <a:latin typeface="Inter"/>
              </a:rPr>
              <a:t>democratize access to public health data</a:t>
            </a:r>
            <a:r>
              <a:rPr lang="en-GB" sz="3200" b="1" dirty="0">
                <a:solidFill>
                  <a:srgbClr val="2A3439"/>
                </a:solidFill>
                <a:latin typeface="Inter"/>
              </a:rPr>
              <a:t> without compromising data fidelity.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79ECA3-4D24-7D38-5682-25E554758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233" y="96842"/>
            <a:ext cx="2479964" cy="6919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F8BA17-4A70-E7D1-56A3-49C913028B7D}"/>
              </a:ext>
            </a:extLst>
          </p:cNvPr>
          <p:cNvSpPr/>
          <p:nvPr/>
        </p:nvSpPr>
        <p:spPr>
          <a:xfrm>
            <a:off x="-1" y="6410036"/>
            <a:ext cx="12192001" cy="447964"/>
          </a:xfrm>
          <a:prstGeom prst="rect">
            <a:avLst/>
          </a:prstGeom>
          <a:solidFill>
            <a:srgbClr val="2B9FD4">
              <a:alpha val="4666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</a:rPr>
              <a:t>Máté Szilcz · mate.szilcz@vitiscience.se · www.vitiscience.se</a:t>
            </a:r>
          </a:p>
        </p:txBody>
      </p:sp>
      <p:pic>
        <p:nvPicPr>
          <p:cNvPr id="31" name="Picture 30" descr="A black sphere with hexagons&#10;&#10;Description automatically generated">
            <a:extLst>
              <a:ext uri="{FF2B5EF4-FFF2-40B4-BE49-F238E27FC236}">
                <a16:creationId xmlns:a16="http://schemas.microsoft.com/office/drawing/2014/main" id="{2F5DD02D-3D2E-9224-3DF5-6D62F512F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710905">
            <a:off x="-2402564" y="-1046998"/>
            <a:ext cx="6462611" cy="6403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4C9E10-CACD-83A9-BED5-69572602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87" y="1264505"/>
            <a:ext cx="3857217" cy="39424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F4B323-B561-4B05-811B-15E96199FE52}"/>
              </a:ext>
            </a:extLst>
          </p:cNvPr>
          <p:cNvSpPr txBox="1"/>
          <p:nvPr/>
        </p:nvSpPr>
        <p:spPr>
          <a:xfrm>
            <a:off x="4572000" y="1265382"/>
            <a:ext cx="7112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sz="2000" b="1" dirty="0">
                <a:solidFill>
                  <a:srgbClr val="2B9FD4"/>
                </a:solidFill>
                <a:latin typeface="Inter"/>
              </a:rPr>
              <a:t>TAKE-HOME MESSAGE</a:t>
            </a:r>
            <a:endParaRPr lang="en-GB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FE17F1-3298-4BC1-A06C-2A7602BBE53F}"/>
              </a:ext>
            </a:extLst>
          </p:cNvPr>
          <p:cNvSpPr/>
          <p:nvPr/>
        </p:nvSpPr>
        <p:spPr>
          <a:xfrm>
            <a:off x="4572000" y="3987800"/>
            <a:ext cx="889000" cy="38100"/>
          </a:xfrm>
          <a:prstGeom prst="rect">
            <a:avLst/>
          </a:prstGeom>
          <a:solidFill>
            <a:srgbClr val="00E5FF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D323D-0C5A-456D-A164-82A632CCF365}"/>
              </a:ext>
            </a:extLst>
          </p:cNvPr>
          <p:cNvSpPr txBox="1"/>
          <p:nvPr/>
        </p:nvSpPr>
        <p:spPr>
          <a:xfrm>
            <a:off x="4572000" y="4165600"/>
            <a:ext cx="7112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b="1" dirty="0">
                <a:solidFill>
                  <a:srgbClr val="2B9FD4"/>
                </a:solidFill>
                <a:latin typeface="Inter"/>
              </a:rPr>
              <a:t>What's next</a:t>
            </a:r>
            <a:endParaRPr lang="en-GB" sz="2400" dirty="0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9F18760F-5602-4346-BDBE-45EFF883386A}"/>
              </a:ext>
            </a:extLst>
          </p:cNvPr>
          <p:cNvSpPr/>
          <p:nvPr/>
        </p:nvSpPr>
        <p:spPr>
          <a:xfrm>
            <a:off x="4572000" y="4559300"/>
            <a:ext cx="177800" cy="177800"/>
          </a:xfrm>
          <a:prstGeom prst="chevron">
            <a:avLst/>
          </a:prstGeom>
          <a:solidFill>
            <a:srgbClr val="2B9FD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9DDE83-52C2-460F-BF24-6B56FB3C4058}"/>
              </a:ext>
            </a:extLst>
          </p:cNvPr>
          <p:cNvSpPr txBox="1"/>
          <p:nvPr/>
        </p:nvSpPr>
        <p:spPr>
          <a:xfrm>
            <a:off x="4876799" y="4521200"/>
            <a:ext cx="6104965" cy="304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dirty="0">
                <a:solidFill>
                  <a:srgbClr val="2A3439"/>
                </a:solidFill>
                <a:latin typeface="Inter"/>
              </a:rPr>
              <a:t>The Prescribed Drug Register and further national registers</a:t>
            </a:r>
            <a:endParaRPr lang="en-GB" sz="2000" dirty="0"/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DB32DE91-D5A1-4AD2-8474-827929D5C003}"/>
              </a:ext>
            </a:extLst>
          </p:cNvPr>
          <p:cNvSpPr/>
          <p:nvPr/>
        </p:nvSpPr>
        <p:spPr>
          <a:xfrm>
            <a:off x="4572000" y="4940300"/>
            <a:ext cx="177800" cy="177800"/>
          </a:xfrm>
          <a:prstGeom prst="chevron">
            <a:avLst/>
          </a:prstGeom>
          <a:solidFill>
            <a:srgbClr val="2B9FD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7D56AF-BAF5-466D-ACEE-3B177D851323}"/>
              </a:ext>
            </a:extLst>
          </p:cNvPr>
          <p:cNvSpPr txBox="1"/>
          <p:nvPr/>
        </p:nvSpPr>
        <p:spPr>
          <a:xfrm>
            <a:off x="4876800" y="4902200"/>
            <a:ext cx="5461000" cy="304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dirty="0">
                <a:solidFill>
                  <a:srgbClr val="2A3439"/>
                </a:solidFill>
                <a:latin typeface="Inter"/>
              </a:rPr>
              <a:t>Richer query capabilities shaped by user feedback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15332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  <wetp:taskpane dockstate="right" visibility="0" width="438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D436E3B-01E9-4277-8E94-F5C83FCB7803}">
  <we:reference id="wa200010001" version="1.0.0.1" store="en-US" storeType="OMEX"/>
  <we:alternateReferences>
    <we:reference id="wa200010001" version="1.0.0.1" store="" storeType="OMEX"/>
  </we:alternateReferences>
  <we:properties>
    <we:property name="claude.fileId" value="&quot;897e9c06-29ca-495b-8ea6-b5557dfdc5ba&quot;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043D0AFB-E740-4BB9-A3D7-EE3199C4779A}">
  <we:reference id="wa200010725" version="1.0.0.1" store="en-GB" storeType="OMEX"/>
  <we:alternateReferences>
    <we:reference id="WA200010725" version="1.0.0.1" store="" storeType="OMEX"/>
  </we:alternateReferences>
  <we:properties>
    <we:property name="claude.fileId" value="&quot;28087341-fdac-49f0-92eb-620471944936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273</Words>
  <Application>Microsoft Office PowerPoint</Application>
  <PresentationFormat>Widescreen</PresentationFormat>
  <Paragraphs>38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Inter</vt:lpstr>
      <vt:lpstr>Inter Variable</vt:lpstr>
      <vt:lpstr>Office Theme</vt:lpstr>
      <vt:lpstr>useR! Conference · Lightning Talk
SweEpiAI
Natural language exploration of Swedish epidemiological data. R Shiny app with integrated LLMs.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 THE HOOD</vt:lpstr>
      <vt:lpstr>LLM integration in R Shiny can democratize access to public health data without compromising data fidelity.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useR! Conference · Lightning Talk
SweEpiAI
Natural language exploration of Swedish epidemiological data. R Shiny app with integrated LLMs.</dc:title>
  <dc:creator>Máté Szilcz</dc:creator>
  <cp:lastModifiedBy>Máté Szilcz</cp:lastModifiedBy>
  <cp:revision>2</cp:revision>
  <dcterms:created xsi:type="dcterms:W3CDTF">2026-07-04T19:11:42Z</dcterms:created>
  <dcterms:modified xsi:type="dcterms:W3CDTF">2026-07-04T20:53:59Z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1b3f6b2-1f3d-4978-9a06-5527ccb081ae_Enabled">
    <vt:lpwstr>true</vt:lpwstr>
  </property>
  <property fmtid="{D5CDD505-2E9C-101B-9397-08002B2CF9AE}" pid="3" name="MSIP_Label_31b3f6b2-1f3d-4978-9a06-5527ccb081ae_SetDate">
    <vt:lpwstr>2026-07-04T20:46:34Z</vt:lpwstr>
  </property>
  <property fmtid="{D5CDD505-2E9C-101B-9397-08002B2CF9AE}" pid="4" name="MSIP_Label_31b3f6b2-1f3d-4978-9a06-5527ccb081ae_Method">
    <vt:lpwstr>Standard</vt:lpwstr>
  </property>
  <property fmtid="{D5CDD505-2E9C-101B-9397-08002B2CF9AE}" pid="5" name="MSIP_Label_31b3f6b2-1f3d-4978-9a06-5527ccb081ae_Name">
    <vt:lpwstr>Confidential – General Business</vt:lpwstr>
  </property>
  <property fmtid="{D5CDD505-2E9C-101B-9397-08002B2CF9AE}" pid="6" name="MSIP_Label_31b3f6b2-1f3d-4978-9a06-5527ccb081ae_SiteId">
    <vt:lpwstr>ca35a804-900a-4ae1-b39e-13e4d51ccd21</vt:lpwstr>
  </property>
  <property fmtid="{D5CDD505-2E9C-101B-9397-08002B2CF9AE}" pid="7" name="MSIP_Label_31b3f6b2-1f3d-4978-9a06-5527ccb081ae_ActionId">
    <vt:lpwstr>ee19fd34-1283-452d-a99f-29ab4f1ccfb5</vt:lpwstr>
  </property>
  <property fmtid="{D5CDD505-2E9C-101B-9397-08002B2CF9AE}" pid="8" name="MSIP_Label_31b3f6b2-1f3d-4978-9a06-5527ccb081ae_ContentBits">
    <vt:lpwstr>3</vt:lpwstr>
  </property>
  <property fmtid="{D5CDD505-2E9C-101B-9397-08002B2CF9AE}" pid="9" name="ClassificationContentMarkingFooterLocations">
    <vt:lpwstr>Office Theme:10</vt:lpwstr>
  </property>
  <property fmtid="{D5CDD505-2E9C-101B-9397-08002B2CF9AE}" pid="10" name="ClassificationContentMarkingFooterText">
    <vt:lpwstr>Internal Use Only</vt:lpwstr>
  </property>
  <property fmtid="{D5CDD505-2E9C-101B-9397-08002B2CF9AE}" pid="11" name="ClassificationContentMarkingHeaderLocations">
    <vt:lpwstr>Office Theme:9</vt:lpwstr>
  </property>
  <property fmtid="{D5CDD505-2E9C-101B-9397-08002B2CF9AE}" pid="12" name="ClassificationContentMarkingHeaderText">
    <vt:lpwstr>Confidential – General Business</vt:lpwstr>
  </property>
</Properties>
</file>