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ontserrat"/>
      <p:bold r:id="rId20"/>
      <p:boldItalic r:id="rId21"/>
    </p:embeddedFont>
    <p:embeddedFont>
      <p:font typeface="In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Inter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Int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099221ad92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099221ad92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09974b5607_7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09974b5607_7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9974b5607_78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9974b5607_78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099221ad9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099221ad9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099221ad9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099221ad9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09974b5607_78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09974b5607_78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9974b560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9974b560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09974b5607_7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09974b5607_7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9974b5607_78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09974b5607_78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067525" y="1979963"/>
            <a:ext cx="5794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ove dplyr data manipulation from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shiny server to the browser</a:t>
            </a:r>
            <a:endParaRPr/>
          </a:p>
        </p:txBody>
      </p:sp>
      <p:pic>
        <p:nvPicPr>
          <p:cNvPr id="55" name="Google Shape;55;p13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72" y="920650"/>
            <a:ext cx="2521449" cy="29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157800" y="2896375"/>
            <a:ext cx="436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Maciej Banaś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571500" y="476250"/>
            <a:ext cx="80010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Contact details</a:t>
            </a:r>
            <a:endParaRPr b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" name="Google Shape;186;p22"/>
          <p:cNvGrpSpPr/>
          <p:nvPr/>
        </p:nvGrpSpPr>
        <p:grpSpPr>
          <a:xfrm>
            <a:off x="571500" y="1333500"/>
            <a:ext cx="8001000" cy="714300"/>
            <a:chOff x="571500" y="1333500"/>
            <a:chExt cx="8001000" cy="714300"/>
          </a:xfrm>
        </p:grpSpPr>
        <p:sp>
          <p:nvSpPr>
            <p:cNvPr id="187" name="Google Shape;187;p22"/>
            <p:cNvSpPr/>
            <p:nvPr/>
          </p:nvSpPr>
          <p:spPr>
            <a:xfrm>
              <a:off x="571500" y="1333500"/>
              <a:ext cx="8001000" cy="714300"/>
            </a:xfrm>
            <a:prstGeom prst="roundRect">
              <a:avLst>
                <a:gd fmla="val 16000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762000" y="1333500"/>
              <a:ext cx="76200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code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Project Repository</a:t>
              </a:r>
              <a:endParaRPr b="1" sz="10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ctr">
                <a:spcBef>
                  <a:spcPts val="150"/>
                </a:spcBef>
                <a:spcAft>
                  <a:spcPts val="0"/>
                </a:spcAft>
                <a:buNone/>
              </a:pPr>
              <a:r>
                <a:rPr b="1" lang="en" sz="1600" u="sng">
                  <a:solidFill>
                    <a:srgbClr val="0097A7"/>
                  </a:solidFill>
                  <a:latin typeface="Inter"/>
                  <a:ea typeface="Inter"/>
                  <a:cs typeface="Inter"/>
                  <a:sym typeface="Inter"/>
                </a:rPr>
                <a:t>github.com/r-world-devs/jsplyr</a:t>
              </a:r>
              <a:endParaRPr b="1" sz="1600" u="sng">
                <a:solidFill>
                  <a:srgbClr val="0097A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89" name="Google Shape;189;p22"/>
          <p:cNvGrpSpPr/>
          <p:nvPr/>
        </p:nvGrpSpPr>
        <p:grpSpPr>
          <a:xfrm>
            <a:off x="571500" y="2286000"/>
            <a:ext cx="3810000" cy="2190900"/>
            <a:chOff x="571500" y="2286000"/>
            <a:chExt cx="3810000" cy="2190900"/>
          </a:xfrm>
        </p:grpSpPr>
        <p:sp>
          <p:nvSpPr>
            <p:cNvPr id="190" name="Google Shape;190;p22"/>
            <p:cNvSpPr/>
            <p:nvPr/>
          </p:nvSpPr>
          <p:spPr>
            <a:xfrm>
              <a:off x="571500" y="2286000"/>
              <a:ext cx="3810000" cy="2190900"/>
            </a:xfrm>
            <a:prstGeom prst="roundRect">
              <a:avLst>
                <a:gd fmla="val 6956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762000" y="2428875"/>
              <a:ext cx="34290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Maciej Banaś</a:t>
              </a:r>
              <a:endParaRPr b="1" sz="18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link</a:t>
              </a:r>
              <a:r>
                <a:rPr b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GitHub: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github.com/maciekbanas</a:t>
              </a:r>
              <a:endParaRPr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mail</a:t>
              </a:r>
              <a:r>
                <a:rPr b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Email: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banasmaciek@gmail.com</a:t>
              </a:r>
              <a:endParaRPr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2" name="Google Shape;192;p22"/>
          <p:cNvGrpSpPr/>
          <p:nvPr/>
        </p:nvGrpSpPr>
        <p:grpSpPr>
          <a:xfrm>
            <a:off x="4762500" y="2286000"/>
            <a:ext cx="3810000" cy="2190900"/>
            <a:chOff x="4762500" y="2286000"/>
            <a:chExt cx="3810000" cy="2190900"/>
          </a:xfrm>
        </p:grpSpPr>
        <p:sp>
          <p:nvSpPr>
            <p:cNvPr id="193" name="Google Shape;193;p22"/>
            <p:cNvSpPr/>
            <p:nvPr/>
          </p:nvSpPr>
          <p:spPr>
            <a:xfrm>
              <a:off x="4762500" y="2286000"/>
              <a:ext cx="3810000" cy="2190900"/>
            </a:xfrm>
            <a:prstGeom prst="roundRect">
              <a:avLst>
                <a:gd fmla="val 6956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4953000" y="2428875"/>
              <a:ext cx="34290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Krystian Igras</a:t>
              </a:r>
              <a:endParaRPr b="1" sz="18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link</a:t>
              </a:r>
              <a:r>
                <a:rPr b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GitHub: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github.com/krystian8207</a:t>
              </a:r>
              <a:endParaRPr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mail</a:t>
              </a:r>
              <a:r>
                <a:rPr b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Email: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krystian8207@gmail.com</a:t>
              </a:r>
              <a:endParaRPr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95" name="Google Shape;1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2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04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608649" y="961000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Projects Data API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5280425" y="2389727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Connecting with statistics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37173" y="2389727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Visualising metadata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936876" y="3079229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Rendering with JS in the browser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80428" y="3146179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307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Manipulating with dplyr in server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8" name="Google Shape;68;p14"/>
          <p:cNvCxnSpPr>
            <a:stCxn id="63" idx="2"/>
            <a:endCxn id="64" idx="0"/>
          </p:cNvCxnSpPr>
          <p:nvPr/>
        </p:nvCxnSpPr>
        <p:spPr>
          <a:xfrm flipH="1" rot="-5400000">
            <a:off x="4677849" y="1060600"/>
            <a:ext cx="986100" cy="1671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4"/>
          <p:cNvCxnSpPr>
            <a:stCxn id="65" idx="0"/>
            <a:endCxn id="63" idx="2"/>
          </p:cNvCxnSpPr>
          <p:nvPr/>
        </p:nvCxnSpPr>
        <p:spPr>
          <a:xfrm rot="-5400000">
            <a:off x="3006223" y="1060877"/>
            <a:ext cx="986100" cy="1671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4"/>
          <p:cNvCxnSpPr>
            <a:stCxn id="66" idx="0"/>
            <a:endCxn id="65" idx="2"/>
          </p:cNvCxnSpPr>
          <p:nvPr/>
        </p:nvCxnSpPr>
        <p:spPr>
          <a:xfrm rot="-5400000">
            <a:off x="2540026" y="2955479"/>
            <a:ext cx="246900" cy="6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4"/>
          <p:cNvCxnSpPr>
            <a:stCxn id="64" idx="2"/>
            <a:endCxn id="67" idx="0"/>
          </p:cNvCxnSpPr>
          <p:nvPr/>
        </p:nvCxnSpPr>
        <p:spPr>
          <a:xfrm flipH="1" rot="-5400000">
            <a:off x="5849975" y="2988977"/>
            <a:ext cx="314100" cy="6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4"/>
          <p:cNvSpPr/>
          <p:nvPr/>
        </p:nvSpPr>
        <p:spPr>
          <a:xfrm>
            <a:off x="1894125" y="1703778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Load in browser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237675" y="1703728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Load to server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4" name="Google Shape;74;p14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04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608649" y="961000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0942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Projects Data API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280425" y="2389727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0D5C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Connecting with statistics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937173" y="2389727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Visualising metadata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936876" y="3079229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Rendering with JS in the browser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280428" y="3146179"/>
            <a:ext cx="1452600" cy="442500"/>
          </a:xfrm>
          <a:prstGeom prst="roundRect">
            <a:avLst>
              <a:gd fmla="val 50000" name="adj"/>
            </a:avLst>
          </a:prstGeom>
          <a:solidFill>
            <a:srgbClr val="307A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Manipulating with dplyr in server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6" name="Google Shape;86;p15"/>
          <p:cNvCxnSpPr>
            <a:stCxn id="81" idx="2"/>
            <a:endCxn id="82" idx="0"/>
          </p:cNvCxnSpPr>
          <p:nvPr/>
        </p:nvCxnSpPr>
        <p:spPr>
          <a:xfrm flipH="1" rot="-5400000">
            <a:off x="4677849" y="1060600"/>
            <a:ext cx="986100" cy="1671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5"/>
          <p:cNvCxnSpPr>
            <a:stCxn id="83" idx="0"/>
            <a:endCxn id="81" idx="2"/>
          </p:cNvCxnSpPr>
          <p:nvPr/>
        </p:nvCxnSpPr>
        <p:spPr>
          <a:xfrm rot="-5400000">
            <a:off x="3006223" y="1060877"/>
            <a:ext cx="986100" cy="1671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5"/>
          <p:cNvCxnSpPr>
            <a:stCxn id="84" idx="0"/>
            <a:endCxn id="83" idx="2"/>
          </p:cNvCxnSpPr>
          <p:nvPr/>
        </p:nvCxnSpPr>
        <p:spPr>
          <a:xfrm rot="-5400000">
            <a:off x="2540026" y="2955479"/>
            <a:ext cx="246900" cy="6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5"/>
          <p:cNvCxnSpPr>
            <a:stCxn id="82" idx="2"/>
            <a:endCxn id="85" idx="0"/>
          </p:cNvCxnSpPr>
          <p:nvPr/>
        </p:nvCxnSpPr>
        <p:spPr>
          <a:xfrm flipH="1" rot="-5400000">
            <a:off x="5849975" y="2988977"/>
            <a:ext cx="314100" cy="6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5"/>
          <p:cNvSpPr/>
          <p:nvPr/>
        </p:nvSpPr>
        <p:spPr>
          <a:xfrm>
            <a:off x="3608655" y="3790050"/>
            <a:ext cx="1452600" cy="679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Manipulating with JS in the browser from R server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1" name="Google Shape;91;p15"/>
          <p:cNvCxnSpPr>
            <a:stCxn id="84" idx="2"/>
            <a:endCxn id="90" idx="1"/>
          </p:cNvCxnSpPr>
          <p:nvPr/>
        </p:nvCxnSpPr>
        <p:spPr>
          <a:xfrm>
            <a:off x="2663176" y="3521729"/>
            <a:ext cx="945600" cy="60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5"/>
          <p:cNvCxnSpPr>
            <a:stCxn id="85" idx="2"/>
            <a:endCxn id="90" idx="3"/>
          </p:cNvCxnSpPr>
          <p:nvPr/>
        </p:nvCxnSpPr>
        <p:spPr>
          <a:xfrm flipH="1">
            <a:off x="5061128" y="3588679"/>
            <a:ext cx="945600" cy="54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5"/>
          <p:cNvSpPr/>
          <p:nvPr/>
        </p:nvSpPr>
        <p:spPr>
          <a:xfrm>
            <a:off x="3565900" y="1703728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Load in browser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5237675" y="1703728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Register on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server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5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571500" y="476250"/>
            <a:ext cx="80010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The Idea</a:t>
            </a:r>
            <a:endParaRPr b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571500" y="1297164"/>
            <a:ext cx="2381400" cy="1630001"/>
            <a:chOff x="571500" y="1190435"/>
            <a:chExt cx="2381400" cy="2952900"/>
          </a:xfrm>
        </p:grpSpPr>
        <p:sp>
          <p:nvSpPr>
            <p:cNvPr id="102" name="Google Shape;102;p16"/>
            <p:cNvSpPr/>
            <p:nvPr/>
          </p:nvSpPr>
          <p:spPr>
            <a:xfrm>
              <a:off x="571500" y="1190435"/>
              <a:ext cx="2381400" cy="2952900"/>
            </a:xfrm>
            <a:prstGeom prst="roundRect">
              <a:avLst>
                <a:gd fmla="val 6400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762150" y="1511191"/>
              <a:ext cx="20001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code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In-Browser</a:t>
              </a:r>
              <a:endParaRPr b="1" sz="16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Computation is conducted entirely in the browser with </a:t>
              </a:r>
              <a:r>
                <a:rPr b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JavaScript</a:t>
              </a: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4" name="Google Shape;104;p16"/>
          <p:cNvGrpSpPr/>
          <p:nvPr/>
        </p:nvGrpSpPr>
        <p:grpSpPr>
          <a:xfrm>
            <a:off x="3381375" y="1297122"/>
            <a:ext cx="2381400" cy="1597814"/>
            <a:chOff x="3381375" y="1428750"/>
            <a:chExt cx="2381400" cy="2952900"/>
          </a:xfrm>
        </p:grpSpPr>
        <p:sp>
          <p:nvSpPr>
            <p:cNvPr id="105" name="Google Shape;105;p16"/>
            <p:cNvSpPr/>
            <p:nvPr/>
          </p:nvSpPr>
          <p:spPr>
            <a:xfrm>
              <a:off x="3381375" y="1428750"/>
              <a:ext cx="2381400" cy="2952900"/>
            </a:xfrm>
            <a:prstGeom prst="roundRect">
              <a:avLst>
                <a:gd fmla="val 6400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3571875" y="1666875"/>
              <a:ext cx="20001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favorite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dplyr Backend</a:t>
              </a:r>
              <a:endParaRPr b="1" sz="16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Utilizes a </a:t>
              </a:r>
              <a:r>
                <a:rPr b="1" i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dplyr</a:t>
              </a: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 backend.</a:t>
              </a:r>
              <a:endParaRPr b="0"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7" name="Google Shape;107;p16"/>
          <p:cNvGrpSpPr/>
          <p:nvPr/>
        </p:nvGrpSpPr>
        <p:grpSpPr>
          <a:xfrm>
            <a:off x="6191250" y="1297175"/>
            <a:ext cx="2381400" cy="1630001"/>
            <a:chOff x="6191250" y="1428750"/>
            <a:chExt cx="2381400" cy="2952900"/>
          </a:xfrm>
        </p:grpSpPr>
        <p:sp>
          <p:nvSpPr>
            <p:cNvPr id="108" name="Google Shape;108;p16"/>
            <p:cNvSpPr/>
            <p:nvPr/>
          </p:nvSpPr>
          <p:spPr>
            <a:xfrm>
              <a:off x="6191250" y="1428750"/>
              <a:ext cx="2381400" cy="2952900"/>
            </a:xfrm>
            <a:prstGeom prst="roundRect">
              <a:avLst>
                <a:gd fmla="val 6400" name="adj"/>
              </a:avLst>
            </a:prstGeom>
            <a:solidFill>
              <a:srgbClr val="F9FAFB"/>
            </a:solidFill>
            <a:ln cap="flat" cmpd="sng" w="14300">
              <a:solidFill>
                <a:srgbClr val="E5E7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6381750" y="1666875"/>
              <a:ext cx="20001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hourglass_empty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Lazy Evaluation</a:t>
              </a:r>
              <a:endParaRPr b="1" sz="16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Optimized execution model through lazy evaluation, as in </a:t>
              </a:r>
              <a:r>
                <a:rPr b="1" i="1" lang="en" sz="1100">
                  <a:solidFill>
                    <a:srgbClr val="111827"/>
                  </a:solidFill>
                  <a:latin typeface="Inter"/>
                  <a:ea typeface="Inter"/>
                  <a:cs typeface="Inter"/>
                  <a:sym typeface="Inter"/>
                </a:rPr>
                <a:t>dbplyr</a:t>
              </a:r>
              <a:r>
                <a:rPr b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571500" y="3172357"/>
            <a:ext cx="2381400" cy="1784142"/>
            <a:chOff x="571500" y="1190480"/>
            <a:chExt cx="2381400" cy="2952900"/>
          </a:xfrm>
        </p:grpSpPr>
        <p:sp>
          <p:nvSpPr>
            <p:cNvPr id="112" name="Google Shape;112;p16"/>
            <p:cNvSpPr/>
            <p:nvPr/>
          </p:nvSpPr>
          <p:spPr>
            <a:xfrm>
              <a:off x="571500" y="1190480"/>
              <a:ext cx="2381400" cy="2952900"/>
            </a:xfrm>
            <a:prstGeom prst="roundRect">
              <a:avLst>
                <a:gd fmla="val 6399" name="adj"/>
              </a:avLst>
            </a:prstGeom>
            <a:solidFill>
              <a:srgbClr val="F8FAFC"/>
            </a:solidFill>
            <a:ln cap="flat" cmpd="sng" w="1430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762150" y="1428673"/>
              <a:ext cx="2000100" cy="247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person</a:t>
              </a:r>
              <a:endParaRPr b="0" i="0" sz="3200">
                <a:solidFill>
                  <a:srgbClr val="D32F2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Session</a:t>
              </a:r>
              <a:endParaRPr i="0"/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Takes </a:t>
              </a:r>
              <a:r>
                <a:rPr b="1" i="0" lang="en" sz="1100">
                  <a:solidFill>
                    <a:srgbClr val="0F172A"/>
                  </a:solidFill>
                  <a:highlight>
                    <a:srgbClr val="F1F5F9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shiny session</a:t>
              </a: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 as an input object.</a:t>
              </a:r>
              <a:endParaRPr i="0"/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3332325" y="3081347"/>
            <a:ext cx="2381400" cy="1875092"/>
            <a:chOff x="3332400" y="1042726"/>
            <a:chExt cx="2381400" cy="2952900"/>
          </a:xfrm>
        </p:grpSpPr>
        <p:sp>
          <p:nvSpPr>
            <p:cNvPr id="115" name="Google Shape;115;p16"/>
            <p:cNvSpPr/>
            <p:nvPr/>
          </p:nvSpPr>
          <p:spPr>
            <a:xfrm>
              <a:off x="3332400" y="1042726"/>
              <a:ext cx="2381400" cy="2952900"/>
            </a:xfrm>
            <a:prstGeom prst="roundRect">
              <a:avLst>
                <a:gd fmla="val 6399" name="adj"/>
              </a:avLst>
            </a:prstGeom>
            <a:solidFill>
              <a:srgbClr val="F8FAFC"/>
            </a:solidFill>
            <a:ln cap="flat" cmpd="sng" w="1430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3523050" y="1354808"/>
              <a:ext cx="2000100" cy="247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api</a:t>
              </a:r>
              <a:endParaRPr i="0" sz="3200">
                <a:solidFill>
                  <a:srgbClr val="D32F2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i="0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shiny endpoints</a:t>
              </a:r>
              <a:endParaRPr i="0"/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Makes use of </a:t>
              </a:r>
              <a:r>
                <a:rPr b="1" i="0" lang="en" sz="1100">
                  <a:solidFill>
                    <a:srgbClr val="0F172A"/>
                  </a:solidFill>
                  <a:highlight>
                    <a:srgbClr val="F1F5F9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registerDataObj</a:t>
              </a: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 HTTP endpoint on </a:t>
              </a:r>
              <a:r>
                <a:rPr b="1" i="0" lang="en" sz="1100">
                  <a:solidFill>
                    <a:srgbClr val="0F172A"/>
                  </a:solidFill>
                  <a:highlight>
                    <a:srgbClr val="F1F5F9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compute()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i="0"/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6191250" y="3081209"/>
            <a:ext cx="2381400" cy="1875092"/>
            <a:chOff x="6191250" y="1428750"/>
            <a:chExt cx="2381400" cy="2952900"/>
          </a:xfrm>
        </p:grpSpPr>
        <p:sp>
          <p:nvSpPr>
            <p:cNvPr id="118" name="Google Shape;118;p16"/>
            <p:cNvSpPr/>
            <p:nvPr/>
          </p:nvSpPr>
          <p:spPr>
            <a:xfrm>
              <a:off x="6191250" y="1428750"/>
              <a:ext cx="2381400" cy="2952900"/>
            </a:xfrm>
            <a:prstGeom prst="roundRect">
              <a:avLst>
                <a:gd fmla="val 6399" name="adj"/>
              </a:avLst>
            </a:prstGeom>
            <a:solidFill>
              <a:srgbClr val="F8FAFC"/>
            </a:solidFill>
            <a:ln cap="flat" cmpd="sng" w="1430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6381750" y="1666875"/>
              <a:ext cx="2000100" cy="247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200">
                  <a:solidFill>
                    <a:srgbClr val="D32F2F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sync</a:t>
              </a:r>
              <a:endParaRPr b="0" i="0" sz="3200">
                <a:solidFill>
                  <a:srgbClr val="D32F2F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i="0" lang="en" sz="1600">
                  <a:solidFill>
                    <a:srgbClr val="1118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Asynchronous</a:t>
              </a:r>
              <a:endParaRPr i="0" sz="1400"/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On </a:t>
              </a:r>
              <a:r>
                <a:rPr b="1" i="0" lang="en" sz="1100">
                  <a:solidFill>
                    <a:srgbClr val="0F172A"/>
                  </a:solidFill>
                  <a:highlight>
                    <a:srgbClr val="F1F5F9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collect()</a:t>
              </a: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 the endpoints’ </a:t>
              </a:r>
              <a:r>
                <a:rPr b="1" i="0" lang="en" sz="1100">
                  <a:solidFill>
                    <a:srgbClr val="0F172A"/>
                  </a:solidFill>
                  <a:highlight>
                    <a:srgbClr val="F1F5F9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filterFunc</a:t>
              </a: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settle</a:t>
              </a:r>
              <a:r>
                <a:rPr b="0" i="0" lang="en" sz="1100">
                  <a:solidFill>
                    <a:srgbClr val="4B5563"/>
                  </a:solidFill>
                  <a:latin typeface="Inter"/>
                  <a:ea typeface="Inter"/>
                  <a:cs typeface="Inter"/>
                  <a:sym typeface="Inter"/>
                </a:rPr>
                <a:t>s a promise, which makes the process asynchronous.</a:t>
              </a:r>
              <a:endParaRPr i="0" sz="1400"/>
            </a:p>
          </p:txBody>
        </p:sp>
      </p:grpSp>
      <p:pic>
        <p:nvPicPr>
          <p:cNvPr id="120" name="Google Shape;120;p16" title="jsply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571500" y="476250"/>
            <a:ext cx="80010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Architecture -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jsplyr</a:t>
            </a: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dbplyr</a:t>
            </a:r>
            <a:endParaRPr b="1" i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57150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F8FAFC"/>
          </a:solidFill>
          <a:ln cap="flat" cmpd="sng" w="143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714375" y="1381125"/>
            <a:ext cx="3619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4748B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storage</a:t>
            </a:r>
            <a:r>
              <a:rPr b="1" lang="en" sz="1200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dbplyr (Database Backend)</a:t>
            </a:r>
            <a:endParaRPr b="1" sz="1200">
              <a:solidFill>
                <a:srgbClr val="4755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71437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97969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(dbplyr)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con &lt;- DBI::</a:t>
            </a:r>
            <a:r>
              <a:rPr b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dbConnect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(RSQLite::</a:t>
            </a:r>
            <a:r>
              <a:rPr b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SQLite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b="0" lang="en" sz="1000">
                <a:solidFill>
                  <a:srgbClr val="0284C7"/>
                </a:solidFill>
                <a:latin typeface="Courier New"/>
                <a:ea typeface="Courier New"/>
                <a:cs typeface="Courier New"/>
                <a:sym typeface="Courier New"/>
              </a:rPr>
              <a:t>":memory:"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copy_to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dest = con, 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df = mtcars, 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name = </a:t>
            </a:r>
            <a:r>
              <a:rPr b="0" lang="en" sz="1000">
                <a:solidFill>
                  <a:srgbClr val="0284C7"/>
                </a:solidFill>
                <a:latin typeface="Courier New"/>
                <a:ea typeface="Courier New"/>
                <a:cs typeface="Courier New"/>
                <a:sym typeface="Courier New"/>
              </a:rPr>
              <a:t>"mtcars</a:t>
            </a:r>
            <a:r>
              <a:rPr b="0" lang="en" sz="1000">
                <a:solidFill>
                  <a:srgbClr val="0284C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b="0" sz="1000">
              <a:solidFill>
                <a:srgbClr val="0284C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rPr b="0" lang="en" sz="10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0" lang="en" sz="100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push df to DB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66725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EEF2FF"/>
          </a:solidFill>
          <a:ln cap="flat" cmpd="sng" w="14300">
            <a:solidFill>
              <a:srgbClr val="C7D2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4810125" y="1381125"/>
            <a:ext cx="36195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>
                <a:solidFill>
                  <a:srgbClr val="4F46E5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computer</a:t>
            </a:r>
            <a:r>
              <a:rPr b="1" i="0" lang="en" sz="1200">
                <a:solidFill>
                  <a:srgbClr val="3730A3"/>
                </a:solidFill>
                <a:latin typeface="Montserrat"/>
                <a:ea typeface="Montserrat"/>
                <a:cs typeface="Montserrat"/>
                <a:sym typeface="Montserrat"/>
              </a:rPr>
              <a:t>jsplyr (In-Browser Backend)</a:t>
            </a:r>
            <a:endParaRPr b="1" i="0" sz="1400">
              <a:solidFill>
                <a:srgbClr val="4F46E5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81012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>
                <a:solidFill>
                  <a:srgbClr val="4F46E5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(jsplyr)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1" lang="en" sz="100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inside a Shiny server, reactive context: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 &lt;- </a:t>
            </a:r>
            <a:r>
              <a:rPr b="1" i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reactive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({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b="0" i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copy_to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b="0" i="0" sz="10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dest = session, </a:t>
            </a:r>
            <a:endParaRPr b="0" i="0" sz="10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df = mtcars</a:t>
            </a:r>
            <a:endParaRPr b="0" i="0" sz="10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0" i="0" lang="en" sz="100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sends JSON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b="0" i="0" sz="10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0" i="1" lang="en" sz="100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or reference data already in JS (zero-copy):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 &lt;- </a:t>
            </a:r>
            <a:r>
              <a:rPr b="1" i="0"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reactive</a:t>
            </a: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({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  copy_to</a:t>
            </a:r>
            <a:r>
              <a:rPr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(dest = session, df = </a:t>
            </a:r>
            <a:r>
              <a:rPr b="1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"mtcars"</a:t>
            </a:r>
            <a:r>
              <a:rPr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" sz="10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50"/>
              </a:spcBef>
              <a:spcAft>
                <a:spcPts val="300"/>
              </a:spcAft>
              <a:buNone/>
            </a:pPr>
            <a:r>
              <a:t/>
            </a:r>
            <a:endParaRPr b="1" i="0" sz="10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7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571500" y="476250"/>
            <a:ext cx="80010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Architecture -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jsplyr</a:t>
            </a: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dbplyr</a:t>
            </a:r>
            <a:endParaRPr b="1" i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7150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F8FAFC"/>
          </a:solidFill>
          <a:ln cap="flat" cmpd="sng" w="143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714375" y="1381125"/>
            <a:ext cx="3619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4748B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storage</a:t>
            </a:r>
            <a:r>
              <a:rPr b="1" lang="en" sz="1200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dbplyr (Database Backend)</a:t>
            </a:r>
            <a:endParaRPr b="1" sz="1200">
              <a:solidFill>
                <a:srgbClr val="4755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1437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97969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(dbplyr)</a:t>
            </a:r>
            <a:endParaRPr b="0" sz="15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 </a:t>
            </a:r>
            <a:r>
              <a:rPr b="1" lang="en" sz="15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0" sz="15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b="0" lang="en" sz="15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(mpg &gt;= </a:t>
            </a:r>
            <a:r>
              <a:rPr b="0" lang="en" sz="1500">
                <a:solidFill>
                  <a:srgbClr val="D97706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15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0" sz="15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  select</a:t>
            </a:r>
            <a:r>
              <a:rPr b="0" lang="en" sz="150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(mpg, cyl, hp)</a:t>
            </a:r>
            <a:endParaRPr b="0" sz="15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466725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EEF2FF"/>
          </a:solidFill>
          <a:ln cap="flat" cmpd="sng" w="14300">
            <a:solidFill>
              <a:srgbClr val="C7D2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4810125" y="1381125"/>
            <a:ext cx="36195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>
                <a:solidFill>
                  <a:srgbClr val="4F46E5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computer</a:t>
            </a:r>
            <a:r>
              <a:rPr b="1" i="0" lang="en" sz="1200">
                <a:solidFill>
                  <a:srgbClr val="3730A3"/>
                </a:solidFill>
                <a:latin typeface="Montserrat"/>
                <a:ea typeface="Montserrat"/>
                <a:cs typeface="Montserrat"/>
                <a:sym typeface="Montserrat"/>
              </a:rPr>
              <a:t>jsplyr (In-Browser Backend)</a:t>
            </a:r>
            <a:endParaRPr b="1" i="0" sz="1400">
              <a:solidFill>
                <a:srgbClr val="4F46E5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81012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>
                <a:solidFill>
                  <a:srgbClr val="4F46E5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(jsplyr)</a:t>
            </a:r>
            <a:endParaRPr b="1" i="0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the query looks the same</a:t>
            </a:r>
            <a:endParaRPr b="1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lazy_mtcars() </a:t>
            </a:r>
            <a:r>
              <a:rPr b="1" i="0" lang="en" sz="15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1" i="0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b="0" i="0" lang="en" sz="15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 &gt;= </a:t>
            </a:r>
            <a:r>
              <a:rPr b="0" i="0" lang="en" sz="15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i="0" lang="en" sz="15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1" i="0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rPr b="0" i="0" lang="en" sz="15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  select</a:t>
            </a:r>
            <a:r>
              <a:rPr b="0" i="0" lang="en" sz="15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(mpg, cyl, hp)</a:t>
            </a:r>
            <a:endParaRPr b="1" i="0" sz="15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18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571500" y="476250"/>
            <a:ext cx="80010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Architecture -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jsplyr</a:t>
            </a: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 vs </a:t>
            </a:r>
            <a:r>
              <a:rPr b="1" i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dbplyr</a:t>
            </a:r>
            <a:endParaRPr b="1" i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57150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F8FAFC"/>
          </a:solidFill>
          <a:ln cap="flat" cmpd="sng" w="143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714375" y="1381125"/>
            <a:ext cx="3619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4748B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storage</a:t>
            </a:r>
            <a:r>
              <a:rPr b="1" lang="en" sz="1200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dbplyr (Database Backend)</a:t>
            </a:r>
            <a:endParaRPr b="1" sz="1200">
              <a:solidFill>
                <a:srgbClr val="4755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714375" y="1762125"/>
            <a:ext cx="36195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97969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lang="en" sz="105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(dbplyr)</a:t>
            </a:r>
            <a:endParaRPr sz="105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result &lt;- lazy_mtcars |&gt; filter(mpg &gt;= </a:t>
            </a:r>
            <a:r>
              <a:rPr lang="en" sz="1050">
                <a:solidFill>
                  <a:srgbClr val="D97706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105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) |&gt; collect()</a:t>
            </a:r>
            <a:endParaRPr sz="105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F172A"/>
                </a:solidFill>
                <a:latin typeface="Courier New"/>
                <a:ea typeface="Courier New"/>
                <a:cs typeface="Courier New"/>
                <a:sym typeface="Courier New"/>
              </a:rPr>
              <a:t>head(result) </a:t>
            </a:r>
            <a:r>
              <a:rPr lang="en" sz="1050">
                <a:solidFill>
                  <a:srgbClr val="64748B"/>
                </a:solidFill>
                <a:latin typeface="Courier New"/>
                <a:ea typeface="Courier New"/>
                <a:cs typeface="Courier New"/>
                <a:sym typeface="Courier New"/>
              </a:rPr>
              <a:t># works immediately</a:t>
            </a:r>
            <a:endParaRPr sz="105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66725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F0FDF4"/>
          </a:solidFill>
          <a:ln cap="flat" cmpd="sng" w="14300">
            <a:solidFill>
              <a:srgbClr val="DCFC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4810125" y="1381125"/>
            <a:ext cx="3619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6A34A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computer</a:t>
            </a:r>
            <a:r>
              <a:rPr b="1" lang="en" sz="1200">
                <a:solidFill>
                  <a:srgbClr val="15803D"/>
                </a:solidFill>
                <a:latin typeface="Montserrat"/>
                <a:ea typeface="Montserrat"/>
                <a:cs typeface="Montserrat"/>
                <a:sym typeface="Montserrat"/>
              </a:rPr>
              <a:t>jsplyr (In-Browser Backend)</a:t>
            </a:r>
            <a:endParaRPr b="1" sz="1200">
              <a:solidFill>
                <a:srgbClr val="1580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810125" y="1762125"/>
            <a:ext cx="36195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80">
                <a:solidFill>
                  <a:srgbClr val="166534"/>
                </a:solidFill>
                <a:latin typeface="Courier New"/>
                <a:ea typeface="Courier New"/>
                <a:cs typeface="Courier New"/>
                <a:sym typeface="Courier New"/>
              </a:rPr>
              <a:t>library</a:t>
            </a: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(jsplyr)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8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i="1" lang="en" sz="980">
                <a:solidFill>
                  <a:srgbClr val="166534"/>
                </a:solidFill>
                <a:latin typeface="Courier New"/>
                <a:ea typeface="Courier New"/>
                <a:cs typeface="Courier New"/>
                <a:sym typeface="Courier New"/>
              </a:rPr>
              <a:t># In render output, promises resolve automatically:</a:t>
            </a:r>
            <a:endParaRPr i="1" sz="980">
              <a:solidFill>
                <a:srgbClr val="16653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output$tbl &lt;- DT::renderDT({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  lazy_mtcars() |&gt;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    filter(mpg &gt;= </a:t>
            </a:r>
            <a:r>
              <a:rPr lang="en" sz="98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) |&gt;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    collect()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"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8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i="1" lang="en" sz="980">
                <a:solidFill>
                  <a:srgbClr val="166534"/>
                </a:solidFill>
                <a:latin typeface="Courier New"/>
                <a:ea typeface="Courier New"/>
                <a:cs typeface="Courier New"/>
                <a:sym typeface="Courier New"/>
              </a:rPr>
              <a:t># Anywhere else, handle it as promise:</a:t>
            </a:r>
            <a:endParaRPr i="1" sz="980">
              <a:solidFill>
                <a:srgbClr val="16653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lazy_mtcars() |&gt;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  filter(mpg &gt;= </a:t>
            </a:r>
            <a:r>
              <a:rPr lang="en" sz="98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) |&gt;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  collect() </a:t>
            </a:r>
            <a:r>
              <a:rPr b="1" lang="en" sz="98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%...&gt;% </a:t>
            </a:r>
            <a:r>
              <a:rPr lang="en" sz="980">
                <a:solidFill>
                  <a:srgbClr val="166534"/>
                </a:solidFill>
                <a:latin typeface="Courier New"/>
                <a:ea typeface="Courier New"/>
                <a:cs typeface="Courier New"/>
                <a:sym typeface="Courier New"/>
              </a:rPr>
              <a:t># re-exported</a:t>
            </a:r>
            <a:endParaRPr b="1" sz="980">
              <a:solidFill>
                <a:srgbClr val="B4530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">
                <a:solidFill>
                  <a:srgbClr val="14532D"/>
                </a:solidFill>
                <a:latin typeface="Courier New"/>
                <a:ea typeface="Courier New"/>
                <a:cs typeface="Courier New"/>
                <a:sym typeface="Courier New"/>
              </a:rPr>
              <a:t>  head()</a:t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19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571500" y="476250"/>
            <a:ext cx="8001000" cy="666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11827"/>
                </a:solidFill>
                <a:latin typeface="Montserrat"/>
                <a:ea typeface="Montserrat"/>
                <a:cs typeface="Montserrat"/>
                <a:sym typeface="Montserrat"/>
              </a:rPr>
              <a:t>Why shiny endpoints?</a:t>
            </a:r>
            <a:endParaRPr b="1" i="1" sz="3200">
              <a:solidFill>
                <a:srgbClr val="11182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7150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F8FAFC"/>
          </a:solidFill>
          <a:ln cap="flat" cmpd="sng" w="143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714375" y="1381125"/>
            <a:ext cx="3619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4748B"/>
                </a:solidFill>
                <a:latin typeface="Montserrat"/>
                <a:ea typeface="Montserrat"/>
                <a:cs typeface="Montserrat"/>
                <a:sym typeface="Montserrat"/>
              </a:rPr>
              <a:t>Without shiny endpoints</a:t>
            </a:r>
            <a:endParaRPr b="1" sz="1200">
              <a:solidFill>
                <a:srgbClr val="47556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1437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97969"/>
                </a:solidFill>
                <a:latin typeface="Courier New"/>
                <a:ea typeface="Courier New"/>
                <a:cs typeface="Courier New"/>
                <a:sym typeface="Courier New"/>
              </a:rPr>
              <a:t># We need separate event listeners for computing and collecting </a:t>
            </a:r>
            <a:r>
              <a:rPr b="1" lang="en" sz="1000">
                <a:solidFill>
                  <a:srgbClr val="097969"/>
                </a:solidFill>
                <a:latin typeface="Courier New"/>
                <a:ea typeface="Courier New"/>
                <a:cs typeface="Courier New"/>
                <a:sym typeface="Courier New"/>
              </a:rPr>
              <a:t>(setInputValue)</a:t>
            </a:r>
            <a:endParaRPr b="0"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lazy_mtcars_computed &lt;- shiny::eventReactive(input$compute, {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lazy_mtcars() </a:t>
            </a:r>
            <a:r>
              <a:rPr b="1" lang="en" sz="9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1" sz="9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  </a:t>
            </a:r>
            <a:r>
              <a:rPr lang="en" sz="9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 &gt;= </a:t>
            </a:r>
            <a:r>
              <a:rPr lang="en" sz="9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1" lang="en" sz="9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|&gt;</a:t>
            </a:r>
            <a:endParaRPr b="1" sz="9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    select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(mpg, cyl, hp) |&gt;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  compute()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output$tbl &lt;- DT::renderDT({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lazy_mtcars_computed() |&gt; 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  collect()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00">
              <a:solidFill>
                <a:srgbClr val="0F172A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667250" y="1238250"/>
            <a:ext cx="3905400" cy="3429000"/>
          </a:xfrm>
          <a:prstGeom prst="roundRect">
            <a:avLst>
              <a:gd fmla="val 3333" name="adj"/>
            </a:avLst>
          </a:prstGeom>
          <a:solidFill>
            <a:srgbClr val="EEF2FF"/>
          </a:solidFill>
          <a:ln cap="flat" cmpd="sng" w="14300">
            <a:solidFill>
              <a:srgbClr val="C7D2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810125" y="1381125"/>
            <a:ext cx="3619500" cy="333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730A3"/>
                </a:solidFill>
                <a:latin typeface="Montserrat"/>
                <a:ea typeface="Montserrat"/>
                <a:cs typeface="Montserrat"/>
                <a:sym typeface="Montserrat"/>
              </a:rPr>
              <a:t>With shiny endpoints</a:t>
            </a:r>
            <a:endParaRPr b="1" i="0" sz="1400">
              <a:solidFill>
                <a:srgbClr val="4F46E5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810125" y="1762125"/>
            <a:ext cx="3619500" cy="276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80">
                <a:solidFill>
                  <a:srgbClr val="3730A3"/>
                </a:solidFill>
                <a:latin typeface="Courier New"/>
                <a:ea typeface="Courier New"/>
                <a:cs typeface="Courier New"/>
                <a:sym typeface="Courier New"/>
              </a:rPr>
              <a:t># Collecting and computing is tied to one promise</a:t>
            </a:r>
            <a:endParaRPr b="1" sz="980">
              <a:solidFill>
                <a:srgbClr val="3730A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980">
              <a:solidFill>
                <a:srgbClr val="14532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output$tbl &lt;- DT::renderDT({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lazy_mtcars() |&gt;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  </a:t>
            </a:r>
            <a:r>
              <a:rPr lang="en" sz="9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 &gt;= </a:t>
            </a:r>
            <a:r>
              <a:rPr lang="en" sz="900">
                <a:solidFill>
                  <a:srgbClr val="B4530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) |&gt;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    </a:t>
            </a:r>
            <a:r>
              <a:rPr lang="en" sz="900">
                <a:solidFill>
                  <a:srgbClr val="1D4ED8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(mpg, cyl, hp) |&gt;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    collect()</a:t>
            </a:r>
            <a:endParaRPr sz="900">
              <a:solidFill>
                <a:srgbClr val="1E293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900">
                <a:solidFill>
                  <a:srgbClr val="1E293B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b="1" sz="900">
              <a:solidFill>
                <a:srgbClr val="4F46E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0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898500" y="1152475"/>
            <a:ext cx="718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jsplyr let’s you </a:t>
            </a:r>
            <a:r>
              <a:rPr b="1" lang="en"/>
              <a:t>offload the server from calculations</a:t>
            </a:r>
            <a:r>
              <a:rPr lang="en"/>
              <a:t>* and use client’s (browser’s) CPU.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(it’s the case when servers are overloaded with actions from many users)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* </a:t>
            </a:r>
            <a:r>
              <a:rPr lang="en" sz="1200"/>
              <a:t>The server still ships the data once (in case you send data from server to JS) and receives the result, but the per-interaction wrangling no longer runs server-side. </a:t>
            </a:r>
            <a:endParaRPr sz="1200"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21" title="jsply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098" y="177875"/>
            <a:ext cx="1061530" cy="12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