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62" r:id="rId6"/>
  </p:sldIdLst>
  <p:sldSz cx="9144000" cy="5143500" type="screen16x9"/>
  <p:notesSz cx="5143500" cy="9144000"/>
  <p:embeddedFontLst>
    <p:embeddedFont>
      <p:font typeface="Cambria Math" panose="02040503050406030204" pitchFamily="18" charset="0"/>
      <p:regular r:id="rId8"/>
    </p:embeddedFont>
    <p:embeddedFont>
      <p:font typeface="Roboto" panose="02000000000000000000" pitchFamily="2" charset="0"/>
      <p:regular r:id="rId9"/>
      <p:italic r:id="rId10"/>
    </p:embeddedFont>
    <p:embeddedFont>
      <p:font typeface="Roboto Bold" panose="02000000000000000000" charset="0"/>
      <p:regular r:id="rId11"/>
    </p:embeddedFont>
    <p:embeddedFont>
      <p:font typeface="Roboto Slab" pitchFamily="2" charset="0"/>
      <p:regular r:id="rId12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09" d="100"/>
          <a:sy n="109" d="100"/>
        </p:scale>
        <p:origin x="70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987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that ensemble learning is not just about accuracy but also about building more resilient and adaptable systems, crucial for real-world data challenges.
Briefly connect these takeaways to the upcoming sections on specific strategies and their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mas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JagGlo/playOmics_env" TargetMode="External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925119" y="1795611"/>
            <a:ext cx="4722763" cy="88597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27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Ensemble Models for missing multi-omics </a:t>
            </a:r>
            <a:r>
              <a:rPr lang="en-US" sz="275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dat</a:t>
            </a:r>
            <a:r>
              <a:rPr lang="pl-PL" sz="27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</a:t>
            </a:r>
            <a:endParaRPr lang="en-US" sz="2750" dirty="0"/>
          </a:p>
        </p:txBody>
      </p:sp>
      <p:sp>
        <p:nvSpPr>
          <p:cNvPr id="4" name="Text 1"/>
          <p:cNvSpPr/>
          <p:nvPr/>
        </p:nvSpPr>
        <p:spPr>
          <a:xfrm>
            <a:off x="3925119" y="2894186"/>
            <a:ext cx="4722763" cy="70035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33000"/>
              </a:lnSpc>
              <a:buNone/>
            </a:pPr>
            <a:r>
              <a:rPr lang="pl-PL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Jagoda </a:t>
            </a:r>
            <a:r>
              <a:rPr lang="pl-PL" sz="160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Głowacka-Walas</a:t>
            </a:r>
            <a:endParaRPr lang="pl-PL" sz="1600" dirty="0">
              <a:solidFill>
                <a:srgbClr val="15213F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0" indent="0" algn="ctr">
              <a:lnSpc>
                <a:spcPct val="133000"/>
              </a:lnSpc>
              <a:buNone/>
            </a:pPr>
            <a:r>
              <a:rPr lang="pl-PL" sz="160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</a:rPr>
              <a:t>useR</a:t>
            </a:r>
            <a:r>
              <a:rPr lang="pl-PL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</a:rPr>
              <a:t>! 2026</a:t>
            </a:r>
            <a:endParaRPr lang="en-US" sz="1600" dirty="0"/>
          </a:p>
        </p:txBody>
      </p:sp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C8B0825C-0D76-5D49-C401-30C8ABDD9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9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az 26">
            <a:extLst>
              <a:ext uri="{FF2B5EF4-FFF2-40B4-BE49-F238E27FC236}">
                <a16:creationId xmlns:a16="http://schemas.microsoft.com/office/drawing/2014/main" id="{592DE4B1-7001-4E70-E608-4DE33E06D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626" y="2909435"/>
            <a:ext cx="2527090" cy="2527090"/>
          </a:xfrm>
          <a:prstGeom prst="rect">
            <a:avLst/>
          </a:prstGeom>
        </p:spPr>
      </p:pic>
      <p:pic>
        <p:nvPicPr>
          <p:cNvPr id="25" name="Grafika 24" descr="Znaczek — krzyżyk z wypełnieniem pełnym">
            <a:extLst>
              <a:ext uri="{FF2B5EF4-FFF2-40B4-BE49-F238E27FC236}">
                <a16:creationId xmlns:a16="http://schemas.microsoft.com/office/drawing/2014/main" id="{0CF2AF79-A9B6-9663-7EF2-ADA9E80A919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74251" y="4095414"/>
            <a:ext cx="226763" cy="226763"/>
          </a:xfrm>
          <a:prstGeom prst="rect">
            <a:avLst/>
          </a:prstGeom>
        </p:spPr>
      </p:pic>
      <p:pic>
        <p:nvPicPr>
          <p:cNvPr id="28" name="Grafika 27" descr="Znaczek — krzyżyk z wypełnieniem pełnym">
            <a:extLst>
              <a:ext uri="{FF2B5EF4-FFF2-40B4-BE49-F238E27FC236}">
                <a16:creationId xmlns:a16="http://schemas.microsoft.com/office/drawing/2014/main" id="{026CCE86-45FF-4378-C736-7CF0147C004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7735" y="3801158"/>
            <a:ext cx="226763" cy="226763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496119" y="424383"/>
            <a:ext cx="3281437" cy="352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2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Research Goal</a:t>
            </a:r>
            <a:endParaRPr lang="en-US" sz="22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1369" y="837010"/>
            <a:ext cx="282401" cy="28240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07625" y="912928"/>
            <a:ext cx="1733252" cy="1765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Why Multi-Omics Matters</a:t>
            </a:r>
            <a:endParaRPr lang="en-US" sz="1100" dirty="0"/>
          </a:p>
        </p:txBody>
      </p:sp>
      <p:sp>
        <p:nvSpPr>
          <p:cNvPr id="5" name="Text 2"/>
          <p:cNvSpPr/>
          <p:nvPr/>
        </p:nvSpPr>
        <p:spPr>
          <a:xfrm>
            <a:off x="416606" y="1215458"/>
            <a:ext cx="3938067" cy="32474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8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Multi-omics data offer a unique opportunity to build </a:t>
            </a:r>
            <a:r>
              <a:rPr lang="en-US" sz="850" b="1" dirty="0">
                <a:solidFill>
                  <a:srgbClr val="15213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accurate</a:t>
            </a:r>
            <a:r>
              <a:rPr lang="en-US" sz="8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and </a:t>
            </a:r>
            <a:r>
              <a:rPr lang="en-US" sz="850" b="1" dirty="0">
                <a:solidFill>
                  <a:srgbClr val="15213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interpretable</a:t>
            </a:r>
            <a:r>
              <a:rPr lang="en-US" sz="8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predictive models by combining complementary biological signals.</a:t>
            </a:r>
            <a:endParaRPr lang="en-US" sz="8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1369" y="1600758"/>
            <a:ext cx="282401" cy="28240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841584" y="1653703"/>
            <a:ext cx="1412081" cy="1765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The Challenge</a:t>
            </a:r>
            <a:endParaRPr lang="en-US" sz="1100" dirty="0"/>
          </a:p>
        </p:txBody>
      </p:sp>
      <p:sp>
        <p:nvSpPr>
          <p:cNvPr id="8" name="Text 4"/>
          <p:cNvSpPr/>
          <p:nvPr/>
        </p:nvSpPr>
        <p:spPr>
          <a:xfrm>
            <a:off x="416605" y="1995674"/>
            <a:ext cx="3938067" cy="32474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8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 real studies, datasets are rarely complete. Some omics layers may be unavailable because of technical failures, cost, or sample quality issues.</a:t>
            </a:r>
            <a:endParaRPr lang="en-US" sz="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04670" y="856279"/>
            <a:ext cx="282401" cy="28240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287528" y="912928"/>
            <a:ext cx="2039987" cy="1765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pl-PL" sz="11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Why Single </a:t>
            </a:r>
            <a:r>
              <a:rPr lang="pl-PL" sz="1100" dirty="0" err="1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Models</a:t>
            </a:r>
            <a:r>
              <a:rPr lang="pl-PL" sz="11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pl-PL" sz="1100" dirty="0" err="1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Fail</a:t>
            </a:r>
            <a:endParaRPr lang="en-US" sz="1100" dirty="0"/>
          </a:p>
        </p:txBody>
      </p:sp>
      <p:sp>
        <p:nvSpPr>
          <p:cNvPr id="11" name="Text 6"/>
          <p:cNvSpPr/>
          <p:nvPr/>
        </p:nvSpPr>
        <p:spPr>
          <a:xfrm>
            <a:off x="4906613" y="1181692"/>
            <a:ext cx="3938067" cy="48711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8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single predictive model often depends on one fixed set of variables. If even one required measurement is missing, the model may no longer produce a prediction.</a:t>
            </a:r>
            <a:endParaRPr lang="en-US" sz="8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95604" y="2426650"/>
            <a:ext cx="282401" cy="282401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5227788" y="2494823"/>
            <a:ext cx="1569839" cy="1765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Core Research Question</a:t>
            </a:r>
            <a:endParaRPr lang="en-US" sz="1100" dirty="0"/>
          </a:p>
        </p:txBody>
      </p:sp>
      <p:sp>
        <p:nvSpPr>
          <p:cNvPr id="14" name="Text 8"/>
          <p:cNvSpPr/>
          <p:nvPr/>
        </p:nvSpPr>
        <p:spPr>
          <a:xfrm>
            <a:off x="4885818" y="2821571"/>
            <a:ext cx="3938067" cy="32474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8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Can several small models work together so that prediction remains possible even when some data are missing?</a:t>
            </a:r>
            <a:endParaRPr lang="en-US" sz="8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6605" y="2438298"/>
            <a:ext cx="282401" cy="282401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836820" y="2491243"/>
            <a:ext cx="1412081" cy="1765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Approach</a:t>
            </a:r>
            <a:endParaRPr lang="en-US" sz="1100" dirty="0"/>
          </a:p>
        </p:txBody>
      </p:sp>
      <p:sp>
        <p:nvSpPr>
          <p:cNvPr id="17" name="Text 10"/>
          <p:cNvSpPr/>
          <p:nvPr/>
        </p:nvSpPr>
        <p:spPr>
          <a:xfrm>
            <a:off x="341856" y="2826915"/>
            <a:ext cx="3938067" cy="32474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8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Instead of relying on one complex model, this work starts from </a:t>
            </a:r>
            <a:r>
              <a:rPr lang="pl-PL" sz="85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collection</a:t>
            </a:r>
            <a:r>
              <a:rPr lang="pl-PL" sz="8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8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of small logistic regression models developed in previous </a:t>
            </a:r>
            <a:r>
              <a:rPr lang="pl-PL" sz="85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study</a:t>
            </a:r>
            <a:r>
              <a:rPr lang="en-US" sz="8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850" dirty="0"/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23163" y="1595880"/>
            <a:ext cx="282401" cy="282401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5347680" y="1656444"/>
            <a:ext cx="1412081" cy="1765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Goal</a:t>
            </a:r>
            <a:endParaRPr lang="en-US" sz="1100" dirty="0"/>
          </a:p>
        </p:txBody>
      </p:sp>
      <p:sp>
        <p:nvSpPr>
          <p:cNvPr id="20" name="Text 12"/>
          <p:cNvSpPr/>
          <p:nvPr/>
        </p:nvSpPr>
        <p:spPr>
          <a:xfrm>
            <a:off x="4923163" y="1993752"/>
            <a:ext cx="3938067" cy="32474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8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Select a small but diverse group of models that can complement one another when some variables are missing.</a:t>
            </a:r>
            <a:endParaRPr lang="en-US" sz="850" dirty="0"/>
          </a:p>
        </p:txBody>
      </p:sp>
      <p:pic>
        <p:nvPicPr>
          <p:cNvPr id="29" name="Image 1" descr="preencoded.png">
            <a:extLst>
              <a:ext uri="{FF2B5EF4-FFF2-40B4-BE49-F238E27FC236}">
                <a16:creationId xmlns:a16="http://schemas.microsoft.com/office/drawing/2014/main" id="{5B520D56-A7E1-7A4B-D67B-1C2DDD62D0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75413" y="3216175"/>
            <a:ext cx="544535" cy="653429"/>
          </a:xfrm>
          <a:prstGeom prst="rect">
            <a:avLst/>
          </a:prstGeom>
        </p:spPr>
      </p:pic>
      <p:sp>
        <p:nvSpPr>
          <p:cNvPr id="30" name="Text 1">
            <a:extLst>
              <a:ext uri="{FF2B5EF4-FFF2-40B4-BE49-F238E27FC236}">
                <a16:creationId xmlns:a16="http://schemas.microsoft.com/office/drawing/2014/main" id="{C4B5CA67-826A-AF52-06AC-F69CCB0BEC42}"/>
              </a:ext>
            </a:extLst>
          </p:cNvPr>
          <p:cNvSpPr/>
          <p:nvPr/>
        </p:nvSpPr>
        <p:spPr>
          <a:xfrm>
            <a:off x="5720650" y="3316945"/>
            <a:ext cx="1244073" cy="174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Large Model </a:t>
            </a:r>
            <a:r>
              <a:rPr lang="en-US" sz="1200" dirty="0">
                <a:solidFill>
                  <a:srgbClr val="00000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❌</a:t>
            </a:r>
            <a:endParaRPr lang="en-US" sz="1200" dirty="0"/>
          </a:p>
        </p:txBody>
      </p:sp>
      <p:sp>
        <p:nvSpPr>
          <p:cNvPr id="31" name="Text 2">
            <a:extLst>
              <a:ext uri="{FF2B5EF4-FFF2-40B4-BE49-F238E27FC236}">
                <a16:creationId xmlns:a16="http://schemas.microsoft.com/office/drawing/2014/main" id="{B5ADA469-97A2-2BF5-125D-FDADF319629C}"/>
              </a:ext>
            </a:extLst>
          </p:cNvPr>
          <p:cNvSpPr/>
          <p:nvPr/>
        </p:nvSpPr>
        <p:spPr>
          <a:xfrm>
            <a:off x="5720650" y="3537133"/>
            <a:ext cx="3007242" cy="167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9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Requires all omics layers — fails when data are missing</a:t>
            </a:r>
            <a:endParaRPr lang="en-US" sz="900" dirty="0"/>
          </a:p>
        </p:txBody>
      </p:sp>
      <p:pic>
        <p:nvPicPr>
          <p:cNvPr id="32" name="Image 2" descr="preencoded.png">
            <a:extLst>
              <a:ext uri="{FF2B5EF4-FFF2-40B4-BE49-F238E27FC236}">
                <a16:creationId xmlns:a16="http://schemas.microsoft.com/office/drawing/2014/main" id="{55C76EFD-5F79-79FD-1480-14C9CBF960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75413" y="3847282"/>
            <a:ext cx="544535" cy="653429"/>
          </a:xfrm>
          <a:prstGeom prst="rect">
            <a:avLst/>
          </a:prstGeom>
        </p:spPr>
      </p:pic>
      <p:sp>
        <p:nvSpPr>
          <p:cNvPr id="33" name="Text 3">
            <a:extLst>
              <a:ext uri="{FF2B5EF4-FFF2-40B4-BE49-F238E27FC236}">
                <a16:creationId xmlns:a16="http://schemas.microsoft.com/office/drawing/2014/main" id="{7A5EDD38-6A9A-99B4-C44E-D6B848DCE1E5}"/>
              </a:ext>
            </a:extLst>
          </p:cNvPr>
          <p:cNvSpPr/>
          <p:nvPr/>
        </p:nvSpPr>
        <p:spPr>
          <a:xfrm>
            <a:off x="5730669" y="3869604"/>
            <a:ext cx="1355146" cy="174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Many Small Models </a:t>
            </a:r>
            <a:r>
              <a:rPr lang="en-US" sz="1200" dirty="0">
                <a:solidFill>
                  <a:srgbClr val="00000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✅</a:t>
            </a:r>
            <a:endParaRPr lang="en-US" sz="1200" dirty="0"/>
          </a:p>
        </p:txBody>
      </p:sp>
      <p:sp>
        <p:nvSpPr>
          <p:cNvPr id="34" name="Text 4">
            <a:extLst>
              <a:ext uri="{FF2B5EF4-FFF2-40B4-BE49-F238E27FC236}">
                <a16:creationId xmlns:a16="http://schemas.microsoft.com/office/drawing/2014/main" id="{7A6917BD-91AA-D14B-5359-27B9D5D58D66}"/>
              </a:ext>
            </a:extLst>
          </p:cNvPr>
          <p:cNvSpPr/>
          <p:nvPr/>
        </p:nvSpPr>
        <p:spPr>
          <a:xfrm>
            <a:off x="5720650" y="4125085"/>
            <a:ext cx="3007242" cy="167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9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Each uses a different subset of omics features</a:t>
            </a:r>
            <a:endParaRPr lang="en-US" sz="900" dirty="0"/>
          </a:p>
        </p:txBody>
      </p:sp>
      <p:pic>
        <p:nvPicPr>
          <p:cNvPr id="35" name="Image 3" descr="preencoded.png">
            <a:extLst>
              <a:ext uri="{FF2B5EF4-FFF2-40B4-BE49-F238E27FC236}">
                <a16:creationId xmlns:a16="http://schemas.microsoft.com/office/drawing/2014/main" id="{19D4845F-9022-16BA-42FF-C57C02BFBFE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75413" y="4474420"/>
            <a:ext cx="544535" cy="653429"/>
          </a:xfrm>
          <a:prstGeom prst="rect">
            <a:avLst/>
          </a:prstGeom>
        </p:spPr>
      </p:pic>
      <p:sp>
        <p:nvSpPr>
          <p:cNvPr id="36" name="Text 5">
            <a:extLst>
              <a:ext uri="{FF2B5EF4-FFF2-40B4-BE49-F238E27FC236}">
                <a16:creationId xmlns:a16="http://schemas.microsoft.com/office/drawing/2014/main" id="{599AD711-C586-F9A7-76BE-A01B8E2FFDBE}"/>
              </a:ext>
            </a:extLst>
          </p:cNvPr>
          <p:cNvSpPr/>
          <p:nvPr/>
        </p:nvSpPr>
        <p:spPr>
          <a:xfrm>
            <a:off x="5756056" y="4474420"/>
            <a:ext cx="1244073" cy="1701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Voting → Prediction</a:t>
            </a:r>
            <a:endParaRPr lang="en-US" sz="1200" dirty="0"/>
          </a:p>
        </p:txBody>
      </p:sp>
      <p:sp>
        <p:nvSpPr>
          <p:cNvPr id="37" name="Text 6">
            <a:extLst>
              <a:ext uri="{FF2B5EF4-FFF2-40B4-BE49-F238E27FC236}">
                <a16:creationId xmlns:a16="http://schemas.microsoft.com/office/drawing/2014/main" id="{3659C6D1-BC0A-34F3-6082-EC42A7D7BE43}"/>
              </a:ext>
            </a:extLst>
          </p:cNvPr>
          <p:cNvSpPr/>
          <p:nvPr/>
        </p:nvSpPr>
        <p:spPr>
          <a:xfrm>
            <a:off x="5756056" y="4761502"/>
            <a:ext cx="3007242" cy="167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9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Models collaborate to reach a final answer</a:t>
            </a:r>
            <a:endParaRPr lang="en-US" sz="9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754931"/>
            <a:ext cx="4795689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04000"/>
              </a:lnSpc>
            </a:pPr>
            <a:r>
              <a:rPr lang="pl-PL" sz="27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Model</a:t>
            </a:r>
            <a:r>
              <a:rPr lang="en-US" sz="27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Selection Strategies</a:t>
            </a:r>
            <a:endParaRPr lang="en-US" sz="2750" dirty="0"/>
          </a:p>
        </p:txBody>
      </p:sp>
      <p:sp>
        <p:nvSpPr>
          <p:cNvPr id="5" name="Text 3"/>
          <p:cNvSpPr/>
          <p:nvPr/>
        </p:nvSpPr>
        <p:spPr>
          <a:xfrm>
            <a:off x="637877" y="2009477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496119" y="1229331"/>
            <a:ext cx="22292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pl-PL" sz="13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(</a:t>
            </a:r>
            <a:r>
              <a:rPr lang="pl-PL" sz="135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Corrected</a:t>
            </a:r>
            <a:r>
              <a:rPr lang="pl-PL" sz="13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) </a:t>
            </a:r>
            <a:r>
              <a:rPr lang="en-US" sz="13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Miss Metric</a:t>
            </a:r>
            <a:endParaRPr lang="en-US" sz="1350" dirty="0"/>
          </a:p>
        </p:txBody>
      </p:sp>
      <p:sp>
        <p:nvSpPr>
          <p:cNvPr id="11" name="Text 9"/>
          <p:cNvSpPr/>
          <p:nvPr/>
        </p:nvSpPr>
        <p:spPr>
          <a:xfrm>
            <a:off x="496119" y="1879581"/>
            <a:ext cx="3902943" cy="43614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endParaRPr lang="en-US" sz="1250" dirty="0"/>
          </a:p>
        </p:txBody>
      </p:sp>
      <p:sp>
        <p:nvSpPr>
          <p:cNvPr id="13" name="Text 10"/>
          <p:cNvSpPr/>
          <p:nvPr/>
        </p:nvSpPr>
        <p:spPr>
          <a:xfrm>
            <a:off x="496119" y="2933772"/>
            <a:ext cx="23022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04000"/>
              </a:lnSpc>
            </a:pPr>
            <a:r>
              <a:rPr lang="en-US" sz="14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Combined Score Formula</a:t>
            </a:r>
            <a:endParaRPr lang="en-US" sz="1400" dirty="0"/>
          </a:p>
        </p:txBody>
      </p:sp>
      <p:sp>
        <p:nvSpPr>
          <p:cNvPr id="14" name="Text 11"/>
          <p:cNvSpPr/>
          <p:nvPr/>
        </p:nvSpPr>
        <p:spPr>
          <a:xfrm>
            <a:off x="4749701" y="1879581"/>
            <a:ext cx="3902943" cy="43614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endParaRPr lang="en-US" sz="1250" dirty="0"/>
          </a:p>
        </p:txBody>
      </p:sp>
      <p:sp>
        <p:nvSpPr>
          <p:cNvPr id="16" name="Text 12"/>
          <p:cNvSpPr/>
          <p:nvPr/>
        </p:nvSpPr>
        <p:spPr>
          <a:xfrm>
            <a:off x="445220" y="2315721"/>
            <a:ext cx="2077848" cy="6966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i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N^{11}</a:t>
            </a:r>
            <a:r>
              <a:rPr lang="en-US" sz="11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: both predict </a:t>
            </a:r>
            <a:r>
              <a:rPr lang="pl-PL" sz="11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</a:t>
            </a:r>
            <a:r>
              <a:rPr lang="en-US" sz="1100" i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N^{00}</a:t>
            </a:r>
            <a:r>
              <a:rPr lang="en-US" sz="11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: both </a:t>
            </a:r>
            <a:r>
              <a:rPr lang="pl-PL" sz="11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missing</a:t>
            </a:r>
            <a:r>
              <a:rPr lang="en-US" sz="11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br>
              <a:rPr lang="pl-PL" sz="11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</a:br>
            <a:r>
              <a:rPr lang="en-US" sz="1100" i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N^{01}, N^{10}</a:t>
            </a:r>
            <a:r>
              <a:rPr lang="en-US" sz="11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: only one predicts</a:t>
            </a: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ole tekstowe 19">
                <a:extLst>
                  <a:ext uri="{FF2B5EF4-FFF2-40B4-BE49-F238E27FC236}">
                    <a16:creationId xmlns:a16="http://schemas.microsoft.com/office/drawing/2014/main" id="{F060D207-A1BA-52D8-3450-9D0956F4A9B7}"/>
                  </a:ext>
                </a:extLst>
              </p:cNvPr>
              <p:cNvSpPr txBox="1"/>
              <p:nvPr/>
            </p:nvSpPr>
            <p:spPr>
              <a:xfrm>
                <a:off x="422407" y="1553658"/>
                <a:ext cx="4572000" cy="6443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087437" rtl="0" eaLnBrk="1" fontAlgn="auto" latinLnBrk="0" hangingPunct="0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7896C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  <a:sym typeface="Times New Roman"/>
                          </a:rPr>
                        </m:ctrlPr>
                      </m:sSubSupPr>
                      <m:e>
                        <m:r>
                          <a:rPr kumimoji="0" lang="pl-PL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7896C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  <a:sym typeface="Times New Roman"/>
                          </a:rPr>
                          <m:t>𝑀𝑖𝑠𝑠</m:t>
                        </m:r>
                      </m:e>
                      <m:sub>
                        <m:r>
                          <a:rPr kumimoji="0" lang="pl-PL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7896C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  <a:sym typeface="Times New Roman"/>
                          </a:rPr>
                          <m:t>𝑖</m:t>
                        </m:r>
                        <m:r>
                          <a:rPr kumimoji="0" lang="pl-PL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7896C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  <a:sym typeface="Times New Roman"/>
                          </a:rPr>
                          <m:t>,</m:t>
                        </m:r>
                        <m:r>
                          <a:rPr kumimoji="0" lang="pl-PL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7896C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  <a:sym typeface="Times New Roman"/>
                          </a:rPr>
                          <m:t>𝑘</m:t>
                        </m:r>
                      </m:sub>
                      <m:sup>
                        <m:r>
                          <a:rPr kumimoji="0" lang="pl-PL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7896C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  <a:sym typeface="Times New Roman"/>
                          </a:rPr>
                          <m:t>𝑐𝑜𝑟𝑟</m:t>
                        </m:r>
                      </m:sup>
                    </m:sSubSup>
                  </m:oMath>
                </a14:m>
                <a:r>
                  <a:rPr kumimoji="0" lang="pl-PL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896CF"/>
                    </a:solidFill>
                    <a:effectLst/>
                    <a:uLnTx/>
                    <a:uFillTx/>
                    <a:latin typeface="Times New Roman"/>
                    <a:ea typeface="+mj-ea"/>
                    <a:cs typeface="Times New Roman"/>
                    <a:sym typeface="Times New Roman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896C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896C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Times New Roman"/>
                              </a:rPr>
                            </m:ctrlPr>
                          </m:sSupPr>
                          <m:e>
                            <m:r>
                              <a:rPr kumimoji="0" lang="pl-PL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896C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Times New Roman"/>
                              </a:rPr>
                              <m:t>𝑁</m:t>
                            </m:r>
                          </m:e>
                          <m:sup>
                            <m:r>
                              <a:rPr kumimoji="0" lang="pl-PL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896C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Times New Roman"/>
                              </a:rPr>
                              <m:t>01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896C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Times New Roman"/>
                              </a:rPr>
                            </m:ctrlPr>
                          </m:sSupPr>
                          <m:e>
                            <m:r>
                              <a:rPr kumimoji="0" lang="pl-PL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896C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Times New Roman"/>
                              </a:rPr>
                              <m:t>𝑁</m:t>
                            </m:r>
                          </m:e>
                          <m:sup>
                            <m:r>
                              <a:rPr kumimoji="0" lang="pl-PL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896C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Times New Roman"/>
                              </a:rPr>
                              <m:t>11</m:t>
                            </m:r>
                          </m:sup>
                        </m:sSup>
                        <m:r>
                          <a:rPr kumimoji="0" lang="pl-PL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7896C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896C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Times New Roman"/>
                              </a:rPr>
                            </m:ctrlPr>
                          </m:sSupPr>
                          <m:e>
                            <m:r>
                              <a:rPr kumimoji="0" lang="pl-PL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896C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Times New Roman"/>
                              </a:rPr>
                              <m:t>𝑁</m:t>
                            </m:r>
                          </m:e>
                          <m:sup>
                            <m:r>
                              <a:rPr kumimoji="0" lang="pl-PL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896C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Times New Roman"/>
                              </a:rPr>
                              <m:t>10</m:t>
                            </m:r>
                          </m:sup>
                        </m:sSup>
                        <m:r>
                          <a:rPr kumimoji="0" lang="pl-PL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7896C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896C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Times New Roman"/>
                              </a:rPr>
                            </m:ctrlPr>
                          </m:sSupPr>
                          <m:e>
                            <m:r>
                              <a:rPr kumimoji="0" lang="pl-PL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896C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Times New Roman"/>
                              </a:rPr>
                              <m:t>𝑁</m:t>
                            </m:r>
                          </m:e>
                          <m:sup>
                            <m:r>
                              <a:rPr kumimoji="0" lang="pl-PL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896C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Times New Roman"/>
                              </a:rPr>
                              <m:t>0</m:t>
                            </m:r>
                            <m:r>
                              <a:rPr kumimoji="0" lang="pl-PL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896C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Times New Roman"/>
                              </a:rPr>
                              <m:t>1</m:t>
                            </m:r>
                          </m:sup>
                        </m:sSup>
                        <m:r>
                          <a:rPr kumimoji="0" lang="pl-PL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7896C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896C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Times New Roman"/>
                              </a:rPr>
                            </m:ctrlPr>
                          </m:sSupPr>
                          <m:e>
                            <m:r>
                              <a:rPr kumimoji="0" lang="pl-PL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896C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Times New Roman"/>
                              </a:rPr>
                              <m:t>𝑁</m:t>
                            </m:r>
                          </m:e>
                          <m:sup>
                            <m:r>
                              <a:rPr kumimoji="0" lang="pl-PL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896C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Times New Roman"/>
                              </a:rPr>
                              <m:t>0</m:t>
                            </m:r>
                            <m:r>
                              <a:rPr kumimoji="0" lang="pl-PL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896C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Times New Roman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pl-PL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896CF"/>
                    </a:solidFill>
                    <a:effectLst/>
                    <a:uLnTx/>
                    <a:uFillTx/>
                    <a:latin typeface="Times New Roman"/>
                    <a:ea typeface="+mj-ea"/>
                    <a:cs typeface="Times New Roman"/>
                    <a:sym typeface="Times New Roman"/>
                  </a:rPr>
                  <a:t>  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7896CF"/>
                  </a:solidFill>
                  <a:effectLst/>
                  <a:uLnTx/>
                  <a:uFillTx/>
                  <a:latin typeface="Times New Roman"/>
                  <a:ea typeface="+mj-ea"/>
                  <a:cs typeface="Times New Roman"/>
                  <a:sym typeface="Times New Roman"/>
                </a:endParaRPr>
              </a:p>
            </p:txBody>
          </p:sp>
        </mc:Choice>
        <mc:Fallback xmlns="">
          <p:sp>
            <p:nvSpPr>
              <p:cNvPr id="20" name="pole tekstowe 19">
                <a:extLst>
                  <a:ext uri="{FF2B5EF4-FFF2-40B4-BE49-F238E27FC236}">
                    <a16:creationId xmlns:a16="http://schemas.microsoft.com/office/drawing/2014/main" id="{F060D207-A1BA-52D8-3450-9D0956F4A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07" y="1553658"/>
                <a:ext cx="4572000" cy="644344"/>
              </a:xfrm>
              <a:prstGeom prst="rect">
                <a:avLst/>
              </a:prstGeom>
              <a:blipFill>
                <a:blip r:embed="rId3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8">
                <a:extLst>
                  <a:ext uri="{FF2B5EF4-FFF2-40B4-BE49-F238E27FC236}">
                    <a16:creationId xmlns:a16="http://schemas.microsoft.com/office/drawing/2014/main" id="{1FBD6A1F-268B-D182-1F19-3BAE19E7B9F2}"/>
                  </a:ext>
                </a:extLst>
              </p:cNvPr>
              <p:cNvSpPr txBox="1"/>
              <p:nvPr/>
            </p:nvSpPr>
            <p:spPr>
              <a:xfrm>
                <a:off x="556057" y="3408926"/>
                <a:ext cx="3873112" cy="3322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7896C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  <a:sym typeface="Times New Roman"/>
                          </a:rPr>
                        </m:ctrlPr>
                      </m:sSubSupPr>
                      <m:e>
                        <m:r>
                          <a:rPr kumimoji="0" lang="pl-PL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7896C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  <a:sym typeface="Times New Roman"/>
                          </a:rPr>
                          <m:t>𝑆</m:t>
                        </m:r>
                      </m:e>
                      <m:sub>
                        <m:r>
                          <a:rPr kumimoji="0" lang="pl-PL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7896C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  <a:sym typeface="Times New Roman"/>
                          </a:rPr>
                          <m:t>𝑖</m:t>
                        </m:r>
                      </m:sub>
                      <m:sup>
                        <m:r>
                          <a:rPr kumimoji="0" lang="pl-PL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7896C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  <a:sym typeface="Times New Roman"/>
                          </a:rPr>
                          <m:t> </m:t>
                        </m:r>
                      </m:sup>
                    </m:sSubSup>
                  </m:oMath>
                </a14:m>
                <a:r>
                  <a:rPr kumimoji="0" lang="pl-PL" sz="2000" b="0" i="0" u="none" strike="noStrike" cap="none" spc="0" normalizeH="0" baseline="0" dirty="0">
                    <a:ln>
                      <a:noFill/>
                    </a:ln>
                    <a:solidFill>
                      <a:srgbClr val="7896CF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Times New Roman"/>
                  </a:rPr>
                  <a:t>=</a:t>
                </a:r>
                <a:r>
                  <a:rPr lang="el-GR" sz="2000" dirty="0">
                    <a:solidFill>
                      <a:srgbClr val="7896C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solidFill>
                          <a:srgbClr val="7896C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l-GR" sz="2000" i="1" smtClean="0">
                        <a:solidFill>
                          <a:srgbClr val="7896C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Sup>
                      <m:sSubSupPr>
                        <m:ctrlPr>
                          <a:rPr lang="en-US" sz="2000" i="1">
                            <a:solidFill>
                              <a:srgbClr val="7896C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l-PL" sz="2000" b="0" i="1" smtClean="0">
                            <a:solidFill>
                              <a:srgbClr val="7896C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l-PL" sz="2000" b="0" i="1" smtClean="0">
                            <a:solidFill>
                              <a:srgbClr val="7896C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pl-PL" sz="2000" i="1">
                            <a:solidFill>
                              <a:srgbClr val="7896C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sz="2000" b="0" i="1" smtClean="0">
                            <a:solidFill>
                              <a:srgbClr val="7896CF"/>
                            </a:solidFill>
                            <a:latin typeface="Cambria Math" panose="02040503050406030204" pitchFamily="18" charset="0"/>
                          </a:rPr>
                          <m:t>𝑛𝑜𝑟𝑚</m:t>
                        </m:r>
                      </m:sup>
                    </m:sSubSup>
                    <m:r>
                      <a:rPr lang="pl-PL" sz="2000" b="0" i="1" smtClean="0">
                        <a:solidFill>
                          <a:srgbClr val="7896CF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l-PL" sz="2000" b="0" i="1" smtClean="0">
                            <a:solidFill>
                              <a:srgbClr val="7896C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000" b="0" i="1" smtClean="0">
                            <a:solidFill>
                              <a:srgbClr val="7896CF"/>
                            </a:solidFill>
                            <a:latin typeface="Cambria Math" panose="02040503050406030204" pitchFamily="18" charset="0"/>
                          </a:rPr>
                          <m:t>1 −</m:t>
                        </m:r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rgbClr val="7896C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d>
                    <m:sSubSup>
                      <m:sSubSupPr>
                        <m:ctrlPr>
                          <a:rPr lang="en-US" sz="2000" i="1">
                            <a:solidFill>
                              <a:srgbClr val="7896C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smtClean="0">
                            <a:solidFill>
                              <a:srgbClr val="7896C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pl-PL" sz="2000" b="0" i="1" smtClean="0">
                            <a:solidFill>
                              <a:srgbClr val="7896C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𝑀𝑖𝑠𝑠</m:t>
                        </m:r>
                      </m:e>
                      <m:sub>
                        <m:r>
                          <a:rPr lang="pl-PL" sz="2000" b="0" i="1" smtClean="0">
                            <a:solidFill>
                              <a:srgbClr val="7896C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l-PL" sz="2000" b="0" i="1" smtClean="0">
                            <a:solidFill>
                              <a:srgbClr val="7896C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2000" b="0" i="1" smtClean="0">
                            <a:solidFill>
                              <a:srgbClr val="7896C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pl-PL" sz="2000" i="1">
                            <a:solidFill>
                              <a:srgbClr val="7896C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sz="2000" b="0" i="1" smtClean="0">
                            <a:solidFill>
                              <a:srgbClr val="7896CF"/>
                            </a:solidFill>
                            <a:latin typeface="Cambria Math" panose="02040503050406030204" pitchFamily="18" charset="0"/>
                          </a:rPr>
                          <m:t>𝑛𝑜𝑟𝑚</m:t>
                        </m:r>
                      </m:sup>
                    </m:sSubSup>
                  </m:oMath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7896CF"/>
                  </a:solidFill>
                  <a:effectLst/>
                  <a:uFillTx/>
                  <a:latin typeface="+mj-lt"/>
                  <a:ea typeface="+mj-ea"/>
                  <a:cs typeface="+mj-cs"/>
                  <a:sym typeface="Times New Roman"/>
                </a:endParaRPr>
              </a:p>
            </p:txBody>
          </p:sp>
        </mc:Choice>
        <mc:Fallback xmlns="">
          <p:sp>
            <p:nvSpPr>
              <p:cNvPr id="21" name="TextBox 8">
                <a:extLst>
                  <a:ext uri="{FF2B5EF4-FFF2-40B4-BE49-F238E27FC236}">
                    <a16:creationId xmlns:a16="http://schemas.microsoft.com/office/drawing/2014/main" id="{1FBD6A1F-268B-D182-1F19-3BAE19E7B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57" y="3408926"/>
                <a:ext cx="3873112" cy="332270"/>
              </a:xfrm>
              <a:prstGeom prst="rect">
                <a:avLst/>
              </a:prstGeom>
              <a:blipFill>
                <a:blip r:embed="rId4"/>
                <a:stretch>
                  <a:fillRect l="-2201" t="-21818" b="-4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pole tekstowe 26">
            <a:extLst>
              <a:ext uri="{FF2B5EF4-FFF2-40B4-BE49-F238E27FC236}">
                <a16:creationId xmlns:a16="http://schemas.microsoft.com/office/drawing/2014/main" id="{E768AEFE-7403-A26A-9957-4C978E5CF5A0}"/>
              </a:ext>
            </a:extLst>
          </p:cNvPr>
          <p:cNvSpPr txBox="1"/>
          <p:nvPr/>
        </p:nvSpPr>
        <p:spPr>
          <a:xfrm>
            <a:off x="412807" y="3741196"/>
            <a:ext cx="4643966" cy="761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S_i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 — combined score for model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i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\lambda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 — weight parameter (0–1), balancing prediction quality vs. Miss metric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A_i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^{norm}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 — normalized quality metric of model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i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Miss_{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i,k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}^{norm}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 — normalized Miss metric for model pair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i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, k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Shape 2">
            <a:extLst>
              <a:ext uri="{FF2B5EF4-FFF2-40B4-BE49-F238E27FC236}">
                <a16:creationId xmlns:a16="http://schemas.microsoft.com/office/drawing/2014/main" id="{FECAF756-E7C5-1970-A2FF-D9CC23F5FA4A}"/>
              </a:ext>
            </a:extLst>
          </p:cNvPr>
          <p:cNvSpPr/>
          <p:nvPr/>
        </p:nvSpPr>
        <p:spPr>
          <a:xfrm>
            <a:off x="4994407" y="1609872"/>
            <a:ext cx="4004965" cy="896763"/>
          </a:xfrm>
          <a:prstGeom prst="roundRect">
            <a:avLst>
              <a:gd name="adj" fmla="val 2603"/>
            </a:avLst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04000"/>
              </a:lnSpc>
            </a:pPr>
            <a:r>
              <a:rPr lang="en-US" dirty="0">
                <a:solidFill>
                  <a:srgbClr val="FFFF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Static Selection</a:t>
            </a:r>
            <a:endParaRPr lang="pl-PL" dirty="0">
              <a:solidFill>
                <a:srgbClr val="FFFFFF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  <a:p>
            <a:pPr>
              <a:lnSpc>
                <a:spcPct val="104000"/>
              </a:lnSpc>
            </a:pPr>
            <a:endParaRPr lang="en-US" dirty="0"/>
          </a:p>
          <a:p>
            <a:pPr>
              <a:lnSpc>
                <a:spcPct val="104000"/>
              </a:lnSpc>
            </a:pPr>
            <a:endParaRPr lang="en-US" dirty="0"/>
          </a:p>
        </p:txBody>
      </p:sp>
      <p:sp>
        <p:nvSpPr>
          <p:cNvPr id="36" name="Text 3">
            <a:extLst>
              <a:ext uri="{FF2B5EF4-FFF2-40B4-BE49-F238E27FC236}">
                <a16:creationId xmlns:a16="http://schemas.microsoft.com/office/drawing/2014/main" id="{E71EC070-5991-B2E3-3EC6-AAEDD14E1C2E}"/>
              </a:ext>
            </a:extLst>
          </p:cNvPr>
          <p:cNvSpPr/>
          <p:nvPr/>
        </p:nvSpPr>
        <p:spPr>
          <a:xfrm>
            <a:off x="5136165" y="2346486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endParaRPr lang="en-US" sz="1350" dirty="0"/>
          </a:p>
        </p:txBody>
      </p:sp>
      <p:sp>
        <p:nvSpPr>
          <p:cNvPr id="37" name="Shape 5">
            <a:extLst>
              <a:ext uri="{FF2B5EF4-FFF2-40B4-BE49-F238E27FC236}">
                <a16:creationId xmlns:a16="http://schemas.microsoft.com/office/drawing/2014/main" id="{BA9838BC-A002-3EA4-F177-9742B2208C3F}"/>
              </a:ext>
            </a:extLst>
          </p:cNvPr>
          <p:cNvSpPr/>
          <p:nvPr/>
        </p:nvSpPr>
        <p:spPr>
          <a:xfrm>
            <a:off x="4972636" y="2746287"/>
            <a:ext cx="4005039" cy="994909"/>
          </a:xfrm>
          <a:prstGeom prst="roundRect">
            <a:avLst>
              <a:gd name="adj" fmla="val 2603"/>
            </a:avLst>
          </a:prstGeom>
          <a:solidFill>
            <a:srgbClr val="E9ECF2"/>
          </a:solidFill>
          <a:ln/>
        </p:spPr>
        <p:txBody>
          <a:bodyPr/>
          <a:lstStyle/>
          <a:p>
            <a:pPr>
              <a:lnSpc>
                <a:spcPct val="104000"/>
              </a:lnSpc>
            </a:pPr>
            <a:r>
              <a:rPr lang="en-US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Dynamic Selection</a:t>
            </a:r>
            <a:endParaRPr lang="en-US" dirty="0"/>
          </a:p>
        </p:txBody>
      </p:sp>
      <p:sp>
        <p:nvSpPr>
          <p:cNvPr id="38" name="Text 6">
            <a:extLst>
              <a:ext uri="{FF2B5EF4-FFF2-40B4-BE49-F238E27FC236}">
                <a16:creationId xmlns:a16="http://schemas.microsoft.com/office/drawing/2014/main" id="{CBDA7200-4F2A-F9E3-6D78-665524926BA0}"/>
              </a:ext>
            </a:extLst>
          </p:cNvPr>
          <p:cNvSpPr/>
          <p:nvPr/>
        </p:nvSpPr>
        <p:spPr>
          <a:xfrm>
            <a:off x="5096429" y="3121424"/>
            <a:ext cx="3902943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lnSpcReduction="10000"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2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Different team chosen for every </a:t>
            </a:r>
            <a:r>
              <a:rPr lang="pl-PL" sz="120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new</a:t>
            </a:r>
            <a:r>
              <a:rPr lang="pl-PL" sz="12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pl-PL" sz="120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observation</a:t>
            </a:r>
            <a:r>
              <a:rPr lang="en-US" sz="12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based on available data</a:t>
            </a:r>
            <a:endParaRPr lang="en-US" sz="1200" dirty="0"/>
          </a:p>
        </p:txBody>
      </p:sp>
      <p:sp>
        <p:nvSpPr>
          <p:cNvPr id="39" name="Text 3">
            <a:extLst>
              <a:ext uri="{FF2B5EF4-FFF2-40B4-BE49-F238E27FC236}">
                <a16:creationId xmlns:a16="http://schemas.microsoft.com/office/drawing/2014/main" id="{FFD7D7DA-01DA-6C35-AEEA-74364E06681E}"/>
              </a:ext>
            </a:extLst>
          </p:cNvPr>
          <p:cNvSpPr/>
          <p:nvPr/>
        </p:nvSpPr>
        <p:spPr>
          <a:xfrm>
            <a:off x="5096429" y="1996116"/>
            <a:ext cx="4280818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One fixed, diverse team of classifiers</a:t>
            </a:r>
            <a:r>
              <a:rPr lang="pl-PL" sz="12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for </a:t>
            </a:r>
            <a:r>
              <a:rPr lang="pl-PL" sz="1200" dirty="0" err="1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all</a:t>
            </a:r>
            <a:r>
              <a:rPr lang="pl-PL" sz="12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pl-PL" sz="1200" dirty="0" err="1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new</a:t>
            </a:r>
            <a:r>
              <a:rPr lang="pl-PL" sz="12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pl-PL" sz="1200" dirty="0" err="1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cases</a:t>
            </a:r>
            <a:endParaRPr lang="en-US" sz="12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8429547-6B86-C9CF-0249-D496B10A79BC}"/>
              </a:ext>
            </a:extLst>
          </p:cNvPr>
          <p:cNvSpPr txBox="1"/>
          <p:nvPr/>
        </p:nvSpPr>
        <p:spPr>
          <a:xfrm>
            <a:off x="412807" y="1433179"/>
            <a:ext cx="5191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Measures </a:t>
            </a:r>
            <a:r>
              <a:rPr lang="pl-PL" sz="1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</a:t>
            </a:r>
            <a:r>
              <a:rPr lang="pl-PL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l-PL" sz="1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well</a:t>
            </a:r>
            <a:r>
              <a:rPr lang="pl-PL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l-PL" sz="1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two</a:t>
            </a:r>
            <a:r>
              <a:rPr lang="pl-PL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l-PL" sz="1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models</a:t>
            </a:r>
            <a:r>
              <a:rPr lang="pl-PL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l-PL" sz="1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complement</a:t>
            </a:r>
            <a:r>
              <a:rPr lang="pl-PL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l-PL" sz="1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each</a:t>
            </a:r>
            <a:r>
              <a:rPr lang="pl-PL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l-PL" sz="1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other</a:t>
            </a:r>
            <a:r>
              <a:rPr lang="pl-PL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l-PL" sz="1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when</a:t>
            </a:r>
            <a:r>
              <a:rPr lang="pl-PL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data </a:t>
            </a:r>
            <a:r>
              <a:rPr lang="pl-PL" sz="1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</a:t>
            </a:r>
            <a:r>
              <a:rPr lang="pl-PL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missing</a:t>
            </a:r>
            <a:endParaRPr lang="pl-PL" sz="1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75DFCD0-6E2C-E14E-4B3E-048113101463}"/>
              </a:ext>
            </a:extLst>
          </p:cNvPr>
          <p:cNvSpPr txBox="1"/>
          <p:nvPr/>
        </p:nvSpPr>
        <p:spPr>
          <a:xfrm>
            <a:off x="461302" y="3123433"/>
            <a:ext cx="5191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Model </a:t>
            </a:r>
            <a:r>
              <a:rPr lang="pl-PL" sz="1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score</a:t>
            </a:r>
            <a:r>
              <a:rPr lang="pl-PL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= </a:t>
            </a:r>
            <a:r>
              <a:rPr lang="pl-PL" sz="1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prediction</a:t>
            </a:r>
            <a:r>
              <a:rPr lang="pl-PL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l-PL" sz="1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quality</a:t>
            </a:r>
            <a:r>
              <a:rPr lang="pl-PL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+ </a:t>
            </a:r>
            <a:r>
              <a:rPr lang="pl-PL" sz="1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diversity</a:t>
            </a:r>
            <a:endParaRPr lang="pl-PL" sz="1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1" grpId="0"/>
      <p:bldP spid="27" grpId="0" build="allAtOnce"/>
      <p:bldP spid="35" grpId="0" animBg="1"/>
      <p:bldP spid="36" grpId="0" animBg="1"/>
      <p:bldP spid="37" grpId="0" animBg="1"/>
      <p:bldP spid="38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438969"/>
            <a:ext cx="5574209" cy="366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3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Strategy Comparison — Key Findings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4768392" y="4314914"/>
            <a:ext cx="3220139" cy="5563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2000"/>
              </a:lnSpc>
              <a:buNone/>
            </a:pPr>
            <a:r>
              <a:rPr lang="en-US" sz="9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Comparison of ensemble selection strategies with </a:t>
            </a:r>
            <a:r>
              <a:rPr lang="en-US" sz="90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XGBoost</a:t>
            </a:r>
            <a:r>
              <a:rPr lang="en-US" sz="9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r>
              <a:rPr lang="pl-PL" sz="9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Both </a:t>
            </a:r>
            <a:br>
              <a:rPr lang="pl-PL" sz="9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</a:br>
            <a:r>
              <a:rPr lang="pl-PL" sz="90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static</a:t>
            </a:r>
            <a:r>
              <a:rPr lang="pl-PL" sz="9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and </a:t>
            </a:r>
            <a:r>
              <a:rPr lang="pl-PL" sz="90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dynamic</a:t>
            </a:r>
            <a:r>
              <a:rPr lang="pl-PL" sz="9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pl-PL" sz="90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outperformed</a:t>
            </a:r>
            <a:r>
              <a:rPr lang="pl-PL" sz="9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pl-PL" sz="90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XGBoost</a:t>
            </a:r>
            <a:r>
              <a:rPr lang="pl-PL" sz="9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 </a:t>
            </a:r>
            <a:r>
              <a:rPr lang="en-US" sz="9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Static selection used 10 models</a:t>
            </a:r>
            <a:r>
              <a:rPr lang="pl-PL" sz="9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900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31D1185A-4930-383B-5734-54A5BDFFD7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375525"/>
              </p:ext>
            </p:extLst>
          </p:nvPr>
        </p:nvGraphicFramePr>
        <p:xfrm>
          <a:off x="4581278" y="1195644"/>
          <a:ext cx="4000533" cy="2198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6265">
                  <a:extLst>
                    <a:ext uri="{9D8B030D-6E8A-4147-A177-3AD203B41FA5}">
                      <a16:colId xmlns:a16="http://schemas.microsoft.com/office/drawing/2014/main" val="21416708"/>
                    </a:ext>
                  </a:extLst>
                </a:gridCol>
                <a:gridCol w="790937">
                  <a:extLst>
                    <a:ext uri="{9D8B030D-6E8A-4147-A177-3AD203B41FA5}">
                      <a16:colId xmlns:a16="http://schemas.microsoft.com/office/drawing/2014/main" val="2738533676"/>
                    </a:ext>
                  </a:extLst>
                </a:gridCol>
                <a:gridCol w="673331">
                  <a:extLst>
                    <a:ext uri="{9D8B030D-6E8A-4147-A177-3AD203B41FA5}">
                      <a16:colId xmlns:a16="http://schemas.microsoft.com/office/drawing/2014/main" val="2468541836"/>
                    </a:ext>
                  </a:extLst>
                </a:gridCol>
              </a:tblGrid>
              <a:tr h="3140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 b="1"/>
                        <a:t>Method</a:t>
                      </a:r>
                      <a:endParaRPr lang="pl-PL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 dirty="0" err="1"/>
                        <a:t>Predicted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 b="1" dirty="0" err="1"/>
                        <a:t>Missed</a:t>
                      </a:r>
                      <a:endParaRPr lang="pl-PL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2073434"/>
                  </a:ext>
                </a:extLst>
              </a:tr>
              <a:tr h="3140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/>
                        <a:t>XGBoost unrestricted (1625 trees)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1138216"/>
                  </a:ext>
                </a:extLst>
              </a:tr>
              <a:tr h="3140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/>
                        <a:t>XGBoost restricted (21 trees)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9729274"/>
                  </a:ext>
                </a:extLst>
              </a:tr>
              <a:tr h="3140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/>
                        <a:t>Static (λ = 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/>
                        <a:t>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5723451"/>
                  </a:ext>
                </a:extLst>
              </a:tr>
              <a:tr h="3140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/>
                        <a:t>Static (λ = 0.5)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 b="1"/>
                        <a:t>92</a:t>
                      </a:r>
                      <a:endParaRPr lang="pl-PL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 b="1"/>
                        <a:t>7</a:t>
                      </a:r>
                      <a:endParaRPr lang="pl-PL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5327140"/>
                  </a:ext>
                </a:extLst>
              </a:tr>
              <a:tr h="3140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 dirty="0" err="1"/>
                        <a:t>Static</a:t>
                      </a:r>
                      <a:r>
                        <a:rPr lang="pl-PL" sz="1200" dirty="0"/>
                        <a:t> (λ = 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/>
                        <a:t>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6044313"/>
                  </a:ext>
                </a:extLst>
              </a:tr>
              <a:tr h="3140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/>
                        <a:t>Dynamic (all models)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 b="1"/>
                        <a:t>92</a:t>
                      </a:r>
                      <a:endParaRPr lang="pl-PL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 b="1" dirty="0"/>
                        <a:t>7</a:t>
                      </a:r>
                      <a:endParaRPr lang="pl-PL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9883916"/>
                  </a:ext>
                </a:extLst>
              </a:tr>
            </a:tbl>
          </a:graphicData>
        </a:graphic>
      </p:graphicFrame>
      <p:pic>
        <p:nvPicPr>
          <p:cNvPr id="7" name="Picture 1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6DAFDFA6-5215-EFD6-BA2E-A86F1EB29F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7" y="846167"/>
            <a:ext cx="3603323" cy="2252077"/>
          </a:xfrm>
          <a:prstGeom prst="rect">
            <a:avLst/>
          </a:prstGeom>
        </p:spPr>
      </p:pic>
      <p:pic>
        <p:nvPicPr>
          <p:cNvPr id="8" name="Picture 6" descr="A graph of a graph&#10;&#10;AI-generated content may be incorrect.">
            <a:extLst>
              <a:ext uri="{FF2B5EF4-FFF2-40B4-BE49-F238E27FC236}">
                <a16:creationId xmlns:a16="http://schemas.microsoft.com/office/drawing/2014/main" id="{20ABE111-B4E5-6EB6-CE57-FBF0E2569B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7" y="3152790"/>
            <a:ext cx="3630637" cy="1037325"/>
          </a:xfrm>
          <a:prstGeom prst="rect">
            <a:avLst/>
          </a:prstGeom>
        </p:spPr>
      </p:pic>
      <p:sp>
        <p:nvSpPr>
          <p:cNvPr id="15" name="Text 4">
            <a:extLst>
              <a:ext uri="{FF2B5EF4-FFF2-40B4-BE49-F238E27FC236}">
                <a16:creationId xmlns:a16="http://schemas.microsoft.com/office/drawing/2014/main" id="{31D822DE-D4B1-A134-110D-D1F01CC01E2D}"/>
              </a:ext>
            </a:extLst>
          </p:cNvPr>
          <p:cNvSpPr/>
          <p:nvPr/>
        </p:nvSpPr>
        <p:spPr>
          <a:xfrm>
            <a:off x="71126" y="4315419"/>
            <a:ext cx="4377266" cy="87094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/>
          </a:bodyPr>
          <a:lstStyle/>
          <a:p>
            <a:r>
              <a:rPr lang="pl-PL" sz="1100" b="1" dirty="0"/>
              <a:t>Ensemble learning </a:t>
            </a:r>
            <a:r>
              <a:rPr lang="pl-PL" sz="1100" b="1" dirty="0" err="1"/>
              <a:t>results</a:t>
            </a:r>
            <a:r>
              <a:rPr lang="pl-PL" sz="1100" b="1" dirty="0"/>
              <a:t>.</a:t>
            </a:r>
            <a:r>
              <a:rPr lang="pl-PL" sz="1100" dirty="0"/>
              <a:t> </a:t>
            </a:r>
            <a:r>
              <a:rPr lang="pl-PL" sz="1100" b="1" dirty="0"/>
              <a:t>Top:</a:t>
            </a:r>
            <a:r>
              <a:rPr lang="pl-PL" sz="1100" dirty="0"/>
              <a:t> </a:t>
            </a:r>
            <a:r>
              <a:rPr lang="pl-PL" sz="1100" dirty="0" err="1"/>
              <a:t>Static</a:t>
            </a:r>
            <a:r>
              <a:rPr lang="pl-PL" sz="1100" dirty="0"/>
              <a:t> ensemble </a:t>
            </a:r>
            <a:r>
              <a:rPr lang="pl-PL" sz="1100" dirty="0" err="1"/>
              <a:t>selection</a:t>
            </a:r>
            <a:r>
              <a:rPr lang="pl-PL" sz="1100" dirty="0"/>
              <a:t>. The </a:t>
            </a:r>
            <a:r>
              <a:rPr lang="pl-PL" sz="1100" dirty="0" err="1"/>
              <a:t>proposed</a:t>
            </a:r>
            <a:r>
              <a:rPr lang="pl-PL" sz="1100" dirty="0"/>
              <a:t> </a:t>
            </a:r>
            <a:r>
              <a:rPr lang="pl-PL" sz="1100" b="1" dirty="0"/>
              <a:t>Miss</a:t>
            </a:r>
            <a:r>
              <a:rPr lang="pl-PL" sz="1100" dirty="0"/>
              <a:t> </a:t>
            </a:r>
            <a:r>
              <a:rPr lang="pl-PL" sz="1100" dirty="0" err="1"/>
              <a:t>metric</a:t>
            </a:r>
            <a:r>
              <a:rPr lang="pl-PL" sz="1100" dirty="0"/>
              <a:t> </a:t>
            </a:r>
            <a:r>
              <a:rPr lang="pl-PL" sz="1100" dirty="0" err="1"/>
              <a:t>outperformed</a:t>
            </a:r>
            <a:r>
              <a:rPr lang="pl-PL" sz="1100" dirty="0"/>
              <a:t> </a:t>
            </a:r>
            <a:r>
              <a:rPr lang="pl-PL" sz="1100" dirty="0" err="1"/>
              <a:t>selection</a:t>
            </a:r>
            <a:r>
              <a:rPr lang="pl-PL" sz="1100" dirty="0"/>
              <a:t> </a:t>
            </a:r>
            <a:r>
              <a:rPr lang="pl-PL" sz="1100" dirty="0" err="1"/>
              <a:t>based</a:t>
            </a:r>
            <a:r>
              <a:rPr lang="pl-PL" sz="1100" dirty="0"/>
              <a:t> </a:t>
            </a:r>
            <a:r>
              <a:rPr lang="pl-PL" sz="1100" dirty="0" err="1"/>
              <a:t>solely</a:t>
            </a:r>
            <a:r>
              <a:rPr lang="pl-PL" sz="1100" dirty="0"/>
              <a:t> on model </a:t>
            </a:r>
            <a:r>
              <a:rPr lang="pl-PL" sz="1100" dirty="0" err="1"/>
              <a:t>quality</a:t>
            </a:r>
            <a:r>
              <a:rPr lang="pl-PL" sz="1100" dirty="0"/>
              <a:t>, </a:t>
            </a:r>
            <a:r>
              <a:rPr lang="pl-PL" sz="1100" dirty="0" err="1"/>
              <a:t>reducing</a:t>
            </a:r>
            <a:r>
              <a:rPr lang="pl-PL" sz="1100" dirty="0"/>
              <a:t> the </a:t>
            </a:r>
            <a:r>
              <a:rPr lang="pl-PL" sz="1100" dirty="0" err="1"/>
              <a:t>number</a:t>
            </a:r>
            <a:r>
              <a:rPr lang="pl-PL" sz="1100" dirty="0"/>
              <a:t> of missing </a:t>
            </a:r>
            <a:r>
              <a:rPr lang="pl-PL" sz="1100" dirty="0" err="1"/>
              <a:t>predictions</a:t>
            </a:r>
            <a:r>
              <a:rPr lang="pl-PL" sz="1100" dirty="0"/>
              <a:t> </a:t>
            </a:r>
            <a:r>
              <a:rPr lang="pl-PL" sz="1100" dirty="0" err="1"/>
              <a:t>while</a:t>
            </a:r>
            <a:r>
              <a:rPr lang="pl-PL" sz="1100" dirty="0"/>
              <a:t> </a:t>
            </a:r>
            <a:r>
              <a:rPr lang="pl-PL" sz="1100" dirty="0" err="1"/>
              <a:t>requiring</a:t>
            </a:r>
            <a:r>
              <a:rPr lang="pl-PL" sz="1100" dirty="0"/>
              <a:t> </a:t>
            </a:r>
            <a:r>
              <a:rPr lang="pl-PL" sz="1100" dirty="0" err="1"/>
              <a:t>only</a:t>
            </a:r>
            <a:r>
              <a:rPr lang="pl-PL" sz="1100" dirty="0"/>
              <a:t> a small ensemble of </a:t>
            </a:r>
            <a:r>
              <a:rPr lang="pl-PL" sz="1100" dirty="0" err="1"/>
              <a:t>models</a:t>
            </a:r>
            <a:r>
              <a:rPr lang="pl-PL" sz="1100" dirty="0"/>
              <a:t>. </a:t>
            </a:r>
            <a:r>
              <a:rPr lang="pl-PL" sz="1100" b="1" dirty="0" err="1"/>
              <a:t>Bottom</a:t>
            </a:r>
            <a:r>
              <a:rPr lang="pl-PL" sz="1100" b="1" dirty="0"/>
              <a:t>:</a:t>
            </a:r>
            <a:r>
              <a:rPr lang="pl-PL" sz="1100" dirty="0"/>
              <a:t> </a:t>
            </a:r>
            <a:r>
              <a:rPr lang="pl-PL" sz="1100" dirty="0" err="1"/>
              <a:t>Comparison</a:t>
            </a:r>
            <a:r>
              <a:rPr lang="pl-PL" sz="1100" dirty="0"/>
              <a:t> with </a:t>
            </a:r>
            <a:r>
              <a:rPr lang="pl-PL" sz="1100" dirty="0" err="1"/>
              <a:t>dynamic</a:t>
            </a:r>
            <a:r>
              <a:rPr lang="pl-PL" sz="1100" dirty="0"/>
              <a:t> ensemble </a:t>
            </a:r>
            <a:r>
              <a:rPr lang="pl-PL" sz="1100" dirty="0" err="1"/>
              <a:t>selection</a:t>
            </a:r>
            <a:r>
              <a:rPr lang="pl-PL" sz="1100" dirty="0"/>
              <a:t>. </a:t>
            </a:r>
            <a:r>
              <a:rPr lang="pl-PL" sz="1100" b="1" dirty="0"/>
              <a:t>λ = 0</a:t>
            </a:r>
            <a:r>
              <a:rPr lang="pl-PL" sz="1100" dirty="0"/>
              <a:t> </a:t>
            </a:r>
            <a:r>
              <a:rPr lang="pl-PL" sz="1100" dirty="0" err="1"/>
              <a:t>selects</a:t>
            </a:r>
            <a:r>
              <a:rPr lang="pl-PL" sz="1100" dirty="0"/>
              <a:t> </a:t>
            </a:r>
            <a:r>
              <a:rPr lang="pl-PL" sz="1100" dirty="0" err="1"/>
              <a:t>models</a:t>
            </a:r>
            <a:r>
              <a:rPr lang="pl-PL" sz="1100" dirty="0"/>
              <a:t> </a:t>
            </a:r>
            <a:r>
              <a:rPr lang="pl-PL" sz="1100" dirty="0" err="1"/>
              <a:t>based</a:t>
            </a:r>
            <a:r>
              <a:rPr lang="pl-PL" sz="1100" dirty="0"/>
              <a:t> </a:t>
            </a:r>
            <a:r>
              <a:rPr lang="pl-PL" sz="1100" dirty="0" err="1"/>
              <a:t>only</a:t>
            </a:r>
            <a:r>
              <a:rPr lang="pl-PL" sz="1100" dirty="0"/>
              <a:t> on the </a:t>
            </a:r>
            <a:r>
              <a:rPr lang="pl-PL" sz="1100" b="1" dirty="0"/>
              <a:t>Miss</a:t>
            </a:r>
            <a:r>
              <a:rPr lang="pl-PL" sz="1100" dirty="0"/>
              <a:t> </a:t>
            </a:r>
            <a:r>
              <a:rPr lang="pl-PL" sz="1100" dirty="0" err="1"/>
              <a:t>metric</a:t>
            </a:r>
            <a:r>
              <a:rPr lang="pl-PL" sz="1100" dirty="0"/>
              <a:t>, </a:t>
            </a:r>
            <a:r>
              <a:rPr lang="pl-PL" sz="1100" dirty="0" err="1"/>
              <a:t>whereas</a:t>
            </a:r>
            <a:r>
              <a:rPr lang="pl-PL" sz="1100" dirty="0"/>
              <a:t> </a:t>
            </a:r>
            <a:r>
              <a:rPr lang="pl-PL" sz="1100" b="1" dirty="0"/>
              <a:t>λ = 1</a:t>
            </a:r>
            <a:r>
              <a:rPr lang="pl-PL" sz="1100" dirty="0"/>
              <a:t> </a:t>
            </a:r>
            <a:r>
              <a:rPr lang="pl-PL" sz="1100" dirty="0" err="1"/>
              <a:t>selects</a:t>
            </a:r>
            <a:r>
              <a:rPr lang="pl-PL" sz="1100" dirty="0"/>
              <a:t> </a:t>
            </a:r>
            <a:r>
              <a:rPr lang="pl-PL" sz="1100" dirty="0" err="1"/>
              <a:t>models</a:t>
            </a:r>
            <a:r>
              <a:rPr lang="pl-PL" sz="1100" dirty="0"/>
              <a:t> </a:t>
            </a:r>
            <a:r>
              <a:rPr lang="pl-PL" sz="1100" dirty="0" err="1"/>
              <a:t>based</a:t>
            </a:r>
            <a:r>
              <a:rPr lang="pl-PL" sz="1100" dirty="0"/>
              <a:t> </a:t>
            </a:r>
            <a:r>
              <a:rPr lang="pl-PL" sz="1100" dirty="0" err="1"/>
              <a:t>only</a:t>
            </a:r>
            <a:r>
              <a:rPr lang="pl-PL" sz="1100" dirty="0"/>
              <a:t> on </a:t>
            </a:r>
            <a:r>
              <a:rPr lang="pl-PL" sz="1100" dirty="0" err="1"/>
              <a:t>prediction</a:t>
            </a:r>
            <a:r>
              <a:rPr lang="pl-PL" sz="1100" dirty="0"/>
              <a:t> </a:t>
            </a:r>
            <a:r>
              <a:rPr lang="pl-PL" sz="1100" dirty="0" err="1"/>
              <a:t>quality</a:t>
            </a:r>
            <a:r>
              <a:rPr lang="pl-PL" sz="11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22309" y="1415274"/>
            <a:ext cx="2652489" cy="1019994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496119" y="970806"/>
            <a:ext cx="7555185" cy="3543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pl-PL" sz="220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Summary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456886" y="3219811"/>
            <a:ext cx="6726696" cy="1582340"/>
          </a:xfrm>
          <a:prstGeom prst="roundRect">
            <a:avLst>
              <a:gd name="adj" fmla="val 1090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5" name="Text 3"/>
          <p:cNvSpPr/>
          <p:nvPr/>
        </p:nvSpPr>
        <p:spPr>
          <a:xfrm>
            <a:off x="496119" y="3303377"/>
            <a:ext cx="1853580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pl-PL" sz="1350" dirty="0" err="1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Takeaway</a:t>
            </a:r>
            <a:r>
              <a:rPr lang="pl-PL" sz="13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:</a:t>
            </a:r>
            <a:endParaRPr lang="en-US" sz="1350" dirty="0"/>
          </a:p>
        </p:txBody>
      </p:sp>
      <p:sp>
        <p:nvSpPr>
          <p:cNvPr id="6" name="Text 4"/>
          <p:cNvSpPr/>
          <p:nvPr/>
        </p:nvSpPr>
        <p:spPr>
          <a:xfrm>
            <a:off x="570935" y="3668080"/>
            <a:ext cx="7762573" cy="113407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71450" indent="-171450" algn="l">
              <a:lnSpc>
                <a:spcPct val="133000"/>
              </a:lnSpc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Missing data are unavoidable in multi-omics studies, but they should not prevent reliable prediction.</a:t>
            </a:r>
            <a:endParaRPr lang="pl-PL" sz="1000" dirty="0">
              <a:solidFill>
                <a:srgbClr val="15213F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171450" indent="-171450" algn="l">
              <a:lnSpc>
                <a:spcPct val="133000"/>
              </a:lnSpc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Selecting diverse and complementary models improves robustness without sacrificing interpretability.</a:t>
            </a:r>
            <a:endParaRPr lang="pl-PL" sz="1000" dirty="0">
              <a:solidFill>
                <a:srgbClr val="15213F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171450" indent="-171450" algn="l">
              <a:lnSpc>
                <a:spcPct val="133000"/>
              </a:lnSpc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proposed methodology enables practical deployment of predictive models in real-world biomedical settings.</a:t>
            </a:r>
            <a:endParaRPr lang="pl-PL" sz="1000" dirty="0">
              <a:solidFill>
                <a:srgbClr val="15213F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171450" indent="-171450" algn="l">
              <a:lnSpc>
                <a:spcPct val="133000"/>
              </a:lnSpc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complete implementation is available in the open-source R package </a:t>
            </a:r>
            <a:r>
              <a:rPr lang="en-US" sz="100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playOmics</a:t>
            </a:r>
            <a:r>
              <a:rPr lang="en-US" sz="10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000" dirty="0"/>
          </a:p>
        </p:txBody>
      </p:sp>
      <p:pic>
        <p:nvPicPr>
          <p:cNvPr id="54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119" y="1423397"/>
            <a:ext cx="2652415" cy="1019994"/>
          </a:xfrm>
          <a:prstGeom prst="rect">
            <a:avLst/>
          </a:prstGeom>
        </p:spPr>
      </p:pic>
      <p:sp>
        <p:nvSpPr>
          <p:cNvPr id="55" name="Text 52"/>
          <p:cNvSpPr/>
          <p:nvPr/>
        </p:nvSpPr>
        <p:spPr>
          <a:xfrm>
            <a:off x="684907" y="1555036"/>
            <a:ext cx="1467445" cy="1834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Static Selection</a:t>
            </a:r>
            <a:endParaRPr lang="en-US" sz="1150" dirty="0"/>
          </a:p>
        </p:txBody>
      </p:sp>
      <p:sp>
        <p:nvSpPr>
          <p:cNvPr id="56" name="Text 53"/>
          <p:cNvSpPr/>
          <p:nvPr/>
        </p:nvSpPr>
        <p:spPr>
          <a:xfrm>
            <a:off x="684907" y="1796733"/>
            <a:ext cx="2331988" cy="5150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2000"/>
              </a:lnSpc>
              <a:buNone/>
            </a:pPr>
            <a:r>
              <a:rPr lang="en-US" sz="9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High efficiency; fills gaps fast (3–5 models). Weakness: λ=1 degrades missing-data performance.</a:t>
            </a:r>
            <a:endParaRPr lang="en-US" sz="900" dirty="0"/>
          </a:p>
        </p:txBody>
      </p:sp>
      <p:sp>
        <p:nvSpPr>
          <p:cNvPr id="58" name="Text 54"/>
          <p:cNvSpPr/>
          <p:nvPr/>
        </p:nvSpPr>
        <p:spPr>
          <a:xfrm>
            <a:off x="3434507" y="1555036"/>
            <a:ext cx="1467445" cy="1834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Dynamic Selection</a:t>
            </a:r>
            <a:endParaRPr lang="en-US" sz="1150" dirty="0"/>
          </a:p>
        </p:txBody>
      </p:sp>
      <p:sp>
        <p:nvSpPr>
          <p:cNvPr id="59" name="Text 55"/>
          <p:cNvSpPr/>
          <p:nvPr/>
        </p:nvSpPr>
        <p:spPr>
          <a:xfrm>
            <a:off x="3434507" y="1796733"/>
            <a:ext cx="2332062" cy="5150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2000"/>
              </a:lnSpc>
              <a:buNone/>
            </a:pPr>
            <a:r>
              <a:rPr lang="en-US" sz="9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Per-case adaptation; high accuracy with full model pool. Weakness: very high complexity (hundreds of models).</a:t>
            </a:r>
            <a:endParaRPr lang="en-US" sz="900" dirty="0"/>
          </a:p>
        </p:txBody>
      </p:sp>
      <p:pic>
        <p:nvPicPr>
          <p:cNvPr id="60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5392" y="1423397"/>
            <a:ext cx="2652415" cy="1019994"/>
          </a:xfrm>
          <a:prstGeom prst="rect">
            <a:avLst/>
          </a:prstGeom>
        </p:spPr>
      </p:pic>
      <p:sp>
        <p:nvSpPr>
          <p:cNvPr id="61" name="Text 56"/>
          <p:cNvSpPr/>
          <p:nvPr/>
        </p:nvSpPr>
        <p:spPr>
          <a:xfrm>
            <a:off x="6184181" y="1555036"/>
            <a:ext cx="1467445" cy="1834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XGBoost</a:t>
            </a:r>
            <a:endParaRPr lang="en-US" sz="1150" dirty="0"/>
          </a:p>
        </p:txBody>
      </p:sp>
      <p:sp>
        <p:nvSpPr>
          <p:cNvPr id="62" name="Text 57"/>
          <p:cNvSpPr/>
          <p:nvPr/>
        </p:nvSpPr>
        <p:spPr>
          <a:xfrm>
            <a:off x="6184181" y="1796733"/>
            <a:ext cx="2331988" cy="5150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2000"/>
              </a:lnSpc>
              <a:buNone/>
            </a:pPr>
            <a:r>
              <a:rPr lang="en-US" sz="9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Highest real-data accuracy (95%); handles missing values automatically. Weakness: low interpretability.</a:t>
            </a:r>
            <a:endParaRPr lang="en-US" sz="900" dirty="0"/>
          </a:p>
        </p:txBody>
      </p:sp>
      <p:sp>
        <p:nvSpPr>
          <p:cNvPr id="63" name="Shape 7">
            <a:extLst>
              <a:ext uri="{FF2B5EF4-FFF2-40B4-BE49-F238E27FC236}">
                <a16:creationId xmlns:a16="http://schemas.microsoft.com/office/drawing/2014/main" id="{4149360A-E9B6-5A2E-AF8B-B3B7FE0F1ADC}"/>
              </a:ext>
            </a:extLst>
          </p:cNvPr>
          <p:cNvSpPr/>
          <p:nvPr/>
        </p:nvSpPr>
        <p:spPr>
          <a:xfrm>
            <a:off x="508150" y="2498302"/>
            <a:ext cx="7936682" cy="630808"/>
          </a:xfrm>
          <a:prstGeom prst="roundRect">
            <a:avLst>
              <a:gd name="adj" fmla="val 2679"/>
            </a:avLst>
          </a:prstGeom>
          <a:solidFill>
            <a:srgbClr val="D7DFF4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64" name="Text 8">
            <a:extLst>
              <a:ext uri="{FF2B5EF4-FFF2-40B4-BE49-F238E27FC236}">
                <a16:creationId xmlns:a16="http://schemas.microsoft.com/office/drawing/2014/main" id="{B05FB41D-A975-8E4B-034F-0A06F0D0F3CD}"/>
              </a:ext>
            </a:extLst>
          </p:cNvPr>
          <p:cNvSpPr/>
          <p:nvPr/>
        </p:nvSpPr>
        <p:spPr>
          <a:xfrm>
            <a:off x="719898" y="2607745"/>
            <a:ext cx="7549307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⭐ </a:t>
            </a:r>
            <a:r>
              <a:rPr lang="en-US" sz="1100" b="1" dirty="0">
                <a:solidFill>
                  <a:srgbClr val="00000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Best future direction:</a:t>
            </a:r>
            <a:r>
              <a:rPr lang="en-US" sz="11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Static filtering + Dynamic adaptation — combining both approaches for the best balance of accuracy, robustness, and practical implementation.</a:t>
            </a:r>
            <a:endParaRPr lang="en-US" sz="1100" dirty="0"/>
          </a:p>
        </p:txBody>
      </p:sp>
      <p:pic>
        <p:nvPicPr>
          <p:cNvPr id="20" name="Grafika 19">
            <a:extLst>
              <a:ext uri="{FF2B5EF4-FFF2-40B4-BE49-F238E27FC236}">
                <a16:creationId xmlns:a16="http://schemas.microsoft.com/office/drawing/2014/main" id="{98C3426E-99F4-AD7D-5513-5382D7EB279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07882" y="3453243"/>
            <a:ext cx="952500" cy="952500"/>
          </a:xfrm>
          <a:prstGeom prst="rect">
            <a:avLst/>
          </a:prstGeom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17D4B3D-A1C6-FDBE-DCCF-2ADE1B6E1581}"/>
              </a:ext>
            </a:extLst>
          </p:cNvPr>
          <p:cNvSpPr txBox="1"/>
          <p:nvPr/>
        </p:nvSpPr>
        <p:spPr>
          <a:xfrm>
            <a:off x="7176662" y="4302246"/>
            <a:ext cx="2036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b="1" dirty="0">
                <a:hlinkClick r:id="rId5"/>
              </a:rPr>
              <a:t>github.com/</a:t>
            </a:r>
            <a:r>
              <a:rPr lang="pl-PL" sz="1000" b="1" dirty="0" err="1">
                <a:hlinkClick r:id="rId5"/>
              </a:rPr>
              <a:t>JagGlo</a:t>
            </a:r>
            <a:r>
              <a:rPr lang="pl-PL" sz="1000" b="1" dirty="0">
                <a:hlinkClick r:id="rId5"/>
              </a:rPr>
              <a:t>/</a:t>
            </a:r>
            <a:r>
              <a:rPr lang="pl-PL" sz="1000" b="1" dirty="0" err="1">
                <a:hlinkClick r:id="rId5"/>
              </a:rPr>
              <a:t>playOmics_env</a:t>
            </a:r>
            <a:endParaRPr lang="pl-PL" sz="1000" b="1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3" grpId="0" animBg="1"/>
      <p:bldP spid="64" grpId="0" animBg="1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691</Words>
  <Application>Microsoft Office PowerPoint</Application>
  <PresentationFormat>Pokaz na ekranie (16:9)</PresentationFormat>
  <Paragraphs>82</Paragraphs>
  <Slides>5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4" baseType="lpstr">
      <vt:lpstr>Times New Roman</vt:lpstr>
      <vt:lpstr>Roboto</vt:lpstr>
      <vt:lpstr>Cambria Math</vt:lpstr>
      <vt:lpstr>Arial</vt:lpstr>
      <vt:lpstr>Roboto Slab</vt:lpstr>
      <vt:lpstr>Wingdings</vt:lpstr>
      <vt:lpstr>Calibri</vt:lpstr>
      <vt:lpstr>Roboto Bold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Jagoda</cp:lastModifiedBy>
  <cp:revision>6</cp:revision>
  <dcterms:created xsi:type="dcterms:W3CDTF">2026-07-04T13:42:03Z</dcterms:created>
  <dcterms:modified xsi:type="dcterms:W3CDTF">2026-07-05T21:23:35Z</dcterms:modified>
</cp:coreProperties>
</file>