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4"/>
  </p:sldMasterIdLst>
  <p:notesMasterIdLst>
    <p:notesMasterId r:id="rId15"/>
  </p:notesMasterIdLst>
  <p:handoutMasterIdLst>
    <p:handoutMasterId r:id="rId16"/>
  </p:handoutMasterIdLst>
  <p:sldIdLst>
    <p:sldId id="327" r:id="rId5"/>
    <p:sldId id="353" r:id="rId6"/>
    <p:sldId id="345" r:id="rId7"/>
    <p:sldId id="335" r:id="rId8"/>
    <p:sldId id="351" r:id="rId9"/>
    <p:sldId id="354" r:id="rId10"/>
    <p:sldId id="357" r:id="rId11"/>
    <p:sldId id="348" r:id="rId12"/>
    <p:sldId id="358" r:id="rId13"/>
    <p:sldId id="332" r:id="rId14"/>
  </p:sldIdLst>
  <p:sldSz cx="12192000" cy="6858000"/>
  <p:notesSz cx="7099300" cy="10234613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tandardabschnitt" id="{4849340F-487D-4B9B-A35F-3F8B88F97926}">
          <p14:sldIdLst>
            <p14:sldId id="327"/>
            <p14:sldId id="353"/>
            <p14:sldId id="345"/>
            <p14:sldId id="335"/>
            <p14:sldId id="351"/>
            <p14:sldId id="354"/>
            <p14:sldId id="357"/>
            <p14:sldId id="348"/>
            <p14:sldId id="358"/>
            <p14:sldId id="332"/>
          </p14:sldIdLst>
        </p14:section>
      </p14:sectionLst>
    </p:ex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FCC6C"/>
    <a:srgbClr val="28837E"/>
    <a:srgbClr val="43AFC2"/>
    <a:srgbClr val="81CAB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025" autoAdjust="0"/>
    <p:restoredTop sz="80761" autoAdjust="0"/>
  </p:normalViewPr>
  <p:slideViewPr>
    <p:cSldViewPr snapToGrid="0">
      <p:cViewPr varScale="1">
        <p:scale>
          <a:sx n="99" d="100"/>
          <a:sy n="99" d="100"/>
        </p:scale>
        <p:origin x="77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101" d="100"/>
          <a:sy n="101" d="100"/>
        </p:scale>
        <p:origin x="2370" y="12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>
            <a:extLst>
              <a:ext uri="{FF2B5EF4-FFF2-40B4-BE49-F238E27FC236}">
                <a16:creationId xmlns:a16="http://schemas.microsoft.com/office/drawing/2014/main" id="{D0A77588-D0E0-4D57-BAB5-630B371B6745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363" cy="513508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defRPr sz="1300"/>
            </a:lvl1pPr>
          </a:lstStyle>
          <a:p>
            <a:endParaRPr lang="de-DE"/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6233613C-1BDA-4BCB-99DC-CA9D3DDCFA63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4021294" y="0"/>
            <a:ext cx="3076363" cy="513508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>
              <a:defRPr sz="1300"/>
            </a:lvl1pPr>
          </a:lstStyle>
          <a:p>
            <a:fld id="{ADAA3F84-F97F-4137-8B51-FE4483B6EFAD}" type="datetime1">
              <a:rPr lang="de-DE" smtClean="0"/>
              <a:t>26.06.2026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849F03D2-1E5D-4C99-9655-06A625B3DC27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721107"/>
            <a:ext cx="3076363" cy="513507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defRPr sz="1300"/>
            </a:lvl1pPr>
          </a:lstStyle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74D62DD4-B7F7-4D12-A7E4-BE2106B6687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4021294" y="9721107"/>
            <a:ext cx="3076363" cy="513507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defRPr sz="1300"/>
            </a:lvl1pPr>
          </a:lstStyle>
          <a:p>
            <a:fld id="{E0F7F9DA-C16C-47DE-8937-491694DD294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71497189"/>
      </p:ext>
    </p:extLst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363" cy="513508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defRPr sz="13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4021294" y="0"/>
            <a:ext cx="3076363" cy="513508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>
              <a:defRPr sz="1300"/>
            </a:lvl1pPr>
          </a:lstStyle>
          <a:p>
            <a:fld id="{4A7EA377-F610-40FA-A04A-1B9D33503934}" type="datetime1">
              <a:rPr lang="de-DE" smtClean="0"/>
              <a:t>26.06.2026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479425" y="1279525"/>
            <a:ext cx="6140450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48" tIns="49524" rIns="99048" bIns="49524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709930" y="4925407"/>
            <a:ext cx="5679440" cy="4029879"/>
          </a:xfrm>
          <a:prstGeom prst="rect">
            <a:avLst/>
          </a:prstGeom>
        </p:spPr>
        <p:txBody>
          <a:bodyPr vert="horz" lIns="99048" tIns="49524" rIns="99048" bIns="49524" rtlCol="0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721107"/>
            <a:ext cx="3076363" cy="513507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defRPr sz="13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4021294" y="9721107"/>
            <a:ext cx="3076363" cy="513507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defRPr sz="1300"/>
            </a:lvl1pPr>
          </a:lstStyle>
          <a:p>
            <a:fld id="{2266D742-FBD6-40BB-9691-7C7D0BDEC86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83312660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fld id="{4A7EA377-F610-40FA-A04A-1B9D33503934}" type="datetime1">
              <a:rPr lang="de-DE" smtClean="0"/>
              <a:t>26.06.2026</a:t>
            </a:fld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266D742-FBD6-40BB-9691-7C7D0BDEC861}" type="slidenum">
              <a:rPr lang="de-DE" smtClean="0"/>
              <a:t>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0425543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fld id="{4A7EA377-F610-40FA-A04A-1B9D33503934}" type="datetime1">
              <a:rPr lang="de-DE" smtClean="0"/>
              <a:t>26.06.2026</a:t>
            </a:fld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266D742-FBD6-40BB-9691-7C7D0BDEC861}" type="slidenum">
              <a:rPr lang="de-DE" smtClean="0"/>
              <a:t>3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312865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fld id="{4A7EA377-F610-40FA-A04A-1B9D33503934}" type="datetime1">
              <a:rPr lang="de-DE" smtClean="0"/>
              <a:t>26.06.2026</a:t>
            </a:fld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266D742-FBD6-40BB-9691-7C7D0BDEC861}" type="slidenum">
              <a:rPr lang="de-DE" smtClean="0"/>
              <a:t>5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1377731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fld id="{4A7EA377-F610-40FA-A04A-1B9D33503934}" type="datetime1">
              <a:rPr lang="de-DE" smtClean="0"/>
              <a:t>26.06.2026</a:t>
            </a:fld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266D742-FBD6-40BB-9691-7C7D0BDEC861}" type="slidenum">
              <a:rPr lang="de-DE" smtClean="0"/>
              <a:t>7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49557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DF908D4-0BDD-ED2B-F341-6108CF03FCB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>
            <a:extLst>
              <a:ext uri="{FF2B5EF4-FFF2-40B4-BE49-F238E27FC236}">
                <a16:creationId xmlns:a16="http://schemas.microsoft.com/office/drawing/2014/main" id="{6E175659-2F03-3ED1-2819-45F5FD7E6CC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>
            <a:extLst>
              <a:ext uri="{FF2B5EF4-FFF2-40B4-BE49-F238E27FC236}">
                <a16:creationId xmlns:a16="http://schemas.microsoft.com/office/drawing/2014/main" id="{63D2555E-6A09-B656-FD53-D9131B8F87E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641D11BD-220B-7A2A-62BC-EFFDE061A33A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fld id="{4A7EA377-F610-40FA-A04A-1B9D33503934}" type="datetime1">
              <a:rPr lang="de-DE" smtClean="0"/>
              <a:t>26.06.2026</a:t>
            </a:fld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610486DA-8822-5010-158C-D0319FE19BB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266D742-FBD6-40BB-9691-7C7D0BDEC861}" type="slidenum">
              <a:rPr lang="de-DE" smtClean="0"/>
              <a:t>9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590243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  <a:endParaRPr lang="de-DE" dirty="0"/>
          </a:p>
        </p:txBody>
      </p:sp>
      <p:sp>
        <p:nvSpPr>
          <p:cNvPr id="8" name="Datumsplatzhalter 3">
            <a:extLst>
              <a:ext uri="{FF2B5EF4-FFF2-40B4-BE49-F238E27FC236}">
                <a16:creationId xmlns:a16="http://schemas.microsoft.com/office/drawing/2014/main" id="{418AD645-9DCB-4B7B-BE8D-7A644495070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956220" y="6356350"/>
            <a:ext cx="1405637" cy="365125"/>
          </a:xfrm>
          <a:prstGeom prst="rect">
            <a:avLst/>
          </a:prstGeom>
        </p:spPr>
        <p:txBody>
          <a:bodyPr anchor="ctr"/>
          <a:lstStyle>
            <a:lvl1pPr algn="r">
              <a:defRPr sz="1000"/>
            </a:lvl1pPr>
          </a:lstStyle>
          <a:p>
            <a:r>
              <a:rPr lang="de-DE" dirty="0"/>
              <a:t>29.11.2024</a:t>
            </a:r>
          </a:p>
        </p:txBody>
      </p:sp>
      <p:sp>
        <p:nvSpPr>
          <p:cNvPr id="9" name="Textplatzhalter 19">
            <a:extLst>
              <a:ext uri="{FF2B5EF4-FFF2-40B4-BE49-F238E27FC236}">
                <a16:creationId xmlns:a16="http://schemas.microsoft.com/office/drawing/2014/main" id="{8D30D38E-DC8B-432E-A691-FF9293007EB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3701016" y="6386512"/>
            <a:ext cx="4789967" cy="304800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>
              <a:buNone/>
              <a:defRPr sz="1000"/>
            </a:lvl1pPr>
          </a:lstStyle>
          <a:p>
            <a:pPr lvl="0"/>
            <a:r>
              <a:rPr lang="de-DE" dirty="0"/>
              <a:t>Name, Vorname, E-Mail</a:t>
            </a:r>
          </a:p>
        </p:txBody>
      </p:sp>
    </p:spTree>
    <p:extLst>
      <p:ext uri="{BB962C8B-B14F-4D97-AF65-F5344CB8AC3E}">
        <p14:creationId xmlns:p14="http://schemas.microsoft.com/office/powerpoint/2010/main" val="11306913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04547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de-DE"/>
              <a:t>Mastertitelformat bearbeiten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838200" y="1363980"/>
            <a:ext cx="10515600" cy="4812983"/>
          </a:xfrm>
        </p:spPr>
        <p:txBody>
          <a:bodyPr/>
          <a:lstStyle>
            <a:lvl1pPr marL="228600" indent="-228600">
              <a:buClr>
                <a:srgbClr val="43AFC2"/>
              </a:buClr>
              <a:buFont typeface="Calibri" panose="020F0502020204030204" pitchFamily="34" charset="0"/>
              <a:buChar char="•"/>
              <a:defRPr/>
            </a:lvl1pPr>
            <a:lvl2pPr>
              <a:buClr>
                <a:srgbClr val="28837E"/>
              </a:buClr>
              <a:defRPr/>
            </a:lvl2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cxnSp>
        <p:nvCxnSpPr>
          <p:cNvPr id="8" name="Gerader Verbinder 7"/>
          <p:cNvCxnSpPr/>
          <p:nvPr userDrawn="1"/>
        </p:nvCxnSpPr>
        <p:spPr>
          <a:xfrm>
            <a:off x="838200" y="1223328"/>
            <a:ext cx="10515600" cy="0"/>
          </a:xfrm>
          <a:prstGeom prst="line">
            <a:avLst/>
          </a:prstGeom>
          <a:ln w="19050">
            <a:solidFill>
              <a:srgbClr val="43AFC2"/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7" name="Foliennummernplatzhalter 5">
            <a:extLst>
              <a:ext uri="{FF2B5EF4-FFF2-40B4-BE49-F238E27FC236}">
                <a16:creationId xmlns:a16="http://schemas.microsoft.com/office/drawing/2014/main" id="{853B6F6D-7333-4079-BA41-E4B46AAF15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458450" y="6356350"/>
            <a:ext cx="8953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0CB340CF-A74C-43D2-9243-E06AB2FC72D2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11" name="Fußzeilenplatzhalter 4">
            <a:extLst>
              <a:ext uri="{FF2B5EF4-FFF2-40B4-BE49-F238E27FC236}">
                <a16:creationId xmlns:a16="http://schemas.microsoft.com/office/drawing/2014/main" id="{BDA9DCFC-D516-4E4B-97F2-F8BA0248159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 sz="1000"/>
            </a:lvl1pPr>
          </a:lstStyle>
          <a:p>
            <a:r>
              <a:rPr lang="de-DE"/>
              <a:t>&lt;Name, E-Mail&gt;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1311070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04547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de-DE"/>
              <a:t>Mastertitelformat bearbeiten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cxnSp>
        <p:nvCxnSpPr>
          <p:cNvPr id="8" name="Gerader Verbinder 7"/>
          <p:cNvCxnSpPr/>
          <p:nvPr userDrawn="1"/>
        </p:nvCxnSpPr>
        <p:spPr>
          <a:xfrm>
            <a:off x="838200" y="1223328"/>
            <a:ext cx="10515600" cy="0"/>
          </a:xfrm>
          <a:prstGeom prst="line">
            <a:avLst/>
          </a:prstGeom>
          <a:ln w="19050">
            <a:solidFill>
              <a:srgbClr val="43AFC2"/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9" name="Foliennummernplatzhalter 5">
            <a:extLst>
              <a:ext uri="{FF2B5EF4-FFF2-40B4-BE49-F238E27FC236}">
                <a16:creationId xmlns:a16="http://schemas.microsoft.com/office/drawing/2014/main" id="{FF79ABE8-E7F4-435C-B57B-FBEA6316D3D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458450" y="6356350"/>
            <a:ext cx="8953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0CB340CF-A74C-43D2-9243-E06AB2FC72D2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12" name="Fußzeilenplatzhalter 4">
            <a:extLst>
              <a:ext uri="{FF2B5EF4-FFF2-40B4-BE49-F238E27FC236}">
                <a16:creationId xmlns:a16="http://schemas.microsoft.com/office/drawing/2014/main" id="{A553D7DA-7807-4F9A-8150-AC2D0043A44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 sz="1000"/>
            </a:lvl1pPr>
          </a:lstStyle>
          <a:p>
            <a:r>
              <a:rPr lang="de-DE"/>
              <a:t>&lt;Name, E-Mail&gt;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7297299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cxnSp>
        <p:nvCxnSpPr>
          <p:cNvPr id="13" name="Gerader Verbinder 12"/>
          <p:cNvCxnSpPr/>
          <p:nvPr userDrawn="1"/>
        </p:nvCxnSpPr>
        <p:spPr>
          <a:xfrm>
            <a:off x="838200" y="1223328"/>
            <a:ext cx="10515600" cy="0"/>
          </a:xfrm>
          <a:prstGeom prst="line">
            <a:avLst/>
          </a:prstGeom>
          <a:ln w="19050">
            <a:solidFill>
              <a:srgbClr val="43AFC2"/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15" name="Ti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04547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de-DE"/>
              <a:t>Mastertitelformat bearbeiten</a:t>
            </a:r>
            <a:endParaRPr lang="de-DE" dirty="0"/>
          </a:p>
        </p:txBody>
      </p:sp>
      <p:sp>
        <p:nvSpPr>
          <p:cNvPr id="10" name="Foliennummernplatzhalter 5">
            <a:extLst>
              <a:ext uri="{FF2B5EF4-FFF2-40B4-BE49-F238E27FC236}">
                <a16:creationId xmlns:a16="http://schemas.microsoft.com/office/drawing/2014/main" id="{65E43CBE-16A9-4103-9949-EC28B66476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458450" y="6356350"/>
            <a:ext cx="8953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0CB340CF-A74C-43D2-9243-E06AB2FC72D2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14" name="Fußzeilenplatzhalter 4">
            <a:extLst>
              <a:ext uri="{FF2B5EF4-FFF2-40B4-BE49-F238E27FC236}">
                <a16:creationId xmlns:a16="http://schemas.microsoft.com/office/drawing/2014/main" id="{15EEE9E6-9AA9-47F8-AB5A-44C907750DC5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 sz="1000"/>
            </a:lvl1pPr>
          </a:lstStyle>
          <a:p>
            <a:r>
              <a:rPr lang="de-DE"/>
              <a:t>&lt;Name, E-Mail&gt;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888541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00735"/>
          </a:xfrm>
        </p:spPr>
        <p:txBody>
          <a:bodyPr/>
          <a:lstStyle>
            <a:lvl1pPr>
              <a:defRPr sz="3600"/>
            </a:lvl1pPr>
          </a:lstStyle>
          <a:p>
            <a:r>
              <a:rPr lang="de-DE"/>
              <a:t>Mastertitelformat bearbeiten</a:t>
            </a:r>
            <a:endParaRPr lang="de-DE" dirty="0"/>
          </a:p>
        </p:txBody>
      </p:sp>
      <p:cxnSp>
        <p:nvCxnSpPr>
          <p:cNvPr id="6" name="Gerader Verbinder 5"/>
          <p:cNvCxnSpPr/>
          <p:nvPr userDrawn="1"/>
        </p:nvCxnSpPr>
        <p:spPr>
          <a:xfrm>
            <a:off x="838200" y="1223328"/>
            <a:ext cx="10515600" cy="0"/>
          </a:xfrm>
          <a:prstGeom prst="line">
            <a:avLst/>
          </a:prstGeom>
          <a:ln w="19050">
            <a:solidFill>
              <a:srgbClr val="43AFC2"/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7" name="Foliennummernplatzhalter 5">
            <a:extLst>
              <a:ext uri="{FF2B5EF4-FFF2-40B4-BE49-F238E27FC236}">
                <a16:creationId xmlns:a16="http://schemas.microsoft.com/office/drawing/2014/main" id="{B859BCC0-8320-4A65-A13F-E5AFD8E1B95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458450" y="6356350"/>
            <a:ext cx="8953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0CB340CF-A74C-43D2-9243-E06AB2FC72D2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10" name="Fußzeilenplatzhalter 4">
            <a:extLst>
              <a:ext uri="{FF2B5EF4-FFF2-40B4-BE49-F238E27FC236}">
                <a16:creationId xmlns:a16="http://schemas.microsoft.com/office/drawing/2014/main" id="{19679596-F6B7-4AE6-9F4B-36F33A73259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 sz="1000"/>
            </a:lvl1pPr>
          </a:lstStyle>
          <a:p>
            <a:r>
              <a:rPr lang="de-DE"/>
              <a:t>&lt;Name, E-Mail&gt;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5992176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liennummernplatzhalter 5">
            <a:extLst>
              <a:ext uri="{FF2B5EF4-FFF2-40B4-BE49-F238E27FC236}">
                <a16:creationId xmlns:a16="http://schemas.microsoft.com/office/drawing/2014/main" id="{21D55B13-0653-4281-8CD9-87BF30D890C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458450" y="6356350"/>
            <a:ext cx="8953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0CB340CF-A74C-43D2-9243-E06AB2FC72D2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8" name="Fußzeilenplatzhalter 4">
            <a:extLst>
              <a:ext uri="{FF2B5EF4-FFF2-40B4-BE49-F238E27FC236}">
                <a16:creationId xmlns:a16="http://schemas.microsoft.com/office/drawing/2014/main" id="{7588C064-423E-4610-8DA2-893E47494E1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 sz="1000"/>
            </a:lvl1pPr>
          </a:lstStyle>
          <a:p>
            <a:r>
              <a:rPr lang="de-DE"/>
              <a:t>&lt;Name, E-Mail&gt;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0907290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len D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platzhalter 3">
            <a:extLst>
              <a:ext uri="{FF2B5EF4-FFF2-40B4-BE49-F238E27FC236}">
                <a16:creationId xmlns:a16="http://schemas.microsoft.com/office/drawing/2014/main" id="{AAB2975B-868B-4E30-BDAA-5822102D06B6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038600" y="3950069"/>
            <a:ext cx="5391150" cy="1828652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de-DE" dirty="0"/>
              <a:t>&lt;Name und Kontaktdaten&gt;</a:t>
            </a:r>
          </a:p>
        </p:txBody>
      </p:sp>
    </p:spTree>
    <p:extLst>
      <p:ext uri="{BB962C8B-B14F-4D97-AF65-F5344CB8AC3E}">
        <p14:creationId xmlns:p14="http://schemas.microsoft.com/office/powerpoint/2010/main" val="38238263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8" name="Foliennummernplatzhalter 5">
            <a:extLst>
              <a:ext uri="{FF2B5EF4-FFF2-40B4-BE49-F238E27FC236}">
                <a16:creationId xmlns:a16="http://schemas.microsoft.com/office/drawing/2014/main" id="{47208A14-3A39-4B68-BB1D-DCABA6A994D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458450" y="6356350"/>
            <a:ext cx="8953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0CB340CF-A74C-43D2-9243-E06AB2FC72D2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11" name="Fußzeilenplatzhalter 4">
            <a:extLst>
              <a:ext uri="{FF2B5EF4-FFF2-40B4-BE49-F238E27FC236}">
                <a16:creationId xmlns:a16="http://schemas.microsoft.com/office/drawing/2014/main" id="{9A270AD4-CC31-4238-862E-5EC99E8AEC0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 sz="1000"/>
            </a:lvl1pPr>
          </a:lstStyle>
          <a:p>
            <a:r>
              <a:rPr lang="de-DE"/>
              <a:t>&lt;Name, E-Mail&gt;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1922022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/>
              <a:t>Bild durch Klicken auf Symbol hinzufügen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8" name="Foliennummernplatzhalter 5">
            <a:extLst>
              <a:ext uri="{FF2B5EF4-FFF2-40B4-BE49-F238E27FC236}">
                <a16:creationId xmlns:a16="http://schemas.microsoft.com/office/drawing/2014/main" id="{C4162608-F29D-428C-B6A2-A142F7D02B3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458450" y="6356350"/>
            <a:ext cx="8953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0CB340CF-A74C-43D2-9243-E06AB2FC72D2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11" name="Fußzeilenplatzhalter 4">
            <a:extLst>
              <a:ext uri="{FF2B5EF4-FFF2-40B4-BE49-F238E27FC236}">
                <a16:creationId xmlns:a16="http://schemas.microsoft.com/office/drawing/2014/main" id="{7A8208F2-3597-4284-B9F3-3EA1E37DD23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 sz="1000"/>
            </a:lvl1pPr>
          </a:lstStyle>
          <a:p>
            <a:r>
              <a:rPr lang="de-DE"/>
              <a:t>&lt;Name, E-Mail&gt;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6823579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emf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dirty="0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dirty="0"/>
              <a:t>Formatvorlagen des Textmasters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pic>
        <p:nvPicPr>
          <p:cNvPr id="7" name="Grafik 6"/>
          <p:cNvPicPr>
            <a:picLocks noChangeAspect="1"/>
          </p:cNvPicPr>
          <p:nvPr userDrawn="1"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532436"/>
            <a:ext cx="1880897" cy="1325563"/>
          </a:xfrm>
          <a:prstGeom prst="rect">
            <a:avLst/>
          </a:prstGeom>
        </p:spPr>
      </p:pic>
      <p:sp>
        <p:nvSpPr>
          <p:cNvPr id="8" name="Datumsplatzhalter 3">
            <a:extLst>
              <a:ext uri="{FF2B5EF4-FFF2-40B4-BE49-F238E27FC236}">
                <a16:creationId xmlns:a16="http://schemas.microsoft.com/office/drawing/2014/main" id="{33BD9DFA-C70D-4D4D-A7B6-FFA92618C36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956220" y="6356350"/>
            <a:ext cx="1405637" cy="365125"/>
          </a:xfrm>
          <a:prstGeom prst="rect">
            <a:avLst/>
          </a:prstGeom>
        </p:spPr>
        <p:txBody>
          <a:bodyPr anchor="ctr"/>
          <a:lstStyle>
            <a:lvl1pPr algn="r">
              <a:defRPr sz="1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2A3BC899-2896-43DE-9378-D714470669FA}" type="datetime1">
              <a:rPr lang="de-DE" smtClean="0"/>
              <a:pPr/>
              <a:t>26.06.2026</a:t>
            </a:fld>
            <a:endParaRPr lang="de-DE" dirty="0"/>
          </a:p>
        </p:txBody>
      </p:sp>
      <p:sp>
        <p:nvSpPr>
          <p:cNvPr id="10" name="Fußzeilenplatzhalter 4">
            <a:extLst>
              <a:ext uri="{FF2B5EF4-FFF2-40B4-BE49-F238E27FC236}">
                <a16:creationId xmlns:a16="http://schemas.microsoft.com/office/drawing/2014/main" id="{2BBE620E-EB46-4CC1-AC16-8721C945013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 sz="1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de-DE" dirty="0"/>
              <a:t>&lt;Name, E-Mail&gt;</a:t>
            </a:r>
          </a:p>
        </p:txBody>
      </p:sp>
    </p:spTree>
    <p:extLst>
      <p:ext uri="{BB962C8B-B14F-4D97-AF65-F5344CB8AC3E}">
        <p14:creationId xmlns:p14="http://schemas.microsoft.com/office/powerpoint/2010/main" val="1293160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  <p:sldLayoutId id="2147483658" r:id="rId7"/>
    <p:sldLayoutId id="2147483656" r:id="rId8"/>
    <p:sldLayoutId id="2147483657" r:id="rId9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>
              <a:lumMod val="65000"/>
              <a:lumOff val="35000"/>
            </a:schemeClr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rgbClr val="43AFC2"/>
        </a:buClr>
        <a:buFont typeface="Arial" panose="020B0604020202020204" pitchFamily="34" charset="0"/>
        <a:buChar char="•"/>
        <a:defRPr sz="2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28837E"/>
        </a:buClr>
        <a:buFont typeface="Arial" panose="020B0604020202020204" pitchFamily="34" charset="0"/>
        <a:buChar char="•"/>
        <a:defRPr sz="2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7FCC6C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81CABB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sv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sv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sv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svg"/><Relationship Id="rId13" Type="http://schemas.openxmlformats.org/officeDocument/2006/relationships/image" Target="../media/image15.svg"/><Relationship Id="rId3" Type="http://schemas.openxmlformats.org/officeDocument/2006/relationships/image" Target="../media/image3.svg"/><Relationship Id="rId7" Type="http://schemas.openxmlformats.org/officeDocument/2006/relationships/image" Target="../media/image9.png"/><Relationship Id="rId12" Type="http://schemas.openxmlformats.org/officeDocument/2006/relationships/image" Target="../media/image14.sv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11" Type="http://schemas.openxmlformats.org/officeDocument/2006/relationships/image" Target="../media/image13.svg"/><Relationship Id="rId5" Type="http://schemas.openxmlformats.org/officeDocument/2006/relationships/image" Target="../media/image7.svg"/><Relationship Id="rId10" Type="http://schemas.openxmlformats.org/officeDocument/2006/relationships/image" Target="../media/image12.svg"/><Relationship Id="rId4" Type="http://schemas.openxmlformats.org/officeDocument/2006/relationships/image" Target="../media/image6.svg"/><Relationship Id="rId9" Type="http://schemas.openxmlformats.org/officeDocument/2006/relationships/image" Target="../media/image11.svg"/><Relationship Id="rId14" Type="http://schemas.openxmlformats.org/officeDocument/2006/relationships/image" Target="../media/image16.sv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sv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5">
            <a:extLst>
              <a:ext uri="{FF2B5EF4-FFF2-40B4-BE49-F238E27FC236}">
                <a16:creationId xmlns:a16="http://schemas.microsoft.com/office/drawing/2014/main" id="{C04B3430-6DB4-41CC-8451-09999D5F8AC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3998" y="540190"/>
            <a:ext cx="9144000" cy="2387600"/>
          </a:xfrm>
        </p:spPr>
        <p:txBody>
          <a:bodyPr>
            <a:normAutofit fontScale="90000"/>
          </a:bodyPr>
          <a:lstStyle/>
          <a:p>
            <a:r>
              <a:rPr lang="de-DE" dirty="0"/>
              <a:t>R </a:t>
            </a:r>
            <a:r>
              <a:rPr lang="de-DE" dirty="0" err="1"/>
              <a:t>communities</a:t>
            </a:r>
            <a:r>
              <a:rPr lang="de-DE" dirty="0"/>
              <a:t> – </a:t>
            </a:r>
            <a:r>
              <a:rPr lang="de-DE" dirty="0" err="1"/>
              <a:t>from</a:t>
            </a:r>
            <a:r>
              <a:rPr lang="de-DE" dirty="0"/>
              <a:t> </a:t>
            </a:r>
            <a:r>
              <a:rPr lang="de-DE" dirty="0" err="1"/>
              <a:t>first</a:t>
            </a:r>
            <a:r>
              <a:rPr lang="de-DE" dirty="0"/>
              <a:t> </a:t>
            </a:r>
            <a:r>
              <a:rPr lang="de-DE" dirty="0" err="1"/>
              <a:t>crush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long</a:t>
            </a:r>
            <a:r>
              <a:rPr lang="de-DE" dirty="0"/>
              <a:t>-term </a:t>
            </a:r>
            <a:r>
              <a:rPr lang="de-DE" dirty="0" err="1"/>
              <a:t>relationship</a:t>
            </a:r>
            <a:endParaRPr lang="de-DE" dirty="0"/>
          </a:p>
        </p:txBody>
      </p:sp>
      <p:sp>
        <p:nvSpPr>
          <p:cNvPr id="7" name="Untertitel 6">
            <a:extLst>
              <a:ext uri="{FF2B5EF4-FFF2-40B4-BE49-F238E27FC236}">
                <a16:creationId xmlns:a16="http://schemas.microsoft.com/office/drawing/2014/main" id="{EE42DBF2-EDB8-4873-9B80-3BF1DA2AE5B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63313" y="3198583"/>
            <a:ext cx="9665369" cy="1655762"/>
          </a:xfrm>
        </p:spPr>
        <p:txBody>
          <a:bodyPr>
            <a:noAutofit/>
          </a:bodyPr>
          <a:lstStyle/>
          <a:p>
            <a:r>
              <a:rPr lang="de-DE" sz="2000" dirty="0"/>
              <a:t>Susanne Steinmann</a:t>
            </a:r>
            <a:r>
              <a:rPr lang="de-DE" sz="2000" baseline="30000" dirty="0"/>
              <a:t>1</a:t>
            </a:r>
            <a:r>
              <a:rPr lang="de-DE" sz="2000" dirty="0"/>
              <a:t>, Dr. Andreas Lehmann</a:t>
            </a:r>
            <a:r>
              <a:rPr lang="de-DE" sz="2000" baseline="30000" dirty="0"/>
              <a:t>2</a:t>
            </a:r>
            <a:r>
              <a:rPr lang="de-DE" sz="2000" dirty="0"/>
              <a:t>, Dr. Renate Kirschner-Schwabe</a:t>
            </a:r>
            <a:r>
              <a:rPr lang="de-DE" sz="2000" baseline="30000" dirty="0"/>
              <a:t>2</a:t>
            </a:r>
            <a:r>
              <a:rPr lang="de-DE" sz="2000" dirty="0"/>
              <a:t>, Tobias Hartz</a:t>
            </a:r>
            <a:r>
              <a:rPr lang="de-DE" sz="2000" baseline="30000" dirty="0"/>
              <a:t>1</a:t>
            </a:r>
          </a:p>
          <a:p>
            <a:endParaRPr lang="de-DE" sz="2000" baseline="30000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de-DE" sz="2000" baseline="30000" dirty="0"/>
              <a:t>1 </a:t>
            </a:r>
            <a:r>
              <a:rPr lang="de-DE" sz="2000" dirty="0"/>
              <a:t>Clinical Cancer Registry Lower </a:t>
            </a:r>
            <a:r>
              <a:rPr lang="de-DE" sz="2000" dirty="0" err="1"/>
              <a:t>Saxony</a:t>
            </a:r>
            <a:r>
              <a:rPr lang="de-DE" sz="2000" dirty="0"/>
              <a:t>, 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de-DE" sz="2000" dirty="0"/>
              <a:t>Sutelstraße 2, 30659 Hannover, Germany</a:t>
            </a:r>
          </a:p>
          <a:p>
            <a:pPr>
              <a:spcBef>
                <a:spcPts val="0"/>
              </a:spcBef>
            </a:pPr>
            <a:endParaRPr lang="de-DE" sz="2000" baseline="30000" dirty="0"/>
          </a:p>
          <a:p>
            <a:pPr>
              <a:spcBef>
                <a:spcPts val="0"/>
              </a:spcBef>
            </a:pPr>
            <a:r>
              <a:rPr lang="de-DE" sz="2000" baseline="30000" dirty="0"/>
              <a:t>2 </a:t>
            </a:r>
            <a:r>
              <a:rPr lang="de-DE" sz="2000" dirty="0"/>
              <a:t>Clinical-</a:t>
            </a:r>
            <a:r>
              <a:rPr lang="de-DE" sz="2000" dirty="0" err="1"/>
              <a:t>epidemiological</a:t>
            </a:r>
            <a:r>
              <a:rPr lang="de-DE" sz="2000" dirty="0"/>
              <a:t> Cancer Registry Brandenburg-Berlin, </a:t>
            </a:r>
          </a:p>
          <a:p>
            <a:pPr>
              <a:spcBef>
                <a:spcPts val="0"/>
              </a:spcBef>
            </a:pPr>
            <a:r>
              <a:rPr lang="de-DE" sz="2000" dirty="0"/>
              <a:t>Potsdamer Straße 182, 10783 Berlin, Germany</a:t>
            </a:r>
          </a:p>
          <a:p>
            <a:r>
              <a:rPr lang="de-DE" sz="2800" dirty="0" err="1"/>
              <a:t>Platform</a:t>
            </a:r>
            <a:r>
              <a:rPr lang="de-DE" sz="2800" dirty="0"/>
              <a:t> § 65c – Clinical Cancer </a:t>
            </a:r>
            <a:r>
              <a:rPr lang="de-DE" sz="2800" dirty="0" err="1"/>
              <a:t>Registries</a:t>
            </a:r>
            <a:r>
              <a:rPr lang="de-DE" sz="2800" dirty="0"/>
              <a:t> in Germany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6640EE28-7CAF-4078-8257-3595A7837DF7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6381149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2">
            <a:extLst>
              <a:ext uri="{FF2B5EF4-FFF2-40B4-BE49-F238E27FC236}">
                <a16:creationId xmlns:a16="http://schemas.microsoft.com/office/drawing/2014/main" id="{3B6E9D6C-9602-4AB8-B091-52A01DD1506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404359" y="3064543"/>
            <a:ext cx="6221931" cy="2989747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de-DE" sz="1600" b="1" dirty="0"/>
              <a:t>Susanne Steinmann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de-DE" sz="1600" dirty="0"/>
              <a:t>Clinical Cancer Registry Lower </a:t>
            </a:r>
            <a:r>
              <a:rPr lang="de-DE" sz="1600" dirty="0" err="1"/>
              <a:t>Saxony</a:t>
            </a:r>
            <a:r>
              <a:rPr lang="de-DE" sz="1600" dirty="0"/>
              <a:t>, 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de-DE" sz="1600" dirty="0"/>
              <a:t>Sutelstraße 2, 30659 Hannover, Germany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de-DE" sz="1600" dirty="0"/>
              <a:t>s.steinmann@kk-n.de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de-DE" sz="1600" dirty="0"/>
          </a:p>
          <a:p>
            <a:pPr>
              <a:spcBef>
                <a:spcPts val="0"/>
              </a:spcBef>
            </a:pPr>
            <a:endParaRPr lang="de-DE" sz="1600" baseline="30000" dirty="0"/>
          </a:p>
          <a:p>
            <a:pPr>
              <a:spcBef>
                <a:spcPts val="0"/>
              </a:spcBef>
            </a:pPr>
            <a:r>
              <a:rPr lang="de-DE" sz="1600" b="1" dirty="0"/>
              <a:t>Dr. Andreas Lehmann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de-DE" sz="1600" dirty="0"/>
              <a:t>Clinical-</a:t>
            </a:r>
            <a:r>
              <a:rPr lang="de-DE" sz="1600" dirty="0" err="1"/>
              <a:t>epidemiological</a:t>
            </a:r>
            <a:r>
              <a:rPr lang="de-DE" sz="1600" dirty="0"/>
              <a:t> Cancer Registry Brandenburg-Berlin, 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de-DE" sz="1600" dirty="0"/>
              <a:t>Potsdamer Straße 182, 10783 Berlin, Germany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de-DE" sz="1600" dirty="0"/>
              <a:t>andreas.lehmann@kkrbb.de</a:t>
            </a:r>
          </a:p>
          <a:p>
            <a:endParaRPr lang="sv-SE" sz="1600" dirty="0"/>
          </a:p>
          <a:p>
            <a:endParaRPr lang="sv-SE" sz="1600" dirty="0"/>
          </a:p>
          <a:p>
            <a:endParaRPr lang="sv-SE" sz="1600" dirty="0"/>
          </a:p>
          <a:p>
            <a:endParaRPr lang="de-DE" sz="1600" dirty="0"/>
          </a:p>
        </p:txBody>
      </p:sp>
      <p:sp>
        <p:nvSpPr>
          <p:cNvPr id="4" name="Textfeld 3">
            <a:extLst>
              <a:ext uri="{FF2B5EF4-FFF2-40B4-BE49-F238E27FC236}">
                <a16:creationId xmlns:a16="http://schemas.microsoft.com/office/drawing/2014/main" id="{9A713B54-CF90-B47A-6083-D30FE25BFDC3}"/>
              </a:ext>
            </a:extLst>
          </p:cNvPr>
          <p:cNvSpPr txBox="1"/>
          <p:nvPr/>
        </p:nvSpPr>
        <p:spPr>
          <a:xfrm>
            <a:off x="946484" y="901264"/>
            <a:ext cx="1054607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Now, I’m here to learn from your communities.</a:t>
            </a:r>
            <a:endParaRPr lang="de-DE" sz="3600" dirty="0">
              <a:solidFill>
                <a:schemeClr val="tx1">
                  <a:lumMod val="65000"/>
                  <a:lumOff val="35000"/>
                </a:schemeClr>
              </a:solidFill>
              <a:latin typeface="+mj-lt"/>
            </a:endParaRPr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3B970291-3FBE-F1C5-84D6-982F62635AC1}"/>
              </a:ext>
            </a:extLst>
          </p:cNvPr>
          <p:cNvSpPr txBox="1"/>
          <p:nvPr/>
        </p:nvSpPr>
        <p:spPr>
          <a:xfrm>
            <a:off x="4428022" y="5633570"/>
            <a:ext cx="6097604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sz="1600" b="1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We</a:t>
            </a:r>
            <a:r>
              <a:rPr lang="de-DE" sz="16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de-DE" sz="1600" b="1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used</a:t>
            </a:r>
            <a:r>
              <a:rPr lang="de-DE" sz="16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M365 Copilot (GPT‑5) </a:t>
            </a:r>
            <a:r>
              <a:rPr lang="de-DE" sz="1600" b="1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to</a:t>
            </a:r>
            <a:r>
              <a:rPr lang="de-DE" sz="16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de-DE" sz="1600" b="1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proofread</a:t>
            </a:r>
            <a:r>
              <a:rPr lang="de-DE" sz="16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de-DE" sz="1600" b="1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this</a:t>
            </a:r>
            <a:r>
              <a:rPr lang="de-DE" sz="16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de-DE" sz="1600" b="1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presentation</a:t>
            </a:r>
            <a:r>
              <a:rPr lang="de-DE" sz="16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2422081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3D50DDD-FF84-86C0-5305-4790052643D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07E18D4-8CCB-7769-DA97-4963DC4C36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b="1" dirty="0">
                <a:solidFill>
                  <a:srgbClr val="43AFC2"/>
                </a:solidFill>
              </a:rPr>
              <a:t>Honeymoon </a:t>
            </a:r>
            <a:r>
              <a:rPr lang="de-DE" b="1" dirty="0" err="1">
                <a:solidFill>
                  <a:srgbClr val="43AFC2"/>
                </a:solidFill>
              </a:rPr>
              <a:t>phase</a:t>
            </a:r>
            <a:endParaRPr lang="de-DE" b="1" dirty="0">
              <a:solidFill>
                <a:srgbClr val="43AFC2"/>
              </a:solidFill>
            </a:endParaRP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81C9C6A8-3B8D-AFCE-2EA6-3DF3D90C086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CB340CF-A74C-43D2-9243-E06AB2FC72D2}" type="slidenum">
              <a:rPr lang="de-DE" smtClean="0"/>
              <a:pPr/>
              <a:t>2</a:t>
            </a:fld>
            <a:endParaRPr lang="de-DE" dirty="0"/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069AD512-F40F-4558-331F-2941FA9BFE84}"/>
              </a:ext>
            </a:extLst>
          </p:cNvPr>
          <p:cNvSpPr>
            <a:spLocks noGrp="1"/>
          </p:cNvSpPr>
          <p:nvPr>
            <p:ph type="dt" sz="half" idx="4294967295"/>
          </p:nvPr>
        </p:nvSpPr>
        <p:spPr>
          <a:xfrm>
            <a:off x="8956220" y="6356350"/>
            <a:ext cx="1405637" cy="365125"/>
          </a:xfrm>
        </p:spPr>
        <p:txBody>
          <a:bodyPr/>
          <a:lstStyle/>
          <a:p>
            <a:r>
              <a:rPr lang="de-DE" dirty="0"/>
              <a:t>06.-09.07.2026</a:t>
            </a:r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304152BD-9952-AC9D-B34D-DDD964DC5AA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sv-SE" dirty="0"/>
              <a:t>useR 2026</a:t>
            </a:r>
          </a:p>
        </p:txBody>
      </p:sp>
      <p:sp>
        <p:nvSpPr>
          <p:cNvPr id="12" name="Inhaltsplatzhalter 11">
            <a:extLst>
              <a:ext uri="{FF2B5EF4-FFF2-40B4-BE49-F238E27FC236}">
                <a16:creationId xmlns:a16="http://schemas.microsoft.com/office/drawing/2014/main" id="{F75069CC-0BC3-CEF5-A1BC-D3F6AD9142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20000" y="2880000"/>
            <a:ext cx="7275095" cy="58094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“It’s </a:t>
            </a:r>
            <a:r>
              <a:rPr lang="en-US" dirty="0" err="1"/>
              <a:t>sooo</a:t>
            </a:r>
            <a:r>
              <a:rPr lang="en-US" dirty="0"/>
              <a:t> exciting to connect and share ideas.</a:t>
            </a:r>
            <a:r>
              <a:rPr lang="de-DE" dirty="0"/>
              <a:t>”</a:t>
            </a:r>
          </a:p>
        </p:txBody>
      </p:sp>
      <p:pic>
        <p:nvPicPr>
          <p:cNvPr id="8" name="Grafik 7" descr="Lächelndes Gesicht mit einfarbiger Füllung mit Herzaugen mit einfarbiger Füllung">
            <a:extLst>
              <a:ext uri="{FF2B5EF4-FFF2-40B4-BE49-F238E27FC236}">
                <a16:creationId xmlns:a16="http://schemas.microsoft.com/office/drawing/2014/main" id="{AF7AE86C-1E78-3B84-2CAF-E4BA1D43C9BA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1209600" y="2520000"/>
            <a:ext cx="1163320" cy="11633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98907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A044025-07C6-FFAA-4EC9-5E3D1676901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FDB4793-EE6C-F15E-9685-F94F5CB9CA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Forum R – </a:t>
            </a:r>
            <a:r>
              <a:rPr lang="de-DE" dirty="0" err="1"/>
              <a:t>how</a:t>
            </a:r>
            <a:r>
              <a:rPr lang="de-DE" dirty="0"/>
              <a:t> </a:t>
            </a:r>
            <a:r>
              <a:rPr lang="de-DE" dirty="0" err="1"/>
              <a:t>it</a:t>
            </a:r>
            <a:r>
              <a:rPr lang="de-DE" dirty="0"/>
              <a:t> all </a:t>
            </a:r>
            <a:r>
              <a:rPr lang="de-DE" dirty="0" err="1"/>
              <a:t>began</a:t>
            </a:r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B450EE0F-2FB5-BF9C-504E-76BB6F4156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9325" y="1363980"/>
            <a:ext cx="10134599" cy="4812983"/>
          </a:xfrm>
        </p:spPr>
        <p:txBody>
          <a:bodyPr>
            <a:normAutofit lnSpcReduction="10000"/>
          </a:bodyPr>
          <a:lstStyle/>
          <a:p>
            <a:r>
              <a:rPr lang="de-DE" b="1" dirty="0"/>
              <a:t>Cancer </a:t>
            </a:r>
            <a:r>
              <a:rPr lang="de-DE" b="1" dirty="0" err="1"/>
              <a:t>registries</a:t>
            </a:r>
            <a:r>
              <a:rPr lang="de-DE" b="1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16 </a:t>
            </a:r>
            <a:r>
              <a:rPr lang="de-DE" dirty="0" err="1"/>
              <a:t>federal</a:t>
            </a:r>
            <a:r>
              <a:rPr lang="de-DE" dirty="0"/>
              <a:t> </a:t>
            </a:r>
            <a:r>
              <a:rPr lang="de-DE" dirty="0" err="1"/>
              <a:t>states</a:t>
            </a:r>
            <a:r>
              <a:rPr lang="de-DE" dirty="0"/>
              <a:t> in Germany</a:t>
            </a:r>
          </a:p>
          <a:p>
            <a:r>
              <a:rPr lang="de-DE" b="1" dirty="0"/>
              <a:t>Tasks </a:t>
            </a:r>
            <a:r>
              <a:rPr lang="de-DE" b="1" dirty="0" err="1"/>
              <a:t>of</a:t>
            </a:r>
            <a:r>
              <a:rPr lang="de-DE" b="1" dirty="0"/>
              <a:t> </a:t>
            </a:r>
            <a:r>
              <a:rPr lang="de-DE" b="1" dirty="0" err="1"/>
              <a:t>cancer</a:t>
            </a:r>
            <a:r>
              <a:rPr lang="de-DE" b="1" dirty="0"/>
              <a:t> </a:t>
            </a:r>
            <a:r>
              <a:rPr lang="de-DE" b="1" dirty="0" err="1"/>
              <a:t>registries</a:t>
            </a:r>
            <a:r>
              <a:rPr lang="de-DE" dirty="0"/>
              <a:t>: </a:t>
            </a:r>
            <a:r>
              <a:rPr lang="de-DE" dirty="0" err="1"/>
              <a:t>data</a:t>
            </a:r>
            <a:r>
              <a:rPr lang="de-DE" dirty="0"/>
              <a:t> </a:t>
            </a:r>
            <a:r>
              <a:rPr lang="de-DE" dirty="0" err="1"/>
              <a:t>collection</a:t>
            </a:r>
            <a:r>
              <a:rPr lang="de-DE" dirty="0"/>
              <a:t>, </a:t>
            </a:r>
            <a:r>
              <a:rPr lang="de-DE" dirty="0" err="1"/>
              <a:t>validation</a:t>
            </a:r>
            <a:r>
              <a:rPr lang="de-DE" dirty="0"/>
              <a:t>, </a:t>
            </a:r>
            <a:r>
              <a:rPr lang="de-DE" dirty="0" err="1"/>
              <a:t>analyses</a:t>
            </a:r>
            <a:r>
              <a:rPr lang="de-DE" dirty="0"/>
              <a:t>, </a:t>
            </a:r>
            <a:r>
              <a:rPr lang="de-DE" dirty="0" err="1"/>
              <a:t>reporting</a:t>
            </a:r>
            <a:endParaRPr lang="de-DE" dirty="0"/>
          </a:p>
          <a:p>
            <a:r>
              <a:rPr lang="en-US" dirty="0"/>
              <a:t>Initiation of a cross-organizational </a:t>
            </a:r>
            <a:r>
              <a:rPr lang="en-US" b="1" dirty="0"/>
              <a:t>R user group “Forum R</a:t>
            </a:r>
            <a:r>
              <a:rPr lang="de-DE" b="1" dirty="0"/>
              <a:t>”</a:t>
            </a:r>
            <a:r>
              <a:rPr lang="en-US" b="1" dirty="0"/>
              <a:t> </a:t>
            </a:r>
            <a:r>
              <a:rPr lang="en-US" dirty="0"/>
              <a:t>in 2021</a:t>
            </a:r>
          </a:p>
          <a:p>
            <a:r>
              <a:rPr lang="en-US" b="1" dirty="0"/>
              <a:t>Organization</a:t>
            </a:r>
            <a:r>
              <a:rPr lang="en-US" dirty="0"/>
              <a:t>: Two designated moderators</a:t>
            </a:r>
          </a:p>
          <a:p>
            <a:r>
              <a:rPr lang="en-US" b="1" dirty="0"/>
              <a:t>Aims</a:t>
            </a:r>
            <a:r>
              <a:rPr lang="en-US" dirty="0"/>
              <a:t>: Networking and training</a:t>
            </a:r>
          </a:p>
          <a:p>
            <a:r>
              <a:rPr lang="en-US" b="1" dirty="0"/>
              <a:t>R skills</a:t>
            </a:r>
            <a:r>
              <a:rPr lang="en-US" dirty="0"/>
              <a:t>: Complete beginners to advanced users</a:t>
            </a:r>
          </a:p>
          <a:p>
            <a:r>
              <a:rPr lang="en-US" b="1" dirty="0"/>
              <a:t>Members</a:t>
            </a:r>
            <a:r>
              <a:rPr lang="en-US" dirty="0"/>
              <a:t>: More than 90 people</a:t>
            </a:r>
          </a:p>
          <a:p>
            <a:r>
              <a:rPr lang="en-US" b="1" dirty="0"/>
              <a:t>Professional backgrounds</a:t>
            </a:r>
            <a:r>
              <a:rPr lang="en-US" dirty="0"/>
              <a:t>: Biologists, information specialists, computer scientists, health economists, nutrition scientists, …</a:t>
            </a:r>
          </a:p>
          <a:p>
            <a:endParaRPr lang="de-DE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AE82A652-6AF0-84FC-3009-5D6829035E2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CB340CF-A74C-43D2-9243-E06AB2FC72D2}" type="slidenum">
              <a:rPr lang="de-DE" smtClean="0"/>
              <a:pPr/>
              <a:t>3</a:t>
            </a:fld>
            <a:endParaRPr lang="de-DE" dirty="0"/>
          </a:p>
        </p:txBody>
      </p:sp>
      <p:sp>
        <p:nvSpPr>
          <p:cNvPr id="7" name="Fußzeilenplatzhalter 5">
            <a:extLst>
              <a:ext uri="{FF2B5EF4-FFF2-40B4-BE49-F238E27FC236}">
                <a16:creationId xmlns:a16="http://schemas.microsoft.com/office/drawing/2014/main" id="{23F09216-435E-C4FD-89FF-A954F511A4C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sv-SE" dirty="0"/>
              <a:t>useR 2026</a:t>
            </a:r>
          </a:p>
        </p:txBody>
      </p:sp>
      <p:sp>
        <p:nvSpPr>
          <p:cNvPr id="8" name="Datumsplatzhalter 4">
            <a:extLst>
              <a:ext uri="{FF2B5EF4-FFF2-40B4-BE49-F238E27FC236}">
                <a16:creationId xmlns:a16="http://schemas.microsoft.com/office/drawing/2014/main" id="{4B0E0842-B2F5-FCB2-D8D8-98D1F3CC15AA}"/>
              </a:ext>
            </a:extLst>
          </p:cNvPr>
          <p:cNvSpPr txBox="1">
            <a:spLocks/>
          </p:cNvSpPr>
          <p:nvPr/>
        </p:nvSpPr>
        <p:spPr>
          <a:xfrm>
            <a:off x="8956220" y="6356350"/>
            <a:ext cx="1405637" cy="365125"/>
          </a:xfrm>
          <a:prstGeom prst="rect">
            <a:avLst/>
          </a:prstGeom>
        </p:spPr>
        <p:txBody>
          <a:bodyPr anchor="ctr"/>
          <a:lstStyle>
            <a:defPPr>
              <a:defRPr lang="de-DE"/>
            </a:defPPr>
            <a:lvl1pPr marL="0" algn="r" defTabSz="914400" rtl="0" eaLnBrk="1" latinLnBrk="0" hangingPunct="1">
              <a:defRPr sz="1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/>
              <a:t>06.-09.07.2026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120630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4022D81-5F62-0834-2D2E-CD05D06BC1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/>
              <a:t>What</a:t>
            </a:r>
            <a:r>
              <a:rPr lang="de-DE" dirty="0"/>
              <a:t> </a:t>
            </a:r>
            <a:r>
              <a:rPr lang="de-DE" dirty="0" err="1"/>
              <a:t>we</a:t>
            </a:r>
            <a:r>
              <a:rPr lang="de-DE" dirty="0"/>
              <a:t> </a:t>
            </a:r>
            <a:r>
              <a:rPr lang="de-DE" dirty="0" err="1"/>
              <a:t>did</a:t>
            </a:r>
            <a:endParaRPr lang="de-DE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B8023F21-049D-6F67-ABBF-D222C11FDA4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CB340CF-A74C-43D2-9243-E06AB2FC72D2}" type="slidenum">
              <a:rPr lang="de-DE" smtClean="0"/>
              <a:pPr/>
              <a:t>4</a:t>
            </a:fld>
            <a:endParaRPr lang="de-DE" dirty="0"/>
          </a:p>
        </p:txBody>
      </p:sp>
      <p:sp>
        <p:nvSpPr>
          <p:cNvPr id="7" name="Ellipse 6">
            <a:extLst>
              <a:ext uri="{FF2B5EF4-FFF2-40B4-BE49-F238E27FC236}">
                <a16:creationId xmlns:a16="http://schemas.microsoft.com/office/drawing/2014/main" id="{ABEA2ED5-8F24-818E-436A-A76854C7853F}"/>
              </a:ext>
            </a:extLst>
          </p:cNvPr>
          <p:cNvSpPr/>
          <p:nvPr/>
        </p:nvSpPr>
        <p:spPr>
          <a:xfrm>
            <a:off x="4248000" y="2016000"/>
            <a:ext cx="3198363" cy="3122563"/>
          </a:xfrm>
          <a:prstGeom prst="ellipse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8" name="Grafik 7" descr="Onlinebesprechung mit einfarbiger Füllung">
            <a:extLst>
              <a:ext uri="{FF2B5EF4-FFF2-40B4-BE49-F238E27FC236}">
                <a16:creationId xmlns:a16="http://schemas.microsoft.com/office/drawing/2014/main" id="{9EE34E47-67E9-56EE-40FF-15E2EE9C9C16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4996704" y="2208211"/>
            <a:ext cx="1770514" cy="1770514"/>
          </a:xfrm>
          <a:prstGeom prst="rect">
            <a:avLst/>
          </a:prstGeom>
        </p:spPr>
      </p:pic>
      <p:sp>
        <p:nvSpPr>
          <p:cNvPr id="9" name="Inhaltsplatzhalter 11">
            <a:extLst>
              <a:ext uri="{FF2B5EF4-FFF2-40B4-BE49-F238E27FC236}">
                <a16:creationId xmlns:a16="http://schemas.microsoft.com/office/drawing/2014/main" id="{1B1BF32E-BECC-F85D-E5DE-1138A4A08081}"/>
              </a:ext>
            </a:extLst>
          </p:cNvPr>
          <p:cNvSpPr txBox="1">
            <a:spLocks/>
          </p:cNvSpPr>
          <p:nvPr/>
        </p:nvSpPr>
        <p:spPr>
          <a:xfrm>
            <a:off x="4282780" y="3833066"/>
            <a:ext cx="3198363" cy="99639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rgbClr val="43AFC2"/>
              </a:buClr>
              <a:buFont typeface="Calibri" panose="020F0502020204030204" pitchFamily="34" charset="0"/>
              <a:buChar char="•"/>
              <a:defRPr sz="2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28837E"/>
              </a:buClr>
              <a:buFont typeface="Arial" panose="020B0604020202020204" pitchFamily="34" charset="0"/>
              <a:buChar char="•"/>
              <a:defRPr sz="2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7FCC6C"/>
              </a:buClr>
              <a:buFont typeface="Arial" panose="020B0604020202020204" pitchFamily="34" charset="0"/>
              <a:buChar char="•"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81CABB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00000"/>
              </a:lnSpc>
              <a:spcBef>
                <a:spcPts val="0"/>
              </a:spcBef>
              <a:buFont typeface="Calibri" panose="020F0502020204030204" pitchFamily="34" charset="0"/>
              <a:buNone/>
            </a:pPr>
            <a:r>
              <a:rPr lang="de-DE" sz="1600" b="1" dirty="0">
                <a:solidFill>
                  <a:schemeClr val="tx1"/>
                </a:solidFill>
              </a:rPr>
              <a:t>Online-Meetings</a:t>
            </a:r>
            <a:r>
              <a:rPr lang="de-DE" sz="1600" dirty="0">
                <a:solidFill>
                  <a:schemeClr val="tx1"/>
                </a:solidFill>
              </a:rPr>
              <a:t> 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Font typeface="Calibri" panose="020F0502020204030204" pitchFamily="34" charset="0"/>
              <a:buNone/>
            </a:pPr>
            <a:r>
              <a:rPr lang="de-DE" sz="1600" dirty="0" err="1">
                <a:solidFill>
                  <a:schemeClr val="tx1"/>
                </a:solidFill>
              </a:rPr>
              <a:t>every</a:t>
            </a:r>
            <a:r>
              <a:rPr lang="de-DE" sz="1600" dirty="0">
                <a:solidFill>
                  <a:schemeClr val="tx1"/>
                </a:solidFill>
              </a:rPr>
              <a:t> 2 </a:t>
            </a:r>
            <a:r>
              <a:rPr lang="de-DE" sz="1600" dirty="0" err="1">
                <a:solidFill>
                  <a:schemeClr val="tx1"/>
                </a:solidFill>
              </a:rPr>
              <a:t>months</a:t>
            </a:r>
            <a:r>
              <a:rPr lang="de-DE" sz="1600" dirty="0">
                <a:solidFill>
                  <a:schemeClr val="tx1"/>
                </a:solidFill>
              </a:rPr>
              <a:t> 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Font typeface="Calibri" panose="020F0502020204030204" pitchFamily="34" charset="0"/>
              <a:buNone/>
            </a:pPr>
            <a:r>
              <a:rPr lang="en-US" sz="1600" dirty="0">
                <a:solidFill>
                  <a:schemeClr val="tx1"/>
                </a:solidFill>
              </a:rPr>
              <a:t>presentation and 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Font typeface="Calibri" panose="020F0502020204030204" pitchFamily="34" charset="0"/>
              <a:buNone/>
            </a:pPr>
            <a:r>
              <a:rPr lang="en-US" sz="1600" dirty="0">
                <a:solidFill>
                  <a:schemeClr val="tx1"/>
                </a:solidFill>
              </a:rPr>
              <a:t>discussion</a:t>
            </a:r>
            <a:endParaRPr lang="de-DE" sz="1600" dirty="0">
              <a:solidFill>
                <a:schemeClr val="tx1"/>
              </a:solidFill>
            </a:endParaRPr>
          </a:p>
          <a:p>
            <a:pPr marL="0" indent="0" algn="ctr">
              <a:spcBef>
                <a:spcPts val="600"/>
              </a:spcBef>
              <a:buFont typeface="Calibri" panose="020F0502020204030204" pitchFamily="34" charset="0"/>
              <a:buNone/>
            </a:pPr>
            <a:endParaRPr lang="de-DE" sz="1600" dirty="0">
              <a:solidFill>
                <a:schemeClr val="tx1"/>
              </a:solidFill>
            </a:endParaRPr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0163A2CD-FBEB-89D6-09EF-F84EED2D412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sv-SE" dirty="0"/>
              <a:t>useR 2026</a:t>
            </a:r>
          </a:p>
        </p:txBody>
      </p:sp>
      <p:sp>
        <p:nvSpPr>
          <p:cNvPr id="10" name="Datumsplatzhalter 4">
            <a:extLst>
              <a:ext uri="{FF2B5EF4-FFF2-40B4-BE49-F238E27FC236}">
                <a16:creationId xmlns:a16="http://schemas.microsoft.com/office/drawing/2014/main" id="{A72C78C6-2F4F-81EF-B100-BD10EC196A31}"/>
              </a:ext>
            </a:extLst>
          </p:cNvPr>
          <p:cNvSpPr txBox="1">
            <a:spLocks/>
          </p:cNvSpPr>
          <p:nvPr/>
        </p:nvSpPr>
        <p:spPr>
          <a:xfrm>
            <a:off x="8956220" y="6356350"/>
            <a:ext cx="1405637" cy="365125"/>
          </a:xfrm>
          <a:prstGeom prst="rect">
            <a:avLst/>
          </a:prstGeom>
        </p:spPr>
        <p:txBody>
          <a:bodyPr anchor="ctr"/>
          <a:lstStyle>
            <a:defPPr>
              <a:defRPr lang="de-DE"/>
            </a:defPPr>
            <a:lvl1pPr marL="0" algn="r" defTabSz="914400" rtl="0" eaLnBrk="1" latinLnBrk="0" hangingPunct="1">
              <a:defRPr sz="1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/>
              <a:t>06.-09.07.2026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6630550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F8571FA-66AF-A56A-C7FC-E5E7C111155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1C836F6-8B76-D999-0C53-168B4EE6D2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b="1" dirty="0">
                <a:solidFill>
                  <a:srgbClr val="43AFC2"/>
                </a:solidFill>
              </a:rPr>
              <a:t>Reality </a:t>
            </a:r>
            <a:r>
              <a:rPr lang="de-DE" b="1" dirty="0" err="1">
                <a:solidFill>
                  <a:srgbClr val="43AFC2"/>
                </a:solidFill>
              </a:rPr>
              <a:t>phase</a:t>
            </a:r>
            <a:endParaRPr lang="de-DE" b="1" dirty="0">
              <a:solidFill>
                <a:srgbClr val="43AFC2"/>
              </a:solidFill>
            </a:endParaRP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20BFEEE9-251E-9873-E56E-41CF05EA5B1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CB340CF-A74C-43D2-9243-E06AB2FC72D2}" type="slidenum">
              <a:rPr lang="de-DE" smtClean="0"/>
              <a:pPr/>
              <a:t>5</a:t>
            </a:fld>
            <a:endParaRPr lang="de-DE" dirty="0"/>
          </a:p>
        </p:txBody>
      </p:sp>
      <p:pic>
        <p:nvPicPr>
          <p:cNvPr id="15" name="Grafik 14" descr="Müdes Gesicht mit einfarbiger Füllung mit einfarbiger Füllung">
            <a:extLst>
              <a:ext uri="{FF2B5EF4-FFF2-40B4-BE49-F238E27FC236}">
                <a16:creationId xmlns:a16="http://schemas.microsoft.com/office/drawing/2014/main" id="{1C4005C9-3370-18CC-9CB2-76C5415F917F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209305" y="2529625"/>
            <a:ext cx="1131771" cy="1131771"/>
          </a:xfrm>
          <a:prstGeom prst="rect">
            <a:avLst/>
          </a:prstGeom>
        </p:spPr>
      </p:pic>
      <p:sp>
        <p:nvSpPr>
          <p:cNvPr id="17" name="Textfeld 16">
            <a:extLst>
              <a:ext uri="{FF2B5EF4-FFF2-40B4-BE49-F238E27FC236}">
                <a16:creationId xmlns:a16="http://schemas.microsoft.com/office/drawing/2014/main" id="{333E62C7-6A26-8C17-9504-634FDC4A8A9F}"/>
              </a:ext>
            </a:extLst>
          </p:cNvPr>
          <p:cNvSpPr txBox="1"/>
          <p:nvPr/>
        </p:nvSpPr>
        <p:spPr>
          <a:xfrm>
            <a:off x="2520000" y="2880000"/>
            <a:ext cx="6393852" cy="6120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indent="0">
              <a:lnSpc>
                <a:spcPct val="90000"/>
              </a:lnSpc>
              <a:spcBef>
                <a:spcPts val="1000"/>
              </a:spcBef>
              <a:buClr>
                <a:srgbClr val="43AFC2"/>
              </a:buClr>
              <a:buFont typeface="Calibri" panose="020F0502020204030204" pitchFamily="34" charset="0"/>
              <a:buNone/>
              <a:defRPr sz="2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685800" indent="-228600">
              <a:lnSpc>
                <a:spcPct val="90000"/>
              </a:lnSpc>
              <a:spcBef>
                <a:spcPts val="500"/>
              </a:spcBef>
              <a:buClr>
                <a:srgbClr val="28837E"/>
              </a:buClr>
              <a:buFont typeface="Arial" panose="020B0604020202020204" pitchFamily="34" charset="0"/>
              <a:buChar char="•"/>
              <a:defRPr sz="24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Clr>
                <a:srgbClr val="7FCC6C"/>
              </a:buClr>
              <a:buFont typeface="Arial" panose="020B0604020202020204" pitchFamily="34" charset="0"/>
              <a:buChar char="•"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Clr>
                <a:srgbClr val="81CABB"/>
              </a:buClr>
              <a:buFont typeface="Arial" panose="020B0604020202020204" pitchFamily="34" charset="0"/>
              <a:buChar char="•"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r>
              <a:rPr lang="en-US" dirty="0"/>
              <a:t>“Wait … this is harder than I thought.</a:t>
            </a:r>
            <a:r>
              <a:rPr lang="de-DE" dirty="0"/>
              <a:t>”</a:t>
            </a:r>
            <a:endParaRPr lang="en-US" dirty="0"/>
          </a:p>
          <a:p>
            <a:endParaRPr lang="en-US" dirty="0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6BF03F81-FB6B-932F-3359-9B6939184B4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sv-SE" dirty="0"/>
              <a:t>useR 2026</a:t>
            </a:r>
          </a:p>
        </p:txBody>
      </p:sp>
      <p:sp>
        <p:nvSpPr>
          <p:cNvPr id="7" name="Datumsplatzhalter 4">
            <a:extLst>
              <a:ext uri="{FF2B5EF4-FFF2-40B4-BE49-F238E27FC236}">
                <a16:creationId xmlns:a16="http://schemas.microsoft.com/office/drawing/2014/main" id="{EB470038-17D7-1658-12F8-EEDB7310AE77}"/>
              </a:ext>
            </a:extLst>
          </p:cNvPr>
          <p:cNvSpPr txBox="1">
            <a:spLocks/>
          </p:cNvSpPr>
          <p:nvPr/>
        </p:nvSpPr>
        <p:spPr>
          <a:xfrm>
            <a:off x="8956220" y="6356350"/>
            <a:ext cx="1405637" cy="365125"/>
          </a:xfrm>
          <a:prstGeom prst="rect">
            <a:avLst/>
          </a:prstGeom>
        </p:spPr>
        <p:txBody>
          <a:bodyPr anchor="ctr"/>
          <a:lstStyle>
            <a:defPPr>
              <a:defRPr lang="de-DE"/>
            </a:defPPr>
            <a:lvl1pPr marL="0" algn="r" defTabSz="914400" rtl="0" eaLnBrk="1" latinLnBrk="0" hangingPunct="1">
              <a:defRPr sz="1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/>
              <a:t>06.-09.07.2026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1133450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D8B8478-1A86-86DD-BB0C-F6C5B99632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19A3489-939F-03C3-21FA-83E1DAD9D3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b="1" dirty="0">
                <a:solidFill>
                  <a:srgbClr val="43AFC2"/>
                </a:solidFill>
              </a:rPr>
              <a:t>Adjustment </a:t>
            </a:r>
            <a:r>
              <a:rPr lang="de-DE" b="1" dirty="0" err="1">
                <a:solidFill>
                  <a:srgbClr val="43AFC2"/>
                </a:solidFill>
              </a:rPr>
              <a:t>phase</a:t>
            </a:r>
            <a:endParaRPr lang="de-DE" b="1" dirty="0">
              <a:solidFill>
                <a:srgbClr val="43AFC2"/>
              </a:solidFill>
            </a:endParaRP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FCEB09D4-EB55-BCB6-262B-5332F5FA207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CB340CF-A74C-43D2-9243-E06AB2FC72D2}" type="slidenum">
              <a:rPr lang="de-DE" smtClean="0"/>
              <a:pPr/>
              <a:t>6</a:t>
            </a:fld>
            <a:endParaRPr lang="de-DE" dirty="0"/>
          </a:p>
        </p:txBody>
      </p:sp>
      <p:sp>
        <p:nvSpPr>
          <p:cNvPr id="16" name="Textfeld 15">
            <a:extLst>
              <a:ext uri="{FF2B5EF4-FFF2-40B4-BE49-F238E27FC236}">
                <a16:creationId xmlns:a16="http://schemas.microsoft.com/office/drawing/2014/main" id="{51FCE99B-C8B6-874A-CC2A-9D732C95B692}"/>
              </a:ext>
            </a:extLst>
          </p:cNvPr>
          <p:cNvSpPr txBox="1"/>
          <p:nvPr/>
        </p:nvSpPr>
        <p:spPr>
          <a:xfrm>
            <a:off x="2520000" y="2880000"/>
            <a:ext cx="8631372" cy="86793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defPPr>
              <a:defRPr lang="de-DE"/>
            </a:defPPr>
            <a:lvl1pPr indent="0">
              <a:lnSpc>
                <a:spcPct val="90000"/>
              </a:lnSpc>
              <a:spcBef>
                <a:spcPts val="1000"/>
              </a:spcBef>
              <a:buClr>
                <a:srgbClr val="43AFC2"/>
              </a:buClr>
              <a:buFont typeface="Calibri" panose="020F0502020204030204" pitchFamily="34" charset="0"/>
              <a:buNone/>
              <a:defRPr sz="2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685800" indent="-228600">
              <a:lnSpc>
                <a:spcPct val="90000"/>
              </a:lnSpc>
              <a:spcBef>
                <a:spcPts val="500"/>
              </a:spcBef>
              <a:buClr>
                <a:srgbClr val="28837E"/>
              </a:buClr>
              <a:buFont typeface="Arial" panose="020B0604020202020204" pitchFamily="34" charset="0"/>
              <a:buChar char="•"/>
              <a:defRPr sz="24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Clr>
                <a:srgbClr val="7FCC6C"/>
              </a:buClr>
              <a:buFont typeface="Arial" panose="020B0604020202020204" pitchFamily="34" charset="0"/>
              <a:buChar char="•"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Clr>
                <a:srgbClr val="81CABB"/>
              </a:buClr>
              <a:buFont typeface="Arial" panose="020B0604020202020204" pitchFamily="34" charset="0"/>
              <a:buChar char="•"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r>
              <a:rPr lang="en-US" dirty="0"/>
              <a:t>“Let’s try doing things differently</a:t>
            </a:r>
            <a:r>
              <a:rPr lang="de-DE" dirty="0"/>
              <a:t>.”</a:t>
            </a:r>
          </a:p>
        </p:txBody>
      </p:sp>
      <p:pic>
        <p:nvPicPr>
          <p:cNvPr id="11" name="Grafik 10" descr="Lichter an mit einfarbiger Füllung">
            <a:extLst>
              <a:ext uri="{FF2B5EF4-FFF2-40B4-BE49-F238E27FC236}">
                <a16:creationId xmlns:a16="http://schemas.microsoft.com/office/drawing/2014/main" id="{3683A12E-7371-FA5C-D2C6-E42FBB0132B0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1209600" y="2558500"/>
            <a:ext cx="1013462" cy="1013462"/>
          </a:xfrm>
          <a:prstGeom prst="rect">
            <a:avLst/>
          </a:prstGeom>
        </p:spPr>
      </p:pic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706B42C4-CCEB-3835-D28F-D3E1FA7CAB0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sv-SE" dirty="0"/>
              <a:t>useR 2026</a:t>
            </a:r>
          </a:p>
        </p:txBody>
      </p:sp>
      <p:sp>
        <p:nvSpPr>
          <p:cNvPr id="7" name="Datumsplatzhalter 4">
            <a:extLst>
              <a:ext uri="{FF2B5EF4-FFF2-40B4-BE49-F238E27FC236}">
                <a16:creationId xmlns:a16="http://schemas.microsoft.com/office/drawing/2014/main" id="{B94629A4-EA02-6176-CF67-3937B687AFC1}"/>
              </a:ext>
            </a:extLst>
          </p:cNvPr>
          <p:cNvSpPr txBox="1">
            <a:spLocks/>
          </p:cNvSpPr>
          <p:nvPr/>
        </p:nvSpPr>
        <p:spPr>
          <a:xfrm>
            <a:off x="8956220" y="6356350"/>
            <a:ext cx="1405637" cy="365125"/>
          </a:xfrm>
          <a:prstGeom prst="rect">
            <a:avLst/>
          </a:prstGeom>
        </p:spPr>
        <p:txBody>
          <a:bodyPr anchor="ctr"/>
          <a:lstStyle>
            <a:defPPr>
              <a:defRPr lang="de-DE"/>
            </a:defPPr>
            <a:lvl1pPr marL="0" algn="r" defTabSz="914400" rtl="0" eaLnBrk="1" latinLnBrk="0" hangingPunct="1">
              <a:defRPr sz="1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/>
              <a:t>06.-09.07.2026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5276908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F97D470-C67A-BEB1-5D88-22A5500296F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7" name="Gerade Verbindung mit Pfeil 26">
            <a:extLst>
              <a:ext uri="{FF2B5EF4-FFF2-40B4-BE49-F238E27FC236}">
                <a16:creationId xmlns:a16="http://schemas.microsoft.com/office/drawing/2014/main" id="{993B5E3D-6210-0EE9-167A-CF6FB733C4FD}"/>
              </a:ext>
            </a:extLst>
          </p:cNvPr>
          <p:cNvCxnSpPr>
            <a:cxnSpLocks/>
          </p:cNvCxnSpPr>
          <p:nvPr/>
        </p:nvCxnSpPr>
        <p:spPr>
          <a:xfrm>
            <a:off x="5771670" y="3826992"/>
            <a:ext cx="1537629" cy="1912033"/>
          </a:xfrm>
          <a:prstGeom prst="straightConnector1">
            <a:avLst/>
          </a:prstGeom>
          <a:ln w="38100">
            <a:solidFill>
              <a:schemeClr val="bg1">
                <a:lumMod val="75000"/>
              </a:schemeClr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Ellipse 49">
            <a:extLst>
              <a:ext uri="{FF2B5EF4-FFF2-40B4-BE49-F238E27FC236}">
                <a16:creationId xmlns:a16="http://schemas.microsoft.com/office/drawing/2014/main" id="{8BE03CA1-B996-FC86-13E9-FEF0801AC4F6}"/>
              </a:ext>
            </a:extLst>
          </p:cNvPr>
          <p:cNvSpPr/>
          <p:nvPr/>
        </p:nvSpPr>
        <p:spPr>
          <a:xfrm>
            <a:off x="6600487" y="5175631"/>
            <a:ext cx="1506481" cy="1472623"/>
          </a:xfrm>
          <a:prstGeom prst="ellipse">
            <a:avLst/>
          </a:prstGeom>
          <a:solidFill>
            <a:schemeClr val="bg2">
              <a:lumMod val="90000"/>
            </a:schemeClr>
          </a:solidFill>
          <a:ln w="28575">
            <a:solidFill>
              <a:srgbClr val="7FCC6C"/>
            </a:solidFill>
          </a:ln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cxnSp>
        <p:nvCxnSpPr>
          <p:cNvPr id="18" name="Gerade Verbindung mit Pfeil 17">
            <a:extLst>
              <a:ext uri="{FF2B5EF4-FFF2-40B4-BE49-F238E27FC236}">
                <a16:creationId xmlns:a16="http://schemas.microsoft.com/office/drawing/2014/main" id="{C3592117-F91E-0AA8-A98F-2A490925682F}"/>
              </a:ext>
            </a:extLst>
          </p:cNvPr>
          <p:cNvCxnSpPr>
            <a:cxnSpLocks/>
          </p:cNvCxnSpPr>
          <p:nvPr/>
        </p:nvCxnSpPr>
        <p:spPr>
          <a:xfrm>
            <a:off x="6529901" y="4055022"/>
            <a:ext cx="2561638" cy="1233933"/>
          </a:xfrm>
          <a:prstGeom prst="straightConnector1">
            <a:avLst/>
          </a:prstGeom>
          <a:ln w="38100">
            <a:solidFill>
              <a:schemeClr val="bg1">
                <a:lumMod val="75000"/>
              </a:schemeClr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Gerade Verbindung mit Pfeil 2">
            <a:extLst>
              <a:ext uri="{FF2B5EF4-FFF2-40B4-BE49-F238E27FC236}">
                <a16:creationId xmlns:a16="http://schemas.microsoft.com/office/drawing/2014/main" id="{20934FE0-DAD1-7E57-588E-BCA1671195F8}"/>
              </a:ext>
            </a:extLst>
          </p:cNvPr>
          <p:cNvCxnSpPr>
            <a:cxnSpLocks/>
          </p:cNvCxnSpPr>
          <p:nvPr/>
        </p:nvCxnSpPr>
        <p:spPr>
          <a:xfrm flipV="1">
            <a:off x="6687562" y="2197863"/>
            <a:ext cx="3459786" cy="1381649"/>
          </a:xfrm>
          <a:prstGeom prst="straightConnector1">
            <a:avLst/>
          </a:prstGeom>
          <a:ln w="38100">
            <a:solidFill>
              <a:schemeClr val="bg1">
                <a:lumMod val="75000"/>
              </a:schemeClr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Gerade Verbindung mit Pfeil 67">
            <a:extLst>
              <a:ext uri="{FF2B5EF4-FFF2-40B4-BE49-F238E27FC236}">
                <a16:creationId xmlns:a16="http://schemas.microsoft.com/office/drawing/2014/main" id="{E86BB40B-51E0-5D86-DAC0-CEC1A86AF6CD}"/>
              </a:ext>
            </a:extLst>
          </p:cNvPr>
          <p:cNvCxnSpPr>
            <a:cxnSpLocks/>
          </p:cNvCxnSpPr>
          <p:nvPr/>
        </p:nvCxnSpPr>
        <p:spPr>
          <a:xfrm flipV="1">
            <a:off x="2422681" y="3850080"/>
            <a:ext cx="3271079" cy="1984400"/>
          </a:xfrm>
          <a:prstGeom prst="straightConnector1">
            <a:avLst/>
          </a:prstGeom>
          <a:ln w="38100">
            <a:solidFill>
              <a:schemeClr val="bg1">
                <a:lumMod val="75000"/>
              </a:schemeClr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Gerade Verbindung mit Pfeil 65">
            <a:extLst>
              <a:ext uri="{FF2B5EF4-FFF2-40B4-BE49-F238E27FC236}">
                <a16:creationId xmlns:a16="http://schemas.microsoft.com/office/drawing/2014/main" id="{679C2779-7644-BF9F-B34B-3A1415C4EFF9}"/>
              </a:ext>
            </a:extLst>
          </p:cNvPr>
          <p:cNvCxnSpPr>
            <a:cxnSpLocks/>
          </p:cNvCxnSpPr>
          <p:nvPr/>
        </p:nvCxnSpPr>
        <p:spPr>
          <a:xfrm>
            <a:off x="7046997" y="3951053"/>
            <a:ext cx="3656296" cy="583098"/>
          </a:xfrm>
          <a:prstGeom prst="straightConnector1">
            <a:avLst/>
          </a:prstGeom>
          <a:ln w="38100">
            <a:solidFill>
              <a:schemeClr val="bg1">
                <a:lumMod val="75000"/>
              </a:schemeClr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Gerade Verbindung mit Pfeil 63">
            <a:extLst>
              <a:ext uri="{FF2B5EF4-FFF2-40B4-BE49-F238E27FC236}">
                <a16:creationId xmlns:a16="http://schemas.microsoft.com/office/drawing/2014/main" id="{E40C1073-2B21-50FA-6687-98500DC2A07A}"/>
              </a:ext>
            </a:extLst>
          </p:cNvPr>
          <p:cNvCxnSpPr>
            <a:cxnSpLocks/>
          </p:cNvCxnSpPr>
          <p:nvPr/>
        </p:nvCxnSpPr>
        <p:spPr>
          <a:xfrm flipV="1">
            <a:off x="6550301" y="3440673"/>
            <a:ext cx="2368409" cy="409407"/>
          </a:xfrm>
          <a:prstGeom prst="straightConnector1">
            <a:avLst/>
          </a:prstGeom>
          <a:ln w="38100">
            <a:solidFill>
              <a:schemeClr val="bg1">
                <a:lumMod val="75000"/>
              </a:schemeClr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Gerade Verbindung mit Pfeil 61">
            <a:extLst>
              <a:ext uri="{FF2B5EF4-FFF2-40B4-BE49-F238E27FC236}">
                <a16:creationId xmlns:a16="http://schemas.microsoft.com/office/drawing/2014/main" id="{6797A08C-5543-F1C3-6BBF-DDE39DBF8F24}"/>
              </a:ext>
            </a:extLst>
          </p:cNvPr>
          <p:cNvCxnSpPr>
            <a:cxnSpLocks/>
          </p:cNvCxnSpPr>
          <p:nvPr/>
        </p:nvCxnSpPr>
        <p:spPr>
          <a:xfrm flipV="1">
            <a:off x="6380306" y="2202020"/>
            <a:ext cx="1582240" cy="1204566"/>
          </a:xfrm>
          <a:prstGeom prst="straightConnector1">
            <a:avLst/>
          </a:prstGeom>
          <a:ln w="38100">
            <a:solidFill>
              <a:schemeClr val="bg1">
                <a:lumMod val="75000"/>
              </a:schemeClr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Gerade Verbindung mit Pfeil 59">
            <a:extLst>
              <a:ext uri="{FF2B5EF4-FFF2-40B4-BE49-F238E27FC236}">
                <a16:creationId xmlns:a16="http://schemas.microsoft.com/office/drawing/2014/main" id="{8012FE06-19A2-AB57-4D77-05E3013832FC}"/>
              </a:ext>
            </a:extLst>
          </p:cNvPr>
          <p:cNvCxnSpPr>
            <a:cxnSpLocks/>
          </p:cNvCxnSpPr>
          <p:nvPr/>
        </p:nvCxnSpPr>
        <p:spPr>
          <a:xfrm>
            <a:off x="1895118" y="2925755"/>
            <a:ext cx="3094012" cy="638107"/>
          </a:xfrm>
          <a:prstGeom prst="straightConnector1">
            <a:avLst/>
          </a:prstGeom>
          <a:ln w="38100">
            <a:solidFill>
              <a:schemeClr val="bg1">
                <a:lumMod val="75000"/>
              </a:schemeClr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Gerade Verbindung mit Pfeil 57">
            <a:extLst>
              <a:ext uri="{FF2B5EF4-FFF2-40B4-BE49-F238E27FC236}">
                <a16:creationId xmlns:a16="http://schemas.microsoft.com/office/drawing/2014/main" id="{83E1F568-53D8-DFB1-A5D6-9365A9122004}"/>
              </a:ext>
            </a:extLst>
          </p:cNvPr>
          <p:cNvCxnSpPr>
            <a:cxnSpLocks/>
            <a:stCxn id="46" idx="0"/>
          </p:cNvCxnSpPr>
          <p:nvPr/>
        </p:nvCxnSpPr>
        <p:spPr>
          <a:xfrm flipV="1">
            <a:off x="3249414" y="4034417"/>
            <a:ext cx="1915409" cy="72172"/>
          </a:xfrm>
          <a:prstGeom prst="straightConnector1">
            <a:avLst/>
          </a:prstGeom>
          <a:ln w="38100">
            <a:solidFill>
              <a:schemeClr val="bg1">
                <a:lumMod val="75000"/>
              </a:schemeClr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Gerade Verbindung mit Pfeil 55">
            <a:extLst>
              <a:ext uri="{FF2B5EF4-FFF2-40B4-BE49-F238E27FC236}">
                <a16:creationId xmlns:a16="http://schemas.microsoft.com/office/drawing/2014/main" id="{18357075-A894-3992-4978-D743321829B3}"/>
              </a:ext>
            </a:extLst>
          </p:cNvPr>
          <p:cNvCxnSpPr>
            <a:cxnSpLocks/>
            <a:endCxn id="37" idx="0"/>
          </p:cNvCxnSpPr>
          <p:nvPr/>
        </p:nvCxnSpPr>
        <p:spPr>
          <a:xfrm flipH="1">
            <a:off x="4717210" y="4318721"/>
            <a:ext cx="1202979" cy="1586981"/>
          </a:xfrm>
          <a:prstGeom prst="straightConnector1">
            <a:avLst/>
          </a:prstGeom>
          <a:ln w="38100">
            <a:solidFill>
              <a:schemeClr val="bg1">
                <a:lumMod val="75000"/>
              </a:schemeClr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Gerade Verbindung mit Pfeil 50">
            <a:extLst>
              <a:ext uri="{FF2B5EF4-FFF2-40B4-BE49-F238E27FC236}">
                <a16:creationId xmlns:a16="http://schemas.microsoft.com/office/drawing/2014/main" id="{70F0ADEB-471D-CB75-8A5A-A0BFB1EE5808}"/>
              </a:ext>
            </a:extLst>
          </p:cNvPr>
          <p:cNvCxnSpPr>
            <a:cxnSpLocks/>
          </p:cNvCxnSpPr>
          <p:nvPr/>
        </p:nvCxnSpPr>
        <p:spPr>
          <a:xfrm>
            <a:off x="3176337" y="2225165"/>
            <a:ext cx="1511166" cy="620246"/>
          </a:xfrm>
          <a:prstGeom prst="straightConnector1">
            <a:avLst/>
          </a:prstGeom>
          <a:ln w="38100">
            <a:solidFill>
              <a:schemeClr val="bg1">
                <a:lumMod val="75000"/>
              </a:schemeClr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Ellipse 48">
            <a:extLst>
              <a:ext uri="{FF2B5EF4-FFF2-40B4-BE49-F238E27FC236}">
                <a16:creationId xmlns:a16="http://schemas.microsoft.com/office/drawing/2014/main" id="{71D86D22-7843-EDF4-208A-6824A213D7BF}"/>
              </a:ext>
            </a:extLst>
          </p:cNvPr>
          <p:cNvSpPr/>
          <p:nvPr/>
        </p:nvSpPr>
        <p:spPr>
          <a:xfrm>
            <a:off x="9880560" y="3799425"/>
            <a:ext cx="1506481" cy="1472623"/>
          </a:xfrm>
          <a:prstGeom prst="ellipse">
            <a:avLst/>
          </a:prstGeom>
          <a:solidFill>
            <a:schemeClr val="bg2">
              <a:lumMod val="90000"/>
            </a:schemeClr>
          </a:solidFill>
          <a:ln w="28575">
            <a:solidFill>
              <a:srgbClr val="7FCC6C"/>
            </a:solidFill>
          </a:ln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7" name="Ellipse 46">
            <a:extLst>
              <a:ext uri="{FF2B5EF4-FFF2-40B4-BE49-F238E27FC236}">
                <a16:creationId xmlns:a16="http://schemas.microsoft.com/office/drawing/2014/main" id="{15C1958A-9B50-9DB5-6D9E-1EB7D6128AA0}"/>
              </a:ext>
            </a:extLst>
          </p:cNvPr>
          <p:cNvSpPr/>
          <p:nvPr/>
        </p:nvSpPr>
        <p:spPr>
          <a:xfrm>
            <a:off x="2311101" y="1397911"/>
            <a:ext cx="1512000" cy="1476000"/>
          </a:xfrm>
          <a:prstGeom prst="ellipse">
            <a:avLst/>
          </a:prstGeom>
          <a:solidFill>
            <a:schemeClr val="bg2">
              <a:lumMod val="90000"/>
            </a:schemeClr>
          </a:solidFill>
          <a:ln w="28575">
            <a:solidFill>
              <a:srgbClr val="C00000"/>
            </a:solidFill>
          </a:ln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1" name="Ellipse 30">
            <a:extLst>
              <a:ext uri="{FF2B5EF4-FFF2-40B4-BE49-F238E27FC236}">
                <a16:creationId xmlns:a16="http://schemas.microsoft.com/office/drawing/2014/main" id="{4717BFFA-14E8-8E03-69ED-B2F1E03D6830}"/>
              </a:ext>
            </a:extLst>
          </p:cNvPr>
          <p:cNvSpPr/>
          <p:nvPr/>
        </p:nvSpPr>
        <p:spPr>
          <a:xfrm>
            <a:off x="7209306" y="1405618"/>
            <a:ext cx="1506481" cy="1472623"/>
          </a:xfrm>
          <a:prstGeom prst="ellipse">
            <a:avLst/>
          </a:prstGeom>
          <a:solidFill>
            <a:schemeClr val="bg2">
              <a:lumMod val="90000"/>
            </a:schemeClr>
          </a:solidFill>
          <a:ln w="28575">
            <a:solidFill>
              <a:schemeClr val="tx2"/>
            </a:solidFill>
          </a:ln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6" name="Ellipse 25">
            <a:extLst>
              <a:ext uri="{FF2B5EF4-FFF2-40B4-BE49-F238E27FC236}">
                <a16:creationId xmlns:a16="http://schemas.microsoft.com/office/drawing/2014/main" id="{6726415A-C73B-E7C0-D55B-88E7A092704D}"/>
              </a:ext>
            </a:extLst>
          </p:cNvPr>
          <p:cNvSpPr/>
          <p:nvPr/>
        </p:nvSpPr>
        <p:spPr>
          <a:xfrm>
            <a:off x="4273153" y="2012671"/>
            <a:ext cx="3198363" cy="3122563"/>
          </a:xfrm>
          <a:prstGeom prst="ellipse">
            <a:avLst/>
          </a:prstGeom>
          <a:solidFill>
            <a:schemeClr val="bg2">
              <a:lumMod val="90000"/>
            </a:schemeClr>
          </a:solidFill>
          <a:ln w="28575"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ABD47A29-931A-E255-82B3-9B24910F42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/>
              <a:t>What</a:t>
            </a:r>
            <a:r>
              <a:rPr lang="de-DE" dirty="0"/>
              <a:t> </a:t>
            </a:r>
            <a:r>
              <a:rPr lang="de-DE" dirty="0" err="1"/>
              <a:t>we</a:t>
            </a:r>
            <a:r>
              <a:rPr lang="de-DE" dirty="0"/>
              <a:t> do </a:t>
            </a:r>
            <a:r>
              <a:rPr lang="de-DE" dirty="0" err="1"/>
              <a:t>today</a:t>
            </a:r>
            <a:endParaRPr lang="de-DE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19E17B7E-6F7D-178C-F873-8AEE2F45A7E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CB340CF-A74C-43D2-9243-E06AB2FC72D2}" type="slidenum">
              <a:rPr lang="de-DE" smtClean="0"/>
              <a:pPr/>
              <a:t>7</a:t>
            </a:fld>
            <a:endParaRPr lang="de-DE" dirty="0"/>
          </a:p>
        </p:txBody>
      </p:sp>
      <p:pic>
        <p:nvPicPr>
          <p:cNvPr id="9" name="Grafik 8" descr="Onlinebesprechung mit einfarbiger Füllung">
            <a:extLst>
              <a:ext uri="{FF2B5EF4-FFF2-40B4-BE49-F238E27FC236}">
                <a16:creationId xmlns:a16="http://schemas.microsoft.com/office/drawing/2014/main" id="{DA2D8010-4CE7-92BF-C792-56238510A7E3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87077" y="2237090"/>
            <a:ext cx="1770514" cy="1770514"/>
          </a:xfrm>
          <a:prstGeom prst="rect">
            <a:avLst/>
          </a:prstGeom>
        </p:spPr>
      </p:pic>
      <p:sp>
        <p:nvSpPr>
          <p:cNvPr id="10" name="Inhaltsplatzhalter 11">
            <a:extLst>
              <a:ext uri="{FF2B5EF4-FFF2-40B4-BE49-F238E27FC236}">
                <a16:creationId xmlns:a16="http://schemas.microsoft.com/office/drawing/2014/main" id="{457648E6-88B6-84D0-436B-C7BA532B4E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73153" y="3861945"/>
            <a:ext cx="3198363" cy="996394"/>
          </a:xfrm>
        </p:spPr>
        <p:txBody>
          <a:bodyPr>
            <a:noAutofit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de-DE" sz="1600" b="1" dirty="0">
                <a:solidFill>
                  <a:schemeClr val="tx1"/>
                </a:solidFill>
              </a:rPr>
              <a:t>Online-Meetings</a:t>
            </a:r>
            <a:r>
              <a:rPr lang="de-DE" sz="1600" dirty="0">
                <a:solidFill>
                  <a:schemeClr val="tx1"/>
                </a:solidFill>
              </a:rPr>
              <a:t> 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de-DE" sz="1600" dirty="0" err="1">
                <a:solidFill>
                  <a:schemeClr val="tx1"/>
                </a:solidFill>
              </a:rPr>
              <a:t>every</a:t>
            </a:r>
            <a:r>
              <a:rPr lang="de-DE" sz="1600" dirty="0">
                <a:solidFill>
                  <a:schemeClr val="tx1"/>
                </a:solidFill>
              </a:rPr>
              <a:t> 2 </a:t>
            </a:r>
            <a:r>
              <a:rPr lang="de-DE" sz="1600" dirty="0" err="1">
                <a:solidFill>
                  <a:schemeClr val="tx1"/>
                </a:solidFill>
              </a:rPr>
              <a:t>months</a:t>
            </a:r>
            <a:r>
              <a:rPr lang="de-DE" sz="1600" dirty="0">
                <a:solidFill>
                  <a:schemeClr val="tx1"/>
                </a:solidFill>
              </a:rPr>
              <a:t> 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dirty="0">
                <a:solidFill>
                  <a:schemeClr val="tx1"/>
                </a:solidFill>
              </a:rPr>
              <a:t>presentation and 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dirty="0">
                <a:solidFill>
                  <a:schemeClr val="tx1"/>
                </a:solidFill>
              </a:rPr>
              <a:t>discussion</a:t>
            </a:r>
            <a:endParaRPr lang="de-DE" sz="1600" dirty="0">
              <a:solidFill>
                <a:schemeClr val="tx1"/>
              </a:solidFill>
            </a:endParaRPr>
          </a:p>
          <a:p>
            <a:pPr marL="0" indent="0" algn="ctr">
              <a:spcBef>
                <a:spcPts val="600"/>
              </a:spcBef>
              <a:buNone/>
            </a:pPr>
            <a:endParaRPr lang="de-DE" sz="1600" dirty="0">
              <a:solidFill>
                <a:schemeClr val="tx1"/>
              </a:solidFill>
            </a:endParaRPr>
          </a:p>
        </p:txBody>
      </p:sp>
      <p:pic>
        <p:nvPicPr>
          <p:cNvPr id="7" name="Grafik 6" descr="Verwaltungsrat mit einfarbiger Füllung">
            <a:extLst>
              <a:ext uri="{FF2B5EF4-FFF2-40B4-BE49-F238E27FC236}">
                <a16:creationId xmlns:a16="http://schemas.microsoft.com/office/drawing/2014/main" id="{92494683-5858-0F66-BFA2-CA95F5B63A8E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2700038" y="1457090"/>
            <a:ext cx="720000" cy="720000"/>
          </a:xfrm>
          <a:prstGeom prst="rect">
            <a:avLst/>
          </a:prstGeom>
        </p:spPr>
      </p:pic>
      <p:pic>
        <p:nvPicPr>
          <p:cNvPr id="19" name="Grafik 18" descr="Onlinebesprechung mit einfarbiger Füllung">
            <a:extLst>
              <a:ext uri="{FF2B5EF4-FFF2-40B4-BE49-F238E27FC236}">
                <a16:creationId xmlns:a16="http://schemas.microsoft.com/office/drawing/2014/main" id="{AADDEC75-8765-5259-0F51-9EE12272B78C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7583083" y="1505165"/>
            <a:ext cx="720000" cy="720000"/>
          </a:xfrm>
          <a:prstGeom prst="rect">
            <a:avLst/>
          </a:prstGeom>
        </p:spPr>
      </p:pic>
      <p:pic>
        <p:nvPicPr>
          <p:cNvPr id="25" name="Grafik 24">
            <a:extLst>
              <a:ext uri="{FF2B5EF4-FFF2-40B4-BE49-F238E27FC236}">
                <a16:creationId xmlns:a16="http://schemas.microsoft.com/office/drawing/2014/main" id="{74EC7106-5E88-FA4E-45B8-4ACB0B6881A1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63601" y="4268265"/>
            <a:ext cx="790652" cy="350012"/>
          </a:xfrm>
          <a:prstGeom prst="rect">
            <a:avLst/>
          </a:prstGeom>
        </p:spPr>
      </p:pic>
      <p:pic>
        <p:nvPicPr>
          <p:cNvPr id="28" name="Grafik 27">
            <a:extLst>
              <a:ext uri="{FF2B5EF4-FFF2-40B4-BE49-F238E27FC236}">
                <a16:creationId xmlns:a16="http://schemas.microsoft.com/office/drawing/2014/main" id="{0052E9C9-0A37-15DB-48BF-4F4407EB34E6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15348" y="4650327"/>
            <a:ext cx="365299" cy="373417"/>
          </a:xfrm>
          <a:prstGeom prst="rect">
            <a:avLst/>
          </a:prstGeom>
        </p:spPr>
      </p:pic>
      <p:sp>
        <p:nvSpPr>
          <p:cNvPr id="30" name="Textfeld 29">
            <a:extLst>
              <a:ext uri="{FF2B5EF4-FFF2-40B4-BE49-F238E27FC236}">
                <a16:creationId xmlns:a16="http://schemas.microsoft.com/office/drawing/2014/main" id="{DF8E7D3B-F8EC-AA63-B9CD-0C14CFB6245B}"/>
              </a:ext>
            </a:extLst>
          </p:cNvPr>
          <p:cNvSpPr txBox="1"/>
          <p:nvPr/>
        </p:nvSpPr>
        <p:spPr>
          <a:xfrm>
            <a:off x="7209306" y="2067597"/>
            <a:ext cx="150648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600" b="1" dirty="0"/>
              <a:t>Expert </a:t>
            </a:r>
            <a:r>
              <a:rPr lang="de-DE" sz="1600" b="1" dirty="0" err="1"/>
              <a:t>group</a:t>
            </a:r>
            <a:r>
              <a:rPr lang="de-DE" sz="1600" b="1" dirty="0"/>
              <a:t> </a:t>
            </a:r>
          </a:p>
          <a:p>
            <a:pPr algn="ctr"/>
            <a:r>
              <a:rPr lang="de-DE" sz="1600" dirty="0"/>
              <a:t>Text </a:t>
            </a:r>
            <a:r>
              <a:rPr lang="de-DE" sz="1600" dirty="0" err="1"/>
              <a:t>mining</a:t>
            </a:r>
            <a:endParaRPr lang="de-DE" sz="1600" dirty="0"/>
          </a:p>
        </p:txBody>
      </p:sp>
      <p:sp>
        <p:nvSpPr>
          <p:cNvPr id="32" name="Ellipse 31">
            <a:extLst>
              <a:ext uri="{FF2B5EF4-FFF2-40B4-BE49-F238E27FC236}">
                <a16:creationId xmlns:a16="http://schemas.microsoft.com/office/drawing/2014/main" id="{9A547CFA-512E-41B2-3AF5-5EA8C8C224C8}"/>
              </a:ext>
            </a:extLst>
          </p:cNvPr>
          <p:cNvSpPr/>
          <p:nvPr/>
        </p:nvSpPr>
        <p:spPr>
          <a:xfrm>
            <a:off x="8544933" y="2692688"/>
            <a:ext cx="1506481" cy="1472623"/>
          </a:xfrm>
          <a:prstGeom prst="ellipse">
            <a:avLst/>
          </a:prstGeom>
          <a:solidFill>
            <a:schemeClr val="bg2">
              <a:lumMod val="90000"/>
            </a:schemeClr>
          </a:solidFill>
          <a:ln w="28575">
            <a:solidFill>
              <a:schemeClr val="tx2"/>
            </a:solidFill>
          </a:ln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33" name="Grafik 32" descr="Onlinebesprechung mit einfarbiger Füllung">
            <a:extLst>
              <a:ext uri="{FF2B5EF4-FFF2-40B4-BE49-F238E27FC236}">
                <a16:creationId xmlns:a16="http://schemas.microsoft.com/office/drawing/2014/main" id="{A90F5DC8-1AFA-DFA3-3FC2-C63B246A1C40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8918710" y="2792235"/>
            <a:ext cx="720000" cy="720000"/>
          </a:xfrm>
          <a:prstGeom prst="rect">
            <a:avLst/>
          </a:prstGeom>
        </p:spPr>
      </p:pic>
      <p:sp>
        <p:nvSpPr>
          <p:cNvPr id="34" name="Textfeld 33">
            <a:extLst>
              <a:ext uri="{FF2B5EF4-FFF2-40B4-BE49-F238E27FC236}">
                <a16:creationId xmlns:a16="http://schemas.microsoft.com/office/drawing/2014/main" id="{B90125DF-82F3-19FC-3EA3-0E7BA3AB1EF7}"/>
              </a:ext>
            </a:extLst>
          </p:cNvPr>
          <p:cNvSpPr txBox="1"/>
          <p:nvPr/>
        </p:nvSpPr>
        <p:spPr>
          <a:xfrm>
            <a:off x="8544933" y="3354667"/>
            <a:ext cx="150648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600" b="1" dirty="0"/>
              <a:t>Expert </a:t>
            </a:r>
            <a:r>
              <a:rPr lang="de-DE" sz="1600" b="1" dirty="0" err="1"/>
              <a:t>group</a:t>
            </a:r>
            <a:r>
              <a:rPr lang="de-DE" sz="1600" b="1" dirty="0"/>
              <a:t> </a:t>
            </a:r>
          </a:p>
          <a:p>
            <a:pPr algn="ctr"/>
            <a:r>
              <a:rPr lang="de-DE" sz="1600" dirty="0" err="1"/>
              <a:t>Statistics</a:t>
            </a:r>
            <a:endParaRPr lang="de-DE" sz="1600" dirty="0"/>
          </a:p>
        </p:txBody>
      </p:sp>
      <p:sp>
        <p:nvSpPr>
          <p:cNvPr id="35" name="Ellipse 34">
            <a:extLst>
              <a:ext uri="{FF2B5EF4-FFF2-40B4-BE49-F238E27FC236}">
                <a16:creationId xmlns:a16="http://schemas.microsoft.com/office/drawing/2014/main" id="{A80A3D74-808C-D072-4C6C-87D4B995FC08}"/>
              </a:ext>
            </a:extLst>
          </p:cNvPr>
          <p:cNvSpPr/>
          <p:nvPr/>
        </p:nvSpPr>
        <p:spPr>
          <a:xfrm>
            <a:off x="3963969" y="5214848"/>
            <a:ext cx="1506481" cy="1472623"/>
          </a:xfrm>
          <a:prstGeom prst="ellipse">
            <a:avLst/>
          </a:prstGeom>
          <a:solidFill>
            <a:schemeClr val="bg2">
              <a:lumMod val="90000"/>
            </a:schemeClr>
          </a:solidFill>
          <a:ln w="28575">
            <a:solidFill>
              <a:schemeClr val="tx2"/>
            </a:solidFill>
          </a:ln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36" name="Grafik 35" descr="Onlinebesprechung mit einfarbiger Füllung">
            <a:extLst>
              <a:ext uri="{FF2B5EF4-FFF2-40B4-BE49-F238E27FC236}">
                <a16:creationId xmlns:a16="http://schemas.microsoft.com/office/drawing/2014/main" id="{3048B5BC-4FF4-F163-1D1C-2FB1E98DB4B5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4337746" y="5314395"/>
            <a:ext cx="720000" cy="720000"/>
          </a:xfrm>
          <a:prstGeom prst="rect">
            <a:avLst/>
          </a:prstGeom>
        </p:spPr>
      </p:pic>
      <p:sp>
        <p:nvSpPr>
          <p:cNvPr id="37" name="Textfeld 36">
            <a:extLst>
              <a:ext uri="{FF2B5EF4-FFF2-40B4-BE49-F238E27FC236}">
                <a16:creationId xmlns:a16="http://schemas.microsoft.com/office/drawing/2014/main" id="{2DFD309B-1367-6ED5-EE04-8157C5E42606}"/>
              </a:ext>
            </a:extLst>
          </p:cNvPr>
          <p:cNvSpPr txBox="1"/>
          <p:nvPr/>
        </p:nvSpPr>
        <p:spPr>
          <a:xfrm>
            <a:off x="3963969" y="5905702"/>
            <a:ext cx="150648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600" b="1" dirty="0"/>
              <a:t>Expert </a:t>
            </a:r>
            <a:r>
              <a:rPr lang="de-DE" sz="1600" b="1" dirty="0" err="1"/>
              <a:t>group</a:t>
            </a:r>
            <a:r>
              <a:rPr lang="de-DE" sz="1600" b="1" dirty="0"/>
              <a:t> </a:t>
            </a:r>
          </a:p>
          <a:p>
            <a:pPr algn="ctr"/>
            <a:r>
              <a:rPr lang="de-DE" sz="1600" dirty="0"/>
              <a:t>Graphics</a:t>
            </a:r>
          </a:p>
        </p:txBody>
      </p:sp>
      <p:sp>
        <p:nvSpPr>
          <p:cNvPr id="38" name="Ellipse 37">
            <a:extLst>
              <a:ext uri="{FF2B5EF4-FFF2-40B4-BE49-F238E27FC236}">
                <a16:creationId xmlns:a16="http://schemas.microsoft.com/office/drawing/2014/main" id="{756A8818-BEDD-C969-E6F1-4F3C7096051A}"/>
              </a:ext>
            </a:extLst>
          </p:cNvPr>
          <p:cNvSpPr/>
          <p:nvPr/>
        </p:nvSpPr>
        <p:spPr>
          <a:xfrm>
            <a:off x="1913557" y="4924532"/>
            <a:ext cx="1506481" cy="1472623"/>
          </a:xfrm>
          <a:prstGeom prst="ellipse">
            <a:avLst/>
          </a:prstGeom>
          <a:solidFill>
            <a:schemeClr val="bg2">
              <a:lumMod val="90000"/>
            </a:schemeClr>
          </a:solidFill>
          <a:ln w="28575">
            <a:solidFill>
              <a:schemeClr val="tx2"/>
            </a:solidFill>
          </a:ln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39" name="Grafik 38" descr="Onlinebesprechung mit einfarbiger Füllung">
            <a:extLst>
              <a:ext uri="{FF2B5EF4-FFF2-40B4-BE49-F238E27FC236}">
                <a16:creationId xmlns:a16="http://schemas.microsoft.com/office/drawing/2014/main" id="{787A849C-2BB8-C50B-7D60-39B31B8E63FC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2304222" y="5005611"/>
            <a:ext cx="720000" cy="720000"/>
          </a:xfrm>
          <a:prstGeom prst="rect">
            <a:avLst/>
          </a:prstGeom>
        </p:spPr>
      </p:pic>
      <p:sp>
        <p:nvSpPr>
          <p:cNvPr id="40" name="Textfeld 39">
            <a:extLst>
              <a:ext uri="{FF2B5EF4-FFF2-40B4-BE49-F238E27FC236}">
                <a16:creationId xmlns:a16="http://schemas.microsoft.com/office/drawing/2014/main" id="{49725DD4-F32E-7ECA-B046-BEEBDE696472}"/>
              </a:ext>
            </a:extLst>
          </p:cNvPr>
          <p:cNvSpPr txBox="1"/>
          <p:nvPr/>
        </p:nvSpPr>
        <p:spPr>
          <a:xfrm>
            <a:off x="1913557" y="5605761"/>
            <a:ext cx="150648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600" b="1" dirty="0"/>
              <a:t>Expert </a:t>
            </a:r>
            <a:r>
              <a:rPr lang="de-DE" sz="1600" b="1" dirty="0" err="1"/>
              <a:t>group</a:t>
            </a:r>
            <a:endParaRPr lang="de-DE" sz="1600" b="1" dirty="0"/>
          </a:p>
          <a:p>
            <a:pPr algn="ctr"/>
            <a:r>
              <a:rPr lang="de-DE" sz="1600" dirty="0" err="1"/>
              <a:t>Spatial</a:t>
            </a:r>
            <a:r>
              <a:rPr lang="de-DE" sz="1600" dirty="0"/>
              <a:t> </a:t>
            </a:r>
            <a:r>
              <a:rPr lang="de-DE" sz="1600" dirty="0" err="1"/>
              <a:t>data</a:t>
            </a:r>
            <a:endParaRPr lang="de-DE" sz="1600" dirty="0"/>
          </a:p>
        </p:txBody>
      </p:sp>
      <p:sp>
        <p:nvSpPr>
          <p:cNvPr id="41" name="Ellipse 40">
            <a:extLst>
              <a:ext uri="{FF2B5EF4-FFF2-40B4-BE49-F238E27FC236}">
                <a16:creationId xmlns:a16="http://schemas.microsoft.com/office/drawing/2014/main" id="{E5706BDC-D732-5442-B498-1090A124264E}"/>
              </a:ext>
            </a:extLst>
          </p:cNvPr>
          <p:cNvSpPr/>
          <p:nvPr/>
        </p:nvSpPr>
        <p:spPr>
          <a:xfrm>
            <a:off x="618621" y="2141929"/>
            <a:ext cx="1506481" cy="1472623"/>
          </a:xfrm>
          <a:prstGeom prst="ellipse">
            <a:avLst/>
          </a:prstGeom>
          <a:solidFill>
            <a:schemeClr val="bg2">
              <a:lumMod val="90000"/>
            </a:schemeClr>
          </a:solidFill>
          <a:ln w="28575">
            <a:solidFill>
              <a:schemeClr val="tx2"/>
            </a:solidFill>
          </a:ln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42" name="Grafik 41" descr="Onlinebesprechung mit einfarbiger Füllung">
            <a:extLst>
              <a:ext uri="{FF2B5EF4-FFF2-40B4-BE49-F238E27FC236}">
                <a16:creationId xmlns:a16="http://schemas.microsoft.com/office/drawing/2014/main" id="{4A96E815-23B8-E22B-DAD3-1A016507B6D4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992398" y="2241476"/>
            <a:ext cx="720000" cy="720000"/>
          </a:xfrm>
          <a:prstGeom prst="rect">
            <a:avLst/>
          </a:prstGeom>
        </p:spPr>
      </p:pic>
      <p:sp>
        <p:nvSpPr>
          <p:cNvPr id="43" name="Textfeld 42">
            <a:extLst>
              <a:ext uri="{FF2B5EF4-FFF2-40B4-BE49-F238E27FC236}">
                <a16:creationId xmlns:a16="http://schemas.microsoft.com/office/drawing/2014/main" id="{AA3F0E39-1846-F8B3-1542-2BB33D716824}"/>
              </a:ext>
            </a:extLst>
          </p:cNvPr>
          <p:cNvSpPr txBox="1"/>
          <p:nvPr/>
        </p:nvSpPr>
        <p:spPr>
          <a:xfrm>
            <a:off x="618621" y="2832783"/>
            <a:ext cx="150648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600" b="1" dirty="0"/>
              <a:t>Expert </a:t>
            </a:r>
            <a:r>
              <a:rPr lang="de-DE" sz="1600" b="1" dirty="0" err="1"/>
              <a:t>group</a:t>
            </a:r>
            <a:r>
              <a:rPr lang="de-DE" sz="1600" b="1" dirty="0"/>
              <a:t> </a:t>
            </a:r>
          </a:p>
          <a:p>
            <a:pPr algn="ctr"/>
            <a:r>
              <a:rPr lang="de-DE" sz="1600" dirty="0"/>
              <a:t>R </a:t>
            </a:r>
            <a:r>
              <a:rPr lang="de-DE" sz="1600" dirty="0" err="1"/>
              <a:t>shiny</a:t>
            </a:r>
            <a:endParaRPr lang="de-DE" sz="1600" dirty="0"/>
          </a:p>
        </p:txBody>
      </p:sp>
      <p:sp>
        <p:nvSpPr>
          <p:cNvPr id="44" name="Ellipse 43">
            <a:extLst>
              <a:ext uri="{FF2B5EF4-FFF2-40B4-BE49-F238E27FC236}">
                <a16:creationId xmlns:a16="http://schemas.microsoft.com/office/drawing/2014/main" id="{298E30BD-BE56-4B1D-FF98-D29FE340E420}"/>
              </a:ext>
            </a:extLst>
          </p:cNvPr>
          <p:cNvSpPr/>
          <p:nvPr/>
        </p:nvSpPr>
        <p:spPr>
          <a:xfrm>
            <a:off x="2486234" y="3366354"/>
            <a:ext cx="1506481" cy="1472623"/>
          </a:xfrm>
          <a:prstGeom prst="ellipse">
            <a:avLst/>
          </a:prstGeom>
          <a:solidFill>
            <a:schemeClr val="bg2">
              <a:lumMod val="90000"/>
            </a:schemeClr>
          </a:solidFill>
          <a:ln w="28575">
            <a:solidFill>
              <a:srgbClr val="7030A0"/>
            </a:solidFill>
          </a:ln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6" name="Textfeld 45">
            <a:extLst>
              <a:ext uri="{FF2B5EF4-FFF2-40B4-BE49-F238E27FC236}">
                <a16:creationId xmlns:a16="http://schemas.microsoft.com/office/drawing/2014/main" id="{E7979F91-CFA3-FF76-2F24-10369417346D}"/>
              </a:ext>
            </a:extLst>
          </p:cNvPr>
          <p:cNvSpPr txBox="1"/>
          <p:nvPr/>
        </p:nvSpPr>
        <p:spPr>
          <a:xfrm>
            <a:off x="2496173" y="4106589"/>
            <a:ext cx="150648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600" b="1" dirty="0"/>
              <a:t>Reading </a:t>
            </a:r>
            <a:r>
              <a:rPr lang="de-DE" sz="1600" b="1" dirty="0" err="1"/>
              <a:t>club</a:t>
            </a:r>
            <a:endParaRPr lang="de-DE" sz="1600" b="1" dirty="0"/>
          </a:p>
          <a:p>
            <a:pPr algn="ctr"/>
            <a:r>
              <a:rPr lang="de-DE" sz="1600" dirty="0" err="1"/>
              <a:t>Advanced</a:t>
            </a:r>
            <a:r>
              <a:rPr lang="de-DE" sz="1600" dirty="0"/>
              <a:t> R</a:t>
            </a:r>
          </a:p>
        </p:txBody>
      </p:sp>
      <p:pic>
        <p:nvPicPr>
          <p:cNvPr id="11" name="Grafik 10" descr="Geschichten erzählen mit einfarbiger Füllung">
            <a:extLst>
              <a:ext uri="{FF2B5EF4-FFF2-40B4-BE49-F238E27FC236}">
                <a16:creationId xmlns:a16="http://schemas.microsoft.com/office/drawing/2014/main" id="{E7A1AB08-CA6C-BCDE-BA6C-05F8E8C22FEC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2879889" y="3449150"/>
            <a:ext cx="720000" cy="720000"/>
          </a:xfrm>
          <a:prstGeom prst="rect">
            <a:avLst/>
          </a:prstGeom>
        </p:spPr>
      </p:pic>
      <p:sp>
        <p:nvSpPr>
          <p:cNvPr id="48" name="Textfeld 47">
            <a:extLst>
              <a:ext uri="{FF2B5EF4-FFF2-40B4-BE49-F238E27FC236}">
                <a16:creationId xmlns:a16="http://schemas.microsoft.com/office/drawing/2014/main" id="{9AC660AB-A32E-A4A8-3EF1-76E1BEEEE72D}"/>
              </a:ext>
            </a:extLst>
          </p:cNvPr>
          <p:cNvSpPr txBox="1"/>
          <p:nvPr/>
        </p:nvSpPr>
        <p:spPr>
          <a:xfrm>
            <a:off x="2327162" y="2091903"/>
            <a:ext cx="150648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600" b="1" dirty="0"/>
              <a:t>On-site </a:t>
            </a:r>
            <a:r>
              <a:rPr lang="de-DE" sz="1600" b="1" dirty="0" err="1"/>
              <a:t>workshop</a:t>
            </a:r>
            <a:endParaRPr lang="de-DE" sz="1600" b="1" dirty="0"/>
          </a:p>
        </p:txBody>
      </p:sp>
      <p:sp>
        <p:nvSpPr>
          <p:cNvPr id="6" name="Ellipse 5">
            <a:extLst>
              <a:ext uri="{FF2B5EF4-FFF2-40B4-BE49-F238E27FC236}">
                <a16:creationId xmlns:a16="http://schemas.microsoft.com/office/drawing/2014/main" id="{359DF874-A186-F514-E07D-2E3B1350C84D}"/>
              </a:ext>
            </a:extLst>
          </p:cNvPr>
          <p:cNvSpPr/>
          <p:nvPr/>
        </p:nvSpPr>
        <p:spPr>
          <a:xfrm>
            <a:off x="9773571" y="1449878"/>
            <a:ext cx="1506481" cy="1472623"/>
          </a:xfrm>
          <a:prstGeom prst="ellipse">
            <a:avLst/>
          </a:prstGeom>
          <a:solidFill>
            <a:schemeClr val="bg2">
              <a:lumMod val="90000"/>
            </a:schemeClr>
          </a:solidFill>
          <a:ln w="28575">
            <a:solidFill>
              <a:schemeClr val="tx2"/>
            </a:solidFill>
          </a:ln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8" name="Grafik 7" descr="Onlinebesprechung mit einfarbiger Füllung">
            <a:extLst>
              <a:ext uri="{FF2B5EF4-FFF2-40B4-BE49-F238E27FC236}">
                <a16:creationId xmlns:a16="http://schemas.microsoft.com/office/drawing/2014/main" id="{441D6057-5783-0600-7ECD-4C37EC21CDD3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10147348" y="1520550"/>
            <a:ext cx="720000" cy="720000"/>
          </a:xfrm>
          <a:prstGeom prst="rect">
            <a:avLst/>
          </a:prstGeom>
        </p:spPr>
      </p:pic>
      <p:sp>
        <p:nvSpPr>
          <p:cNvPr id="12" name="Textfeld 11">
            <a:extLst>
              <a:ext uri="{FF2B5EF4-FFF2-40B4-BE49-F238E27FC236}">
                <a16:creationId xmlns:a16="http://schemas.microsoft.com/office/drawing/2014/main" id="{19B6E4F5-84E5-1777-2D1B-7908AF7E8109}"/>
              </a:ext>
            </a:extLst>
          </p:cNvPr>
          <p:cNvSpPr txBox="1"/>
          <p:nvPr/>
        </p:nvSpPr>
        <p:spPr>
          <a:xfrm>
            <a:off x="9773571" y="2063732"/>
            <a:ext cx="150648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600" b="1" dirty="0"/>
              <a:t>Expert </a:t>
            </a:r>
            <a:r>
              <a:rPr lang="de-DE" sz="1600" b="1" dirty="0" err="1"/>
              <a:t>group</a:t>
            </a:r>
            <a:r>
              <a:rPr lang="de-DE" sz="1600" b="1" dirty="0"/>
              <a:t> </a:t>
            </a:r>
          </a:p>
          <a:p>
            <a:pPr algn="ctr"/>
            <a:r>
              <a:rPr lang="de-DE" sz="1600" dirty="0" err="1"/>
              <a:t>Machine</a:t>
            </a:r>
            <a:r>
              <a:rPr lang="de-DE" sz="1600" dirty="0"/>
              <a:t> </a:t>
            </a:r>
            <a:r>
              <a:rPr lang="de-DE" sz="1600" dirty="0" err="1"/>
              <a:t>learning</a:t>
            </a:r>
            <a:endParaRPr lang="de-DE" sz="1600" dirty="0"/>
          </a:p>
        </p:txBody>
      </p:sp>
      <p:sp>
        <p:nvSpPr>
          <p:cNvPr id="14" name="Ellipse 13">
            <a:extLst>
              <a:ext uri="{FF2B5EF4-FFF2-40B4-BE49-F238E27FC236}">
                <a16:creationId xmlns:a16="http://schemas.microsoft.com/office/drawing/2014/main" id="{1C9F50A4-C90D-FAF8-38D3-D55C2BA638F4}"/>
              </a:ext>
            </a:extLst>
          </p:cNvPr>
          <p:cNvSpPr/>
          <p:nvPr/>
        </p:nvSpPr>
        <p:spPr>
          <a:xfrm>
            <a:off x="8374079" y="4552644"/>
            <a:ext cx="1506481" cy="1472623"/>
          </a:xfrm>
          <a:prstGeom prst="ellipse">
            <a:avLst/>
          </a:prstGeom>
          <a:solidFill>
            <a:schemeClr val="bg2">
              <a:lumMod val="90000"/>
            </a:schemeClr>
          </a:solidFill>
          <a:ln w="28575">
            <a:solidFill>
              <a:srgbClr val="7FCC6C"/>
            </a:solidFill>
          </a:ln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1" name="Textfeld 20">
            <a:extLst>
              <a:ext uri="{FF2B5EF4-FFF2-40B4-BE49-F238E27FC236}">
                <a16:creationId xmlns:a16="http://schemas.microsoft.com/office/drawing/2014/main" id="{0AE3C5AE-370F-7BD0-D039-7946B2611BE4}"/>
              </a:ext>
            </a:extLst>
          </p:cNvPr>
          <p:cNvSpPr txBox="1"/>
          <p:nvPr/>
        </p:nvSpPr>
        <p:spPr>
          <a:xfrm>
            <a:off x="8374078" y="5301630"/>
            <a:ext cx="150648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600" b="1" dirty="0"/>
              <a:t>Online-Wiki</a:t>
            </a:r>
          </a:p>
        </p:txBody>
      </p:sp>
      <p:sp>
        <p:nvSpPr>
          <p:cNvPr id="29" name="Textfeld 28">
            <a:extLst>
              <a:ext uri="{FF2B5EF4-FFF2-40B4-BE49-F238E27FC236}">
                <a16:creationId xmlns:a16="http://schemas.microsoft.com/office/drawing/2014/main" id="{C5F2CF39-F6EE-40ED-11BB-EA89B028F538}"/>
              </a:ext>
            </a:extLst>
          </p:cNvPr>
          <p:cNvSpPr txBox="1"/>
          <p:nvPr/>
        </p:nvSpPr>
        <p:spPr>
          <a:xfrm>
            <a:off x="6635781" y="5500154"/>
            <a:ext cx="150648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600" b="1" dirty="0" err="1"/>
              <a:t>Redmine</a:t>
            </a:r>
            <a:endParaRPr lang="de-DE" sz="1600" b="1" dirty="0"/>
          </a:p>
          <a:p>
            <a:pPr algn="ctr"/>
            <a:r>
              <a:rPr lang="de-DE" sz="1600" dirty="0" err="1"/>
              <a:t>Issue</a:t>
            </a:r>
            <a:r>
              <a:rPr lang="de-DE" sz="1600" dirty="0"/>
              <a:t>-Tracking-System</a:t>
            </a:r>
            <a:endParaRPr lang="de-DE" sz="1600" b="1" dirty="0"/>
          </a:p>
        </p:txBody>
      </p:sp>
      <p:pic>
        <p:nvPicPr>
          <p:cNvPr id="53" name="Grafik 52" descr="Bücher mit einfarbiger Füllung">
            <a:extLst>
              <a:ext uri="{FF2B5EF4-FFF2-40B4-BE49-F238E27FC236}">
                <a16:creationId xmlns:a16="http://schemas.microsoft.com/office/drawing/2014/main" id="{1364647D-8C48-3D1B-9111-999AD787617E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14"/>
              </a:ext>
            </a:extLst>
          </a:blip>
          <a:stretch>
            <a:fillRect/>
          </a:stretch>
        </p:blipFill>
        <p:spPr>
          <a:xfrm>
            <a:off x="8812746" y="4759846"/>
            <a:ext cx="581990" cy="581990"/>
          </a:xfrm>
          <a:prstGeom prst="rect">
            <a:avLst/>
          </a:prstGeom>
        </p:spPr>
      </p:pic>
      <p:sp>
        <p:nvSpPr>
          <p:cNvPr id="15" name="Fußzeilenplatzhalter 5">
            <a:extLst>
              <a:ext uri="{FF2B5EF4-FFF2-40B4-BE49-F238E27FC236}">
                <a16:creationId xmlns:a16="http://schemas.microsoft.com/office/drawing/2014/main" id="{5AFEFE00-2713-17D5-40CC-6A01B70948A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sv-SE" dirty="0"/>
              <a:t>useR 2026</a:t>
            </a:r>
          </a:p>
        </p:txBody>
      </p:sp>
      <p:sp>
        <p:nvSpPr>
          <p:cNvPr id="16" name="Datumsplatzhalter 4">
            <a:extLst>
              <a:ext uri="{FF2B5EF4-FFF2-40B4-BE49-F238E27FC236}">
                <a16:creationId xmlns:a16="http://schemas.microsoft.com/office/drawing/2014/main" id="{222235F0-88C9-69F3-081C-31891A172AA6}"/>
              </a:ext>
            </a:extLst>
          </p:cNvPr>
          <p:cNvSpPr txBox="1">
            <a:spLocks/>
          </p:cNvSpPr>
          <p:nvPr/>
        </p:nvSpPr>
        <p:spPr>
          <a:xfrm>
            <a:off x="8956220" y="6356350"/>
            <a:ext cx="1405637" cy="365125"/>
          </a:xfrm>
          <a:prstGeom prst="rect">
            <a:avLst/>
          </a:prstGeom>
        </p:spPr>
        <p:txBody>
          <a:bodyPr anchor="ctr"/>
          <a:lstStyle>
            <a:defPPr>
              <a:defRPr lang="de-DE"/>
            </a:defPPr>
            <a:lvl1pPr marL="0" algn="r" defTabSz="914400" rtl="0" eaLnBrk="1" latinLnBrk="0" hangingPunct="1">
              <a:defRPr sz="1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dirty="0"/>
              <a:t>06.-09.07.2026</a:t>
            </a:r>
          </a:p>
        </p:txBody>
      </p:sp>
    </p:spTree>
    <p:extLst>
      <p:ext uri="{BB962C8B-B14F-4D97-AF65-F5344CB8AC3E}">
        <p14:creationId xmlns:p14="http://schemas.microsoft.com/office/powerpoint/2010/main" val="7272527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F935601-039E-E740-7553-37ECE00475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64505BB-CABC-DA9C-2587-B96800E9FA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b="1" dirty="0" err="1">
                <a:solidFill>
                  <a:srgbClr val="43AFC2"/>
                </a:solidFill>
              </a:rPr>
              <a:t>Commitment</a:t>
            </a:r>
            <a:r>
              <a:rPr lang="de-DE" b="1" dirty="0">
                <a:solidFill>
                  <a:srgbClr val="43AFC2"/>
                </a:solidFill>
              </a:rPr>
              <a:t> </a:t>
            </a:r>
            <a:r>
              <a:rPr lang="de-DE" b="1" dirty="0" err="1">
                <a:solidFill>
                  <a:srgbClr val="43AFC2"/>
                </a:solidFill>
              </a:rPr>
              <a:t>phase</a:t>
            </a:r>
            <a:endParaRPr lang="de-DE" b="1" dirty="0">
              <a:solidFill>
                <a:srgbClr val="43AFC2"/>
              </a:solidFill>
            </a:endParaRP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FB2E9E60-B4D6-45B5-536F-5491CCFFA6F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CB340CF-A74C-43D2-9243-E06AB2FC72D2}" type="slidenum">
              <a:rPr lang="de-DE" smtClean="0"/>
              <a:pPr/>
              <a:t>8</a:t>
            </a:fld>
            <a:endParaRPr lang="de-DE" dirty="0"/>
          </a:p>
        </p:txBody>
      </p:sp>
      <p:pic>
        <p:nvPicPr>
          <p:cNvPr id="13" name="Grafik 12" descr="Handschlag mit einfarbiger Füllung">
            <a:extLst>
              <a:ext uri="{FF2B5EF4-FFF2-40B4-BE49-F238E27FC236}">
                <a16:creationId xmlns:a16="http://schemas.microsoft.com/office/drawing/2014/main" id="{35A0E488-F114-02B1-C99F-92C9A568F3FD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1209600" y="2576971"/>
            <a:ext cx="1056640" cy="1056640"/>
          </a:xfrm>
          <a:prstGeom prst="rect">
            <a:avLst/>
          </a:prstGeom>
        </p:spPr>
      </p:pic>
      <p:sp>
        <p:nvSpPr>
          <p:cNvPr id="14" name="Textfeld 13">
            <a:extLst>
              <a:ext uri="{FF2B5EF4-FFF2-40B4-BE49-F238E27FC236}">
                <a16:creationId xmlns:a16="http://schemas.microsoft.com/office/drawing/2014/main" id="{F907B7E1-575B-3425-05AE-D8CF9563F382}"/>
              </a:ext>
            </a:extLst>
          </p:cNvPr>
          <p:cNvSpPr txBox="1"/>
          <p:nvPr/>
        </p:nvSpPr>
        <p:spPr>
          <a:xfrm>
            <a:off x="2520000" y="2880000"/>
            <a:ext cx="7731496" cy="460669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indent="0">
              <a:lnSpc>
                <a:spcPct val="90000"/>
              </a:lnSpc>
              <a:spcBef>
                <a:spcPts val="1000"/>
              </a:spcBef>
              <a:buClr>
                <a:srgbClr val="43AFC2"/>
              </a:buClr>
              <a:buFont typeface="Calibri" panose="020F0502020204030204" pitchFamily="34" charset="0"/>
              <a:buNone/>
              <a:defRPr sz="2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685800" indent="-228600">
              <a:lnSpc>
                <a:spcPct val="90000"/>
              </a:lnSpc>
              <a:spcBef>
                <a:spcPts val="500"/>
              </a:spcBef>
              <a:buClr>
                <a:srgbClr val="28837E"/>
              </a:buClr>
              <a:buFont typeface="Arial" panose="020B0604020202020204" pitchFamily="34" charset="0"/>
              <a:buChar char="•"/>
              <a:defRPr sz="24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Clr>
                <a:srgbClr val="7FCC6C"/>
              </a:buClr>
              <a:buFont typeface="Arial" panose="020B0604020202020204" pitchFamily="34" charset="0"/>
              <a:buChar char="•"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Clr>
                <a:srgbClr val="81CABB"/>
              </a:buClr>
              <a:buFont typeface="Arial" panose="020B0604020202020204" pitchFamily="34" charset="0"/>
              <a:buChar char="•"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r>
              <a:rPr lang="en-US" dirty="0"/>
              <a:t>“</a:t>
            </a:r>
            <a:r>
              <a:rPr lang="de-DE" dirty="0"/>
              <a:t>This </a:t>
            </a:r>
            <a:r>
              <a:rPr lang="de-DE" dirty="0" err="1"/>
              <a:t>works</a:t>
            </a:r>
            <a:r>
              <a:rPr lang="de-DE" dirty="0"/>
              <a:t> - </a:t>
            </a:r>
            <a:r>
              <a:rPr lang="de-DE" dirty="0" err="1"/>
              <a:t>let‘s</a:t>
            </a:r>
            <a:r>
              <a:rPr lang="de-DE" dirty="0"/>
              <a:t> </a:t>
            </a:r>
            <a:r>
              <a:rPr lang="de-DE" dirty="0" err="1"/>
              <a:t>keep</a:t>
            </a:r>
            <a:r>
              <a:rPr lang="de-DE" dirty="0"/>
              <a:t> </a:t>
            </a:r>
            <a:r>
              <a:rPr lang="de-DE" dirty="0" err="1"/>
              <a:t>it</a:t>
            </a:r>
            <a:r>
              <a:rPr lang="de-DE" dirty="0"/>
              <a:t> </a:t>
            </a:r>
            <a:r>
              <a:rPr lang="de-DE" dirty="0" err="1"/>
              <a:t>going</a:t>
            </a:r>
            <a:r>
              <a:rPr lang="de-DE" dirty="0"/>
              <a:t>.”</a:t>
            </a:r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2C8EF497-7EA8-93CF-F374-3BF91C0B3A6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sv-SE" dirty="0"/>
              <a:t>useR 2026</a:t>
            </a:r>
          </a:p>
        </p:txBody>
      </p:sp>
      <p:sp>
        <p:nvSpPr>
          <p:cNvPr id="3" name="Datumsplatzhalter 4">
            <a:extLst>
              <a:ext uri="{FF2B5EF4-FFF2-40B4-BE49-F238E27FC236}">
                <a16:creationId xmlns:a16="http://schemas.microsoft.com/office/drawing/2014/main" id="{DA8FC082-7AFD-822B-8196-D68DB011AAF3}"/>
              </a:ext>
            </a:extLst>
          </p:cNvPr>
          <p:cNvSpPr txBox="1">
            <a:spLocks/>
          </p:cNvSpPr>
          <p:nvPr/>
        </p:nvSpPr>
        <p:spPr>
          <a:xfrm>
            <a:off x="8956220" y="6356350"/>
            <a:ext cx="1405637" cy="365125"/>
          </a:xfrm>
          <a:prstGeom prst="rect">
            <a:avLst/>
          </a:prstGeom>
        </p:spPr>
        <p:txBody>
          <a:bodyPr anchor="ctr"/>
          <a:lstStyle>
            <a:defPPr>
              <a:defRPr lang="de-DE"/>
            </a:defPPr>
            <a:lvl1pPr marL="0" algn="r" defTabSz="914400" rtl="0" eaLnBrk="1" latinLnBrk="0" hangingPunct="1">
              <a:defRPr sz="1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dirty="0"/>
              <a:t>06.-09.07.2026</a:t>
            </a:r>
          </a:p>
        </p:txBody>
      </p:sp>
    </p:spTree>
    <p:extLst>
      <p:ext uri="{BB962C8B-B14F-4D97-AF65-F5344CB8AC3E}">
        <p14:creationId xmlns:p14="http://schemas.microsoft.com/office/powerpoint/2010/main" val="68323260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35D341F-4C0B-4100-DDF9-D84A46BB60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B22B6D9-5474-9F41-619E-20CA82438B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/>
              <a:t>What</a:t>
            </a:r>
            <a:r>
              <a:rPr lang="de-DE" dirty="0"/>
              <a:t> </a:t>
            </a:r>
            <a:r>
              <a:rPr lang="de-DE" dirty="0" err="1"/>
              <a:t>we</a:t>
            </a:r>
            <a:r>
              <a:rPr lang="de-DE" dirty="0"/>
              <a:t> </a:t>
            </a:r>
            <a:r>
              <a:rPr lang="de-DE" dirty="0" err="1"/>
              <a:t>learned</a:t>
            </a:r>
            <a:r>
              <a:rPr lang="de-DE" dirty="0"/>
              <a:t> </a:t>
            </a:r>
            <a:r>
              <a:rPr lang="de-DE" dirty="0" err="1"/>
              <a:t>about</a:t>
            </a:r>
            <a:r>
              <a:rPr lang="de-DE" dirty="0"/>
              <a:t> </a:t>
            </a:r>
            <a:r>
              <a:rPr lang="en-US" dirty="0"/>
              <a:t>“</a:t>
            </a:r>
            <a:r>
              <a:rPr lang="de-DE" dirty="0" err="1"/>
              <a:t>community</a:t>
            </a:r>
            <a:r>
              <a:rPr lang="de-DE" dirty="0"/>
              <a:t> </a:t>
            </a:r>
            <a:r>
              <a:rPr lang="de-DE" dirty="0" err="1"/>
              <a:t>maintenance</a:t>
            </a:r>
            <a:r>
              <a:rPr lang="de-DE" dirty="0"/>
              <a:t>”</a:t>
            </a: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CB421519-C111-1F47-D11C-B7BE632248C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CB340CF-A74C-43D2-9243-E06AB2FC72D2}" type="slidenum">
              <a:rPr lang="de-DE" smtClean="0"/>
              <a:pPr/>
              <a:t>9</a:t>
            </a:fld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C4CD56A3-8364-DC02-54BA-F985C0FA7C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63980"/>
            <a:ext cx="10515600" cy="4812983"/>
          </a:xfrm>
        </p:spPr>
        <p:txBody>
          <a:bodyPr/>
          <a:lstStyle/>
          <a:p>
            <a:r>
              <a:rPr lang="de-DE" dirty="0"/>
              <a:t>Meet in </a:t>
            </a:r>
            <a:r>
              <a:rPr lang="de-DE" dirty="0" err="1"/>
              <a:t>person</a:t>
            </a:r>
            <a:r>
              <a:rPr lang="de-DE" dirty="0"/>
              <a:t> </a:t>
            </a:r>
            <a:r>
              <a:rPr lang="de-DE" dirty="0" err="1"/>
              <a:t>whenever</a:t>
            </a:r>
            <a:r>
              <a:rPr lang="de-DE" dirty="0"/>
              <a:t> possible</a:t>
            </a:r>
          </a:p>
          <a:p>
            <a:r>
              <a:rPr lang="de-DE" dirty="0" err="1"/>
              <a:t>Encourage</a:t>
            </a:r>
            <a:r>
              <a:rPr lang="de-DE" dirty="0"/>
              <a:t> </a:t>
            </a:r>
            <a:r>
              <a:rPr lang="de-DE" dirty="0" err="1"/>
              <a:t>broad</a:t>
            </a:r>
            <a:r>
              <a:rPr lang="de-DE" dirty="0"/>
              <a:t>, </a:t>
            </a:r>
            <a:r>
              <a:rPr lang="de-DE" dirty="0" err="1"/>
              <a:t>active</a:t>
            </a:r>
            <a:r>
              <a:rPr lang="de-DE" dirty="0"/>
              <a:t> </a:t>
            </a:r>
            <a:r>
              <a:rPr lang="de-DE" dirty="0" err="1"/>
              <a:t>participation</a:t>
            </a:r>
            <a:endParaRPr lang="de-DE" dirty="0"/>
          </a:p>
          <a:p>
            <a:r>
              <a:rPr lang="de-DE" dirty="0"/>
              <a:t>Focus on </a:t>
            </a:r>
            <a:r>
              <a:rPr lang="de-DE" dirty="0" err="1"/>
              <a:t>small</a:t>
            </a:r>
            <a:r>
              <a:rPr lang="de-DE" dirty="0"/>
              <a:t> (sub-)</a:t>
            </a:r>
            <a:r>
              <a:rPr lang="de-DE" dirty="0" err="1"/>
              <a:t>groups</a:t>
            </a:r>
            <a:endParaRPr lang="de-DE" dirty="0"/>
          </a:p>
          <a:p>
            <a:r>
              <a:rPr lang="de-DE" dirty="0"/>
              <a:t>Stay open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change</a:t>
            </a:r>
            <a:endParaRPr lang="de-DE" dirty="0"/>
          </a:p>
          <a:p>
            <a:r>
              <a:rPr lang="de-DE" dirty="0"/>
              <a:t>Find a digital </a:t>
            </a:r>
            <a:r>
              <a:rPr lang="de-DE" dirty="0" err="1"/>
              <a:t>home</a:t>
            </a:r>
            <a:r>
              <a:rPr lang="de-DE" dirty="0"/>
              <a:t> </a:t>
            </a:r>
            <a:r>
              <a:rPr lang="de-DE" dirty="0" err="1"/>
              <a:t>that</a:t>
            </a:r>
            <a:r>
              <a:rPr lang="de-DE" dirty="0"/>
              <a:t> </a:t>
            </a:r>
            <a:r>
              <a:rPr lang="de-DE" dirty="0" err="1"/>
              <a:t>fits</a:t>
            </a:r>
            <a:r>
              <a:rPr lang="de-DE" dirty="0"/>
              <a:t> </a:t>
            </a:r>
            <a:r>
              <a:rPr lang="de-DE" dirty="0" err="1"/>
              <a:t>your</a:t>
            </a:r>
            <a:r>
              <a:rPr lang="de-DE" dirty="0"/>
              <a:t> </a:t>
            </a:r>
            <a:r>
              <a:rPr lang="de-DE" dirty="0" err="1"/>
              <a:t>needs</a:t>
            </a:r>
            <a:endParaRPr lang="de-DE" dirty="0"/>
          </a:p>
          <a:p>
            <a:r>
              <a:rPr lang="de-DE" dirty="0"/>
              <a:t>Have </a:t>
            </a:r>
            <a:r>
              <a:rPr lang="de-DE" dirty="0" err="1"/>
              <a:t>fun</a:t>
            </a:r>
            <a:r>
              <a:rPr lang="de-DE" dirty="0"/>
              <a:t> </a:t>
            </a:r>
            <a:r>
              <a:rPr lang="de-DE" dirty="0" err="1"/>
              <a:t>together</a:t>
            </a:r>
            <a:r>
              <a:rPr lang="de-DE" dirty="0"/>
              <a:t> – </a:t>
            </a:r>
            <a:r>
              <a:rPr lang="de-DE" dirty="0" err="1"/>
              <a:t>it‘s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best</a:t>
            </a:r>
            <a:r>
              <a:rPr lang="de-DE" dirty="0"/>
              <a:t> </a:t>
            </a:r>
            <a:r>
              <a:rPr lang="de-DE" dirty="0" err="1"/>
              <a:t>glue</a:t>
            </a:r>
            <a:r>
              <a:rPr lang="de-DE" dirty="0"/>
              <a:t> </a:t>
            </a:r>
            <a:r>
              <a:rPr lang="de-DE" dirty="0" err="1"/>
              <a:t>for</a:t>
            </a:r>
            <a:r>
              <a:rPr lang="de-DE" dirty="0"/>
              <a:t> </a:t>
            </a:r>
            <a:r>
              <a:rPr lang="de-DE" dirty="0" err="1"/>
              <a:t>our</a:t>
            </a:r>
            <a:r>
              <a:rPr lang="de-DE" dirty="0"/>
              <a:t> </a:t>
            </a:r>
            <a:r>
              <a:rPr lang="de-DE" dirty="0" err="1"/>
              <a:t>community</a:t>
            </a:r>
            <a:r>
              <a:rPr lang="de-DE" dirty="0"/>
              <a:t>!</a:t>
            </a:r>
          </a:p>
          <a:p>
            <a:pPr marL="0" indent="0">
              <a:buNone/>
            </a:pPr>
            <a:endParaRPr lang="de-DE" dirty="0"/>
          </a:p>
        </p:txBody>
      </p:sp>
      <p:sp>
        <p:nvSpPr>
          <p:cNvPr id="7" name="Fußzeilenplatzhalter 5">
            <a:extLst>
              <a:ext uri="{FF2B5EF4-FFF2-40B4-BE49-F238E27FC236}">
                <a16:creationId xmlns:a16="http://schemas.microsoft.com/office/drawing/2014/main" id="{3C817B88-2320-8730-5F04-9194F26B00C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sv-SE" dirty="0"/>
              <a:t>useR 2026</a:t>
            </a:r>
          </a:p>
        </p:txBody>
      </p:sp>
      <p:sp>
        <p:nvSpPr>
          <p:cNvPr id="8" name="Datumsplatzhalter 4">
            <a:extLst>
              <a:ext uri="{FF2B5EF4-FFF2-40B4-BE49-F238E27FC236}">
                <a16:creationId xmlns:a16="http://schemas.microsoft.com/office/drawing/2014/main" id="{834EC79C-C9A4-404A-529E-AAC7C372C172}"/>
              </a:ext>
            </a:extLst>
          </p:cNvPr>
          <p:cNvSpPr txBox="1">
            <a:spLocks/>
          </p:cNvSpPr>
          <p:nvPr/>
        </p:nvSpPr>
        <p:spPr>
          <a:xfrm>
            <a:off x="8956220" y="6356350"/>
            <a:ext cx="1405637" cy="365125"/>
          </a:xfrm>
          <a:prstGeom prst="rect">
            <a:avLst/>
          </a:prstGeom>
        </p:spPr>
        <p:txBody>
          <a:bodyPr anchor="ctr"/>
          <a:lstStyle>
            <a:defPPr>
              <a:defRPr lang="de-DE"/>
            </a:defPPr>
            <a:lvl1pPr marL="0" algn="r" defTabSz="914400" rtl="0" eaLnBrk="1" latinLnBrk="0" hangingPunct="1">
              <a:defRPr sz="1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/>
              <a:t>06.-09.07.2026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54578378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Plattform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3AFC2"/>
      </a:accent1>
      <a:accent2>
        <a:srgbClr val="7FCC6C"/>
      </a:accent2>
      <a:accent3>
        <a:srgbClr val="A5A5A5"/>
      </a:accent3>
      <a:accent4>
        <a:srgbClr val="28837E"/>
      </a:accent4>
      <a:accent5>
        <a:srgbClr val="94D2DC"/>
      </a:accent5>
      <a:accent6>
        <a:srgbClr val="4CA238"/>
      </a:accent6>
      <a:hlink>
        <a:srgbClr val="1E605D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lattform_Folienmaster.pptx" id="{B7727970-16F4-4BD3-8B18-5C4C718CFB97}" vid="{B49FE499-6297-4694-A876-1B84431E4FE1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DBA8AB31478DC24F9383BB1A33A4A64E" ma:contentTypeVersion="12" ma:contentTypeDescription="Ein neues Dokument erstellen." ma:contentTypeScope="" ma:versionID="c96bbb931029c5cd953015211386216e">
  <xsd:schema xmlns:xsd="http://www.w3.org/2001/XMLSchema" xmlns:xs="http://www.w3.org/2001/XMLSchema" xmlns:p="http://schemas.microsoft.com/office/2006/metadata/properties" xmlns:ns2="b51c7a92-237b-4ce9-b7c8-54135b4ea3d3" xmlns:ns3="2b65fdba-5be0-4eee-9df9-693702e971e5" targetNamespace="http://schemas.microsoft.com/office/2006/metadata/properties" ma:root="true" ma:fieldsID="c3cb4dd7145375e8e029b7a2acbea774" ns2:_="" ns3:_="">
    <xsd:import namespace="b51c7a92-237b-4ce9-b7c8-54135b4ea3d3"/>
    <xsd:import namespace="2b65fdba-5be0-4eee-9df9-693702e971e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Location" minOccurs="0"/>
                <xsd:element ref="ns2:MediaServiceOCR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51c7a92-237b-4ce9-b7c8-54135b4ea3d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Location" ma:index="12" nillable="true" ma:displayName="MediaServiceLocation" ma:internalName="MediaServiceLocation" ma:readOnly="true">
      <xsd:simpleType>
        <xsd:restriction base="dms:Text"/>
      </xsd:simpleType>
    </xsd:element>
    <xsd:element name="MediaServiceOCR" ma:index="13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b65fdba-5be0-4eee-9df9-693702e971e5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Freigegeben für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Freigegeben für -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4D49BBDB-A648-486C-9CBA-4C7786546657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53F1405F-091D-45BD-AE00-E05B1219CA5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51c7a92-237b-4ce9-b7c8-54135b4ea3d3"/>
    <ds:schemaRef ds:uri="2b65fdba-5be0-4eee-9df9-693702e971e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5413783C-07FE-444C-A25C-EAE66F2F8B49}">
  <ds:schemaRefs>
    <ds:schemaRef ds:uri="http://schemas.microsoft.com/office/2006/metadata/properties"/>
    <ds:schemaRef ds:uri="http://schemas.microsoft.com/office/2006/documentManagement/types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2b65fdba-5be0-4eee-9df9-693702e971e5"/>
    <ds:schemaRef ds:uri="http://purl.org/dc/elements/1.1/"/>
    <ds:schemaRef ds:uri="b51c7a92-237b-4ce9-b7c8-54135b4ea3d3"/>
    <ds:schemaRef ds:uri="http://www.w3.org/XML/1998/namespace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Plattform_Folienmaster</Template>
  <TotalTime>0</TotalTime>
  <Words>424</Words>
  <Application>Microsoft Office PowerPoint</Application>
  <PresentationFormat>Breitbild</PresentationFormat>
  <Paragraphs>109</Paragraphs>
  <Slides>10</Slides>
  <Notes>5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Office</vt:lpstr>
      <vt:lpstr>R communities – from first crush to long-term relationship</vt:lpstr>
      <vt:lpstr>Honeymoon phase</vt:lpstr>
      <vt:lpstr>Forum R – how it all began</vt:lpstr>
      <vt:lpstr>What we did</vt:lpstr>
      <vt:lpstr>Reality phase</vt:lpstr>
      <vt:lpstr>Adjustment phase</vt:lpstr>
      <vt:lpstr>What we do today</vt:lpstr>
      <vt:lpstr>Commitment phase</vt:lpstr>
      <vt:lpstr>What we learned about “community maintenance”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Forum R</dc:title>
  <dc:creator>Susanne Steinmann</dc:creator>
  <cp:lastModifiedBy>Susanne Steinmann</cp:lastModifiedBy>
  <cp:revision>89</cp:revision>
  <cp:lastPrinted>2026-06-12T11:20:06Z</cp:lastPrinted>
  <dcterms:created xsi:type="dcterms:W3CDTF">2024-11-19T13:00:17Z</dcterms:created>
  <dcterms:modified xsi:type="dcterms:W3CDTF">2026-06-26T09:31:14Z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0x010100DBA8AB31478DC24F9383BB1A33A4A64E</vt:lpwstr>
  </property>
</Properties>
</file>