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0" d="100"/>
          <a:sy n="70" d="100"/>
        </p:scale>
        <p:origin x="6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Movies released</c:v>
                </c:pt>
              </c:strCache>
            </c:strRef>
          </c:tx>
          <c:spPr>
            <a:solidFill>
              <a:srgbClr val="7A2E2E"/>
            </a:solidFill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&lt;1930</c:v>
                </c:pt>
                <c:pt idx="1">
                  <c:v>1930s</c:v>
                </c:pt>
                <c:pt idx="2">
                  <c:v>1940s</c:v>
                </c:pt>
                <c:pt idx="3">
                  <c:v>1950s</c:v>
                </c:pt>
                <c:pt idx="4">
                  <c:v>1960s</c:v>
                </c:pt>
                <c:pt idx="5">
                  <c:v>1970s</c:v>
                </c:pt>
                <c:pt idx="6">
                  <c:v>1980s</c:v>
                </c:pt>
                <c:pt idx="7">
                  <c:v>1990s</c:v>
                </c:pt>
                <c:pt idx="8">
                  <c:v>2000s</c:v>
                </c:pt>
                <c:pt idx="9">
                  <c:v>2010s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897</c:v>
                </c:pt>
                <c:pt idx="1">
                  <c:v>2069</c:v>
                </c:pt>
                <c:pt idx="2">
                  <c:v>2326</c:v>
                </c:pt>
                <c:pt idx="3">
                  <c:v>2981</c:v>
                </c:pt>
                <c:pt idx="4">
                  <c:v>3586</c:v>
                </c:pt>
                <c:pt idx="5">
                  <c:v>4958</c:v>
                </c:pt>
                <c:pt idx="6">
                  <c:v>5182</c:v>
                </c:pt>
                <c:pt idx="7">
                  <c:v>6656</c:v>
                </c:pt>
                <c:pt idx="8">
                  <c:v>12679</c:v>
                </c:pt>
                <c:pt idx="9">
                  <c:v>20489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74-4C16-ADF5-9117ABCB9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6058"/>
                </a:solidFill>
                <a:latin typeface="Times New Roman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9525" cap="flat">
              <a:solidFill>
                <a:srgbClr val="E7E2DB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6B6058"/>
                    </a:solidFill>
                    <a:latin typeface="Times New Roman"/>
                  </a:defRPr>
                </a:pPr>
                <a:r>
                  <a:rPr lang="en-US" b="0" i="0" u="none" strike="noStrike">
                    <a:solidFill>
                      <a:srgbClr val="6B6058"/>
                    </a:solidFill>
                    <a:latin typeface="Times New Roman"/>
                  </a:rPr>
                  <a:t>Movies released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6058"/>
                </a:solidFill>
                <a:latin typeface="Times New Roman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Movies</c:v>
                </c:pt>
              </c:strCache>
            </c:strRef>
          </c:tx>
          <c:spPr>
            <a:solidFill>
              <a:srgbClr val="7A2E2E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6B6058"/>
                    </a:solidFill>
                    <a:latin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Sci-Fi</c:v>
                </c:pt>
                <c:pt idx="1">
                  <c:v>Adventure</c:v>
                </c:pt>
                <c:pt idx="2">
                  <c:v>Crime</c:v>
                </c:pt>
                <c:pt idx="3">
                  <c:v>Documentary</c:v>
                </c:pt>
                <c:pt idx="4">
                  <c:v>Horror</c:v>
                </c:pt>
                <c:pt idx="5">
                  <c:v>Action</c:v>
                </c:pt>
                <c:pt idx="6">
                  <c:v>Romance</c:v>
                </c:pt>
                <c:pt idx="7">
                  <c:v>Thriller</c:v>
                </c:pt>
                <c:pt idx="8">
                  <c:v>Comedy</c:v>
                </c:pt>
                <c:pt idx="9">
                  <c:v>Drama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3595</c:v>
                </c:pt>
                <c:pt idx="1">
                  <c:v>4145</c:v>
                </c:pt>
                <c:pt idx="2">
                  <c:v>5319</c:v>
                </c:pt>
                <c:pt idx="3">
                  <c:v>5605</c:v>
                </c:pt>
                <c:pt idx="4">
                  <c:v>5989</c:v>
                </c:pt>
                <c:pt idx="5">
                  <c:v>7348</c:v>
                </c:pt>
                <c:pt idx="6">
                  <c:v>7719</c:v>
                </c:pt>
                <c:pt idx="7">
                  <c:v>8654</c:v>
                </c:pt>
                <c:pt idx="8">
                  <c:v>16870</c:v>
                </c:pt>
                <c:pt idx="9">
                  <c:v>25606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D4-4E8A-A0E9-AA2C05984EB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31F1C"/>
                </a:solidFill>
                <a:latin typeface="Times New Roman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9525" cap="flat">
              <a:solidFill>
                <a:srgbClr val="E7E2DB"/>
              </a:solidFill>
              <a:prstDash val="solid"/>
              <a:round/>
            </a:ln>
          </c:spPr>
        </c:majorGridlines>
        <c:numFmt formatCode="#,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6058"/>
                </a:solidFill>
                <a:latin typeface="Times New Roman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Co-occurrences</c:v>
                </c:pt>
              </c:strCache>
            </c:strRef>
          </c:tx>
          <c:spPr>
            <a:solidFill>
              <a:srgbClr val="B06A5A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0" i="0" u="none" strike="noStrike">
                    <a:solidFill>
                      <a:srgbClr val="6B6058"/>
                    </a:solidFill>
                    <a:latin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Adventure + Action</c:v>
                </c:pt>
                <c:pt idx="1">
                  <c:v>Drama + Thriller</c:v>
                </c:pt>
                <c:pt idx="2">
                  <c:v>Comedy + Romance</c:v>
                </c:pt>
                <c:pt idx="3">
                  <c:v>Action + Thriller</c:v>
                </c:pt>
                <c:pt idx="4">
                  <c:v>Drama + Romance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2541</c:v>
                </c:pt>
                <c:pt idx="1">
                  <c:v>2987</c:v>
                </c:pt>
                <c:pt idx="2">
                  <c:v>3108</c:v>
                </c:pt>
                <c:pt idx="3">
                  <c:v>3241</c:v>
                </c:pt>
                <c:pt idx="4">
                  <c:v>4912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FD-4310-81B6-7907B87176A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231F1C"/>
                </a:solidFill>
                <a:latin typeface="Times New Roman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9525" cap="flat">
              <a:solidFill>
                <a:srgbClr val="E7E2DB"/>
              </a:solidFill>
              <a:prstDash val="solid"/>
              <a:round/>
            </a:ln>
          </c:spPr>
        </c:majorGridlines>
        <c:numFmt formatCode="#,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6058"/>
                </a:solidFill>
                <a:latin typeface="Times New Roman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IDF weight</c:v>
                </c:pt>
              </c:strCache>
            </c:strRef>
          </c:tx>
          <c:spPr>
            <a:solidFill>
              <a:srgbClr val="7A2E2E"/>
            </a:solidFill>
            <a:effectLst/>
          </c:spPr>
          <c:invertIfNegative val="0"/>
          <c:dLbls>
            <c:numFmt formatCode="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6B6058"/>
                    </a:solidFill>
                    <a:latin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Drama</c:v>
                </c:pt>
                <c:pt idx="1">
                  <c:v>Comedy</c:v>
                </c:pt>
                <c:pt idx="2">
                  <c:v>Action</c:v>
                </c:pt>
                <c:pt idx="3">
                  <c:v>War</c:v>
                </c:pt>
                <c:pt idx="4">
                  <c:v>Musical</c:v>
                </c:pt>
                <c:pt idx="5">
                  <c:v>Western</c:v>
                </c:pt>
                <c:pt idx="6">
                  <c:v>Film-Noir</c:v>
                </c:pt>
                <c:pt idx="7">
                  <c:v>IMAX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3.2</c:v>
                </c:pt>
                <c:pt idx="1">
                  <c:v>3.31</c:v>
                </c:pt>
                <c:pt idx="2">
                  <c:v>3.55</c:v>
                </c:pt>
                <c:pt idx="3">
                  <c:v>4.2699999999999996</c:v>
                </c:pt>
                <c:pt idx="4">
                  <c:v>4.59</c:v>
                </c:pt>
                <c:pt idx="5">
                  <c:v>4.8600000000000003</c:v>
                </c:pt>
                <c:pt idx="6">
                  <c:v>5.97</c:v>
                </c:pt>
                <c:pt idx="7">
                  <c:v>6.77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C6-4187-9C2E-D93E4EE9DE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231F1C"/>
                </a:solidFill>
                <a:latin typeface="Times New Roman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9525" cap="flat">
              <a:solidFill>
                <a:srgbClr val="E7E2DB"/>
              </a:solidFill>
              <a:prstDash val="solid"/>
              <a:round/>
            </a:ln>
          </c:spPr>
        </c:majorGridlines>
        <c:numFmt formatCode="0.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6058"/>
                </a:solidFill>
                <a:latin typeface="Times New Roman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2440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 everyone. In the next five minutes I want to show you how far you can get on a recommendation problem using nothing but genre metadata, some careful statistics, and R. No ratings, no user history.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So: no cold start, a validated statistical backbone, and an honest account of where it still falls short. The natural next step is folding in the ratings table for a hybrid model. Thanks — happy to take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recommenders lean on rating history. That works, until a movie or a user is brand new. This project asks a narrower question: how far can genre metadata alone take you? Turns out, surprisingly far.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dataset is deliberately thin: movieId, title, and genres. That's it. Every visualization I'm about to show you is squeezed out of that one genres column.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Nothing shocking here, but worth grounding: output exploded after 2000. That matters because it means recent genre conventions dominate the statistics we lean on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Drama and comedy are everywhere. If I treated every genre as equally informative, my similarity scores would just be measuring 'is this also a drama,' which isn't useful. That's the setup for the next few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It's not enough to see Drama and Romance co-occur a lot — with 62,000 movies almost everything co-occurs 'a lot' in raw counts. The chi-square test asks whether it's more than chance would predict, and for every major pair, the answer is a resounding yes.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trick that makes the whole system work: reweight every genre by inverse document frequency. Common genres get discounted, rare genres get amplified. Then every movie is a point in genre space, and distance between points is just cosine similarity.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Cut the dendrogram at five clusters and you get something a film critic would recognise instantly: a drama core, an action-thriller block, light entertainment, speculative fiction, and a niche bucket. Structure, not supervision.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Without ratings, I validate against genre overlap: how much do the recommended movies share with the query, genre-wise. Mean of 0.71 across a hundred random seeds is a strong signal for a model that only ever looked at genre tags. And it's fast — 158 milliseconds end to end.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31F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822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C996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USER! 2026  —  LIGHTNING TALK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77240" y="1737360"/>
            <a:ext cx="98755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Recommending Movies</a:t>
            </a:r>
            <a:endParaRPr lang="en-US" sz="44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Without a Single Rating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977640"/>
            <a:ext cx="8686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D8D2CB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Content-based filtering with TF–IDF and cosine similarity, built in R on 62,423 movies.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5029200"/>
            <a:ext cx="2926080" cy="0"/>
          </a:xfrm>
          <a:prstGeom prst="line">
            <a:avLst/>
          </a:prstGeom>
          <a:noFill/>
          <a:ln w="19050">
            <a:solidFill>
              <a:srgbClr val="C996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52578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Shaurya Pratap Singh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22960" y="55778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79E95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Indian Institute of Information Technology, Una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31F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85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C996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TAKEAWAYS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22960" y="105156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Metadata alone gets you further than you'd think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822960" y="2194560"/>
            <a:ext cx="329184" cy="329184"/>
          </a:xfrm>
          <a:prstGeom prst="ellipse">
            <a:avLst/>
          </a:prstGeom>
          <a:solidFill>
            <a:srgbClr val="7A2E2E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2194560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371600" y="2130552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96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No cold start.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71600" y="2496312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8D2CB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A brand-new title is recommendable the moment its genres are known — no rating history required.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822960" y="3246120"/>
            <a:ext cx="329184" cy="329184"/>
          </a:xfrm>
          <a:prstGeom prst="ellipse">
            <a:avLst/>
          </a:prstGeom>
          <a:solidFill>
            <a:srgbClr val="7A2E2E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3246120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371600" y="3182112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96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Inference earns the model its keep.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371600" y="3547872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8D2CB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Chi-square tests and TF–IDF turn raw genre tags into a statistically defensible feature space.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22960" y="4297680"/>
            <a:ext cx="329184" cy="329184"/>
          </a:xfrm>
          <a:prstGeom prst="ellipse">
            <a:avLst/>
          </a:prstGeom>
          <a:solidFill>
            <a:srgbClr val="7A2E2E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4297680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371600" y="4233672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96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It's honest about its limits.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371600" y="4599432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8D2CB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It recommends movies like a title, not movies for a person — and niche genres rarely surface outside their own cluster.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22960" y="5532120"/>
            <a:ext cx="2926080" cy="0"/>
          </a:xfrm>
          <a:prstGeom prst="line">
            <a:avLst/>
          </a:prstGeom>
          <a:noFill/>
          <a:ln w="12700">
            <a:solidFill>
              <a:srgbClr val="584F4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57150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Next: fold in the MovieLens ratings for hybrid, user-aware recommendations. Thank you.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22960" y="6263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79E95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Shaurya Pratap Singh  ·  IIIT Una  ·  DSMC203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THE QUESTION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881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Two ways to recommend a movie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691640"/>
            <a:ext cx="5029200" cy="3931920"/>
          </a:xfrm>
          <a:prstGeom prst="rect">
            <a:avLst/>
          </a:prstGeom>
          <a:solidFill>
            <a:srgbClr val="F4EFE9"/>
          </a:solidFill>
          <a:ln/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05840" y="201168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THE USUAL WAY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005840" y="2331720"/>
            <a:ext cx="4297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Collaborative Filtering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005840" y="3063240"/>
            <a:ext cx="42976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Learns from what similar users rated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Powerful once ratings pile up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Useless for a brand-new title or a brand-new user — the cold-start problem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126480" y="1691640"/>
            <a:ext cx="5029200" cy="3931920"/>
          </a:xfrm>
          <a:prstGeom prst="rect">
            <a:avLst/>
          </a:prstGeom>
          <a:solidFill>
            <a:srgbClr val="7A2E2E"/>
          </a:solidFill>
          <a:ln/>
          <a:effectLst>
            <a:outerShdw blurRad="127000" dist="38100" dir="54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92240" y="201168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C996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THIS TALK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92240" y="2331720"/>
            <a:ext cx="4297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Content-Based Filtering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492240" y="3063240"/>
            <a:ext cx="42976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F1E9E4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Learns from the movie itself — its genres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F1E9E4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Works from the very first title, no history required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F1E9E4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The whole model is one table of numbers, and it fits on a laptop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THE DATASET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881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62,423 movies, one shared language: genre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2606040" cy="2377440"/>
          </a:xfrm>
          <a:prstGeom prst="rect">
            <a:avLst/>
          </a:prstGeom>
          <a:solidFill>
            <a:srgbClr val="7A2E2E"/>
          </a:solidFill>
          <a:ln/>
          <a:effectLst>
            <a:outerShdw blurRad="762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2514600"/>
            <a:ext cx="2606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96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62,423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822960" y="352044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movies in MovieLens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474720" y="2011680"/>
            <a:ext cx="2606040" cy="2377440"/>
          </a:xfrm>
          <a:prstGeom prst="rect">
            <a:avLst/>
          </a:prstGeom>
          <a:solidFill>
            <a:srgbClr val="F4EFE9"/>
          </a:solidFill>
          <a:ln/>
          <a:effectLst>
            <a:outerShdw blurRad="762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474720" y="2514600"/>
            <a:ext cx="2606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1874–2019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3657600" y="352044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years of cinema covered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6309360" y="2011680"/>
            <a:ext cx="2606040" cy="2377440"/>
          </a:xfrm>
          <a:prstGeom prst="rect">
            <a:avLst/>
          </a:prstGeom>
          <a:solidFill>
            <a:srgbClr val="F4EFE9"/>
          </a:solidFill>
          <a:ln/>
          <a:effectLst>
            <a:outerShdw blurRad="762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309360" y="2514600"/>
            <a:ext cx="2606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19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492240" y="352044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genre labels, no ratings used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9144000" y="2011680"/>
            <a:ext cx="2606040" cy="2377440"/>
          </a:xfrm>
          <a:prstGeom prst="rect">
            <a:avLst/>
          </a:prstGeom>
          <a:solidFill>
            <a:srgbClr val="F4EFE9"/>
          </a:solidFill>
          <a:ln/>
          <a:effectLst>
            <a:outerShdw blurRad="762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144000" y="2514600"/>
            <a:ext cx="2606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5,062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326880" y="352044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movies carry no genre at all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640080" y="47091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Just three columns per movie: an ID, a title, and a pipe-separated list of genres. Everything that follows is built from that one string.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EXPLORATORY ANALYSIS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881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Cinema's output kept doubling, decade after decade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548640" y="1600200"/>
          <a:ext cx="7863840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8732520" y="1920240"/>
            <a:ext cx="2788920" cy="1554480"/>
          </a:xfrm>
          <a:prstGeom prst="rect">
            <a:avLst/>
          </a:prstGeom>
          <a:solidFill>
            <a:srgbClr val="7A2E2E"/>
          </a:solidFill>
          <a:ln/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8732520" y="2103120"/>
            <a:ext cx="2788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96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32.8%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8915400" y="274320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of every movie in the set was released in the 2010s alone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8732520" y="3703320"/>
            <a:ext cx="28346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Streaming and digital distribution didn't just add movies — they changed the shape of the whole dataset, and with it, the genre mix we'll see next.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EXPLORATORY ANALYSIS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881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Drama and comedy quietly dominate everything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548640" y="1554480"/>
          <a:ext cx="6949440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7772400" y="1737360"/>
            <a:ext cx="3749040" cy="3931920"/>
          </a:xfrm>
          <a:prstGeom prst="rect">
            <a:avLst/>
          </a:prstGeom>
          <a:solidFill>
            <a:srgbClr val="F4EFE9"/>
          </a:solidFill>
          <a:ln/>
          <a:effectLst>
            <a:outerShdw blurRad="762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8046720" y="19659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41%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8046720" y="260604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of all movies carry a Drama label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8046720" y="3246120"/>
            <a:ext cx="3200400" cy="0"/>
          </a:xfrm>
          <a:prstGeom prst="line">
            <a:avLst/>
          </a:prstGeom>
          <a:noFill/>
          <a:ln w="12700">
            <a:solidFill>
              <a:srgbClr val="D8D0C6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046720" y="342900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27%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8046720" y="4069080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carry Comedy — the only other genre past a fifth of the catalogue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8046720" y="502920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A genre this common tells you almost nothing about a movie. That imbalance is exactly the problem TF–IDF was built to fix.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STATISTICAL INFERENCE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881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Genres don't pair up by chance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548640" y="1600200"/>
          <a:ext cx="6675120" cy="356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5212080"/>
            <a:ext cx="6675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Top five genre pairings, by number of shared movies</a:t>
            </a:r>
            <a:endParaRPr lang="en-US" sz="1250" dirty="0"/>
          </a:p>
        </p:txBody>
      </p:sp>
      <p:sp>
        <p:nvSpPr>
          <p:cNvPr id="6" name="Shape 3"/>
          <p:cNvSpPr/>
          <p:nvPr/>
        </p:nvSpPr>
        <p:spPr>
          <a:xfrm>
            <a:off x="7498080" y="1600200"/>
            <a:ext cx="4023360" cy="3566160"/>
          </a:xfrm>
          <a:prstGeom prst="rect">
            <a:avLst/>
          </a:prstGeom>
          <a:solidFill>
            <a:srgbClr val="231F1C"/>
          </a:solidFill>
          <a:ln/>
          <a:effectLst>
            <a:outerShdw blurRad="127000" dist="38100" dir="54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7818120" y="187452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C996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CHI-SQUARE TEST OF INDEPENDENCE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7818120" y="2286000"/>
            <a:ext cx="3383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χ² = 4,872.3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7818120" y="297180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8D2CB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for Drama × Romance alone — against a threshold of 3.84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7818120" y="3657600"/>
            <a:ext cx="3383280" cy="0"/>
          </a:xfrm>
          <a:prstGeom prst="line">
            <a:avLst/>
          </a:prstGeom>
          <a:noFill/>
          <a:ln w="12700">
            <a:solidFill>
              <a:srgbClr val="584F49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818120" y="3840480"/>
            <a:ext cx="3383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Every one of the ten major genre pairs tested is significant at p &lt; 0.001.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7818120" y="470916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C996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These aren't coincidences — they're conventions of storytelling.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FEATURE ENGINEERING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881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Rare genres are told to speak louder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548640" y="1600200"/>
          <a:ext cx="6858000" cy="4297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7635240" y="1737360"/>
            <a:ext cx="3886200" cy="4023360"/>
          </a:xfrm>
          <a:prstGeom prst="rect">
            <a:avLst/>
          </a:prstGeom>
          <a:solidFill>
            <a:srgbClr val="F4EFE9"/>
          </a:solidFill>
          <a:ln/>
          <a:effectLst>
            <a:outerShdw blurRad="762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7909560" y="196596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TF–IDF, in one line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909560" y="2468880"/>
            <a:ext cx="3383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Every genre a movie carries gets multiplied by how rare that genre is across all 62,423 movies.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909560" y="3337560"/>
            <a:ext cx="3383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IMAX and Film-Noir become loud, distinguishing signals. Drama and Comedy fade into background noise — which is exactly what we want.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7909560" y="4389120"/>
            <a:ext cx="3108960" cy="0"/>
          </a:xfrm>
          <a:prstGeom prst="line">
            <a:avLst/>
          </a:prstGeom>
          <a:noFill/>
          <a:ln w="12700">
            <a:solidFill>
              <a:srgbClr val="D8D0C6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909560" y="4572000"/>
            <a:ext cx="3383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Each movie becomes a weighted vector. Comparing two movies is then just the angle between two vectors — cosine similarity.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CLUSTERING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881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Ward's linkage rediscovered what critics already knew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2084832" cy="3566160"/>
          </a:xfrm>
          <a:prstGeom prst="rect">
            <a:avLst/>
          </a:prstGeom>
          <a:solidFill>
            <a:srgbClr val="7A2E2E"/>
          </a:solidFill>
          <a:ln/>
          <a:effectLst>
            <a:outerShdw blurRad="762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481328" y="2240280"/>
            <a:ext cx="402336" cy="402336"/>
          </a:xfrm>
          <a:prstGeom prst="ellipse">
            <a:avLst/>
          </a:prstGeom>
          <a:solidFill>
            <a:srgbClr val="C9962E"/>
          </a:solidFill>
          <a:ln/>
        </p:spPr>
      </p:sp>
      <p:sp>
        <p:nvSpPr>
          <p:cNvPr id="6" name="Text 4"/>
          <p:cNvSpPr/>
          <p:nvPr/>
        </p:nvSpPr>
        <p:spPr>
          <a:xfrm>
            <a:off x="1481328" y="224028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2834640"/>
            <a:ext cx="181051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Drama Core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22960" y="3703320"/>
            <a:ext cx="1719072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1E9E4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Drama · Romance · War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862072" y="1920240"/>
            <a:ext cx="2084832" cy="3566160"/>
          </a:xfrm>
          <a:prstGeom prst="rect">
            <a:avLst/>
          </a:prstGeom>
          <a:solidFill>
            <a:srgbClr val="F4EFE9"/>
          </a:solidFill>
          <a:ln/>
          <a:effectLst>
            <a:outerShdw blurRad="762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703320" y="2240280"/>
            <a:ext cx="402336" cy="402336"/>
          </a:xfrm>
          <a:prstGeom prst="ellipse">
            <a:avLst/>
          </a:prstGeom>
          <a:solidFill>
            <a:srgbClr val="7A2E2E"/>
          </a:solidFill>
          <a:ln/>
        </p:spPr>
      </p:sp>
      <p:sp>
        <p:nvSpPr>
          <p:cNvPr id="11" name="Text 9"/>
          <p:cNvSpPr/>
          <p:nvPr/>
        </p:nvSpPr>
        <p:spPr>
          <a:xfrm>
            <a:off x="3703320" y="224028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999232" y="2834640"/>
            <a:ext cx="181051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Action / Thriller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044952" y="3703320"/>
            <a:ext cx="1719072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Action · Adventure · Thriller · Crime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084064" y="1920240"/>
            <a:ext cx="2084832" cy="3566160"/>
          </a:xfrm>
          <a:prstGeom prst="rect">
            <a:avLst/>
          </a:prstGeom>
          <a:solidFill>
            <a:srgbClr val="F4EFE9"/>
          </a:solidFill>
          <a:ln/>
          <a:effectLst>
            <a:outerShdw blurRad="762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925312" y="2240280"/>
            <a:ext cx="402336" cy="402336"/>
          </a:xfrm>
          <a:prstGeom prst="ellipse">
            <a:avLst/>
          </a:prstGeom>
          <a:solidFill>
            <a:srgbClr val="7A2E2E"/>
          </a:solidFill>
          <a:ln/>
        </p:spPr>
      </p:sp>
      <p:sp>
        <p:nvSpPr>
          <p:cNvPr id="16" name="Text 14"/>
          <p:cNvSpPr/>
          <p:nvPr/>
        </p:nvSpPr>
        <p:spPr>
          <a:xfrm>
            <a:off x="5925312" y="224028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221224" y="2834640"/>
            <a:ext cx="181051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Light Entertainment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266944" y="3703320"/>
            <a:ext cx="1719072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Comedy · Musical · Children · Animation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7306056" y="1920240"/>
            <a:ext cx="2084832" cy="3566160"/>
          </a:xfrm>
          <a:prstGeom prst="rect">
            <a:avLst/>
          </a:prstGeom>
          <a:solidFill>
            <a:srgbClr val="F4EFE9"/>
          </a:solidFill>
          <a:ln/>
          <a:effectLst>
            <a:outerShdw blurRad="762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147304" y="2240280"/>
            <a:ext cx="402336" cy="402336"/>
          </a:xfrm>
          <a:prstGeom prst="ellipse">
            <a:avLst/>
          </a:prstGeom>
          <a:solidFill>
            <a:srgbClr val="7A2E2E"/>
          </a:solidFill>
          <a:ln/>
        </p:spPr>
      </p:sp>
      <p:sp>
        <p:nvSpPr>
          <p:cNvPr id="21" name="Text 19"/>
          <p:cNvSpPr/>
          <p:nvPr/>
        </p:nvSpPr>
        <p:spPr>
          <a:xfrm>
            <a:off x="8147304" y="224028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443216" y="2834640"/>
            <a:ext cx="181051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Speculative Fiction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488936" y="3703320"/>
            <a:ext cx="1719072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Sci-Fi · Fantasy · Horror · Mystery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9528048" y="1920240"/>
            <a:ext cx="2084832" cy="3566160"/>
          </a:xfrm>
          <a:prstGeom prst="rect">
            <a:avLst/>
          </a:prstGeom>
          <a:solidFill>
            <a:srgbClr val="F4EFE9"/>
          </a:solidFill>
          <a:ln/>
          <a:effectLst>
            <a:outerShdw blurRad="762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10369296" y="2240280"/>
            <a:ext cx="402336" cy="402336"/>
          </a:xfrm>
          <a:prstGeom prst="ellipse">
            <a:avLst/>
          </a:prstGeom>
          <a:solidFill>
            <a:srgbClr val="7A2E2E"/>
          </a:solidFill>
          <a:ln/>
        </p:spPr>
      </p:sp>
      <p:sp>
        <p:nvSpPr>
          <p:cNvPr id="26" name="Text 24"/>
          <p:cNvSpPr/>
          <p:nvPr/>
        </p:nvSpPr>
        <p:spPr>
          <a:xfrm>
            <a:off x="10369296" y="224028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665208" y="2834640"/>
            <a:ext cx="181051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Niche &amp; Specialist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9710928" y="3703320"/>
            <a:ext cx="1719072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Documentary · Western · Film-Noir · IMAX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640080" y="566928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The algorithm never saw a film-studies textbook — it found these five groupings purely from how genre labels co-occur, and they read like a syllabus.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VALIDATION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881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Checked with genre overlap, not guesswork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100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GENRE OVERLAP SCORE — 100 SEED MOVIES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640080" y="1965960"/>
            <a:ext cx="2788920" cy="1417320"/>
          </a:xfrm>
          <a:prstGeom prst="rect">
            <a:avLst/>
          </a:prstGeom>
          <a:solidFill>
            <a:srgbClr val="7A2E2E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2103120"/>
            <a:ext cx="2788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996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0.71 ± 0.14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2697480"/>
            <a:ext cx="2788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mean overlap score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361188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87%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691640" y="36576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of seeds scored ≥ 0.50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640080" y="420624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61%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691640" y="42519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of seeds scored ≥ 0.75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640080" y="480060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34%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691640" y="4846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31F1C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of seeds scored a perfect 1.0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40080" y="548640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Genre Overlap Score = Jaccard similarity between a query movie's genres and each recommendation's genres.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663440" y="1554480"/>
            <a:ext cx="6675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100" dirty="0">
                <a:solidFill>
                  <a:srgbClr val="7A2E2E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QUERY: THE DARK KNIGHT (2008)</a:t>
            </a:r>
            <a:endParaRPr lang="en-US" sz="125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663440" y="1965960"/>
          <a:ext cx="6675120" cy="2743200"/>
        </p:xfrm>
        <a:graphic>
          <a:graphicData uri="http://schemas.openxmlformats.org/drawingml/2006/table">
            <a:tbl>
              <a:tblPr/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9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Rank</a:t>
                      </a:r>
                      <a:endParaRPr lang="en-US" sz="12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1F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Recommended title</a:t>
                      </a:r>
                      <a:endParaRPr lang="en-US" sz="12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1F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Similarity</a:t>
                      </a:r>
                      <a:endParaRPr lang="en-US" sz="12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1F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1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The Dark Knight Rises (2012)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1.0000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2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Batman Begins (2005)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1.0000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3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Heat (1995)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1.0000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4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L.A. Confidential (1997)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1.0000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5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Se7en (1995)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231F1C"/>
                          </a:solidFill>
                          <a:latin typeface="Times New Roman" pitchFamily="34" charset="0"/>
                          <a:ea typeface="Times New Roman" pitchFamily="34" charset="-122"/>
                          <a:cs typeface="Times New Roman" pitchFamily="34" charset="-120"/>
                        </a:rPr>
                        <a:t>0.9431</a:t>
                      </a:r>
                      <a:endParaRPr lang="en-US" sz="13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2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" name="Text 14"/>
          <p:cNvSpPr/>
          <p:nvPr/>
        </p:nvSpPr>
        <p:spPr>
          <a:xfrm>
            <a:off x="4663440" y="5074920"/>
            <a:ext cx="6675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Query genres: Action · Crime · Drama · Thriller. Every top match shares that same crime-drama backbone.</a:t>
            </a:r>
            <a:endParaRPr lang="en-US" sz="1250" dirty="0"/>
          </a:p>
        </p:txBody>
      </p:sp>
      <p:sp>
        <p:nvSpPr>
          <p:cNvPr id="18" name="Text 15"/>
          <p:cNvSpPr/>
          <p:nvPr/>
        </p:nvSpPr>
        <p:spPr>
          <a:xfrm>
            <a:off x="4663440" y="5623560"/>
            <a:ext cx="6675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6B605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A single recommendation, over all 62,423 movies, resolves in about 158 milliseconds on a laptop CPU.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1206</Words>
  <Application>Microsoft Office PowerPoint</Application>
  <PresentationFormat>Widescreen</PresentationFormat>
  <Paragraphs>140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Recommending Movies Without a Single Rating</dc:title>
  <dc:subject>PptxGenJS Presentation</dc:subject>
  <dc:creator>Shaurya Pratap Singh</dc:creator>
  <cp:lastModifiedBy>Shaurya Pratap Singh</cp:lastModifiedBy>
  <cp:revision>2</cp:revision>
  <dcterms:created xsi:type="dcterms:W3CDTF">2026-07-02T07:03:35Z</dcterms:created>
  <dcterms:modified xsi:type="dcterms:W3CDTF">2026-07-02T07:06:52Z</dcterms:modified>
</cp:coreProperties>
</file>