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32735838" cy="2139632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38" autoAdjust="0"/>
    <p:restoredTop sz="94610"/>
  </p:normalViewPr>
  <p:slideViewPr>
    <p:cSldViewPr snapToGrid="0" snapToObjects="1">
      <p:cViewPr>
        <p:scale>
          <a:sx n="33" d="100"/>
          <a:sy n="33" d="100"/>
        </p:scale>
        <p:origin x="1157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9T07:12:37.5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93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hyperlink" Target="https://cricsheet.org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customXml" Target="../ink/ink1.xml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4.sv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assets/header_gradient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30276899" cy="4842305"/>
          </a:xfrm>
          <a:prstGeom prst="rect">
            <a:avLst/>
          </a:prstGeom>
        </p:spPr>
      </p:pic>
      <p:pic>
        <p:nvPicPr>
          <p:cNvPr id="3" name="Image 1" descr="assets/icon_cricket_white.png"/>
          <p:cNvPicPr>
            <a:picLocks noChangeAspect="1"/>
          </p:cNvPicPr>
          <p:nvPr/>
        </p:nvPicPr>
        <p:blipFill>
          <a:blip r:embed="rId4">
            <a:alphaModFix amt="18000"/>
          </a:blip>
          <a:stretch>
            <a:fillRect/>
          </a:stretch>
        </p:blipFill>
        <p:spPr>
          <a:xfrm rot="1500000">
            <a:off x="563840" y="-416491"/>
            <a:ext cx="8410250" cy="77716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23581046" y="-209235"/>
            <a:ext cx="5693092" cy="5260776"/>
          </a:xfrm>
          <a:prstGeom prst="ellipse">
            <a:avLst/>
          </a:prstGeom>
          <a:solidFill>
            <a:srgbClr val="FFFFFF">
              <a:alpha val="8000"/>
            </a:srgbClr>
          </a:solidFill>
          <a:ln/>
        </p:spPr>
        <p:txBody>
          <a:bodyPr/>
          <a:lstStyle/>
          <a:p>
            <a:endParaRPr lang="en-IN" dirty="0"/>
          </a:p>
        </p:txBody>
      </p:sp>
      <p:sp>
        <p:nvSpPr>
          <p:cNvPr id="8" name="Shape 4"/>
          <p:cNvSpPr/>
          <p:nvPr/>
        </p:nvSpPr>
        <p:spPr>
          <a:xfrm>
            <a:off x="23548699" y="3986433"/>
            <a:ext cx="5887175" cy="657597"/>
          </a:xfrm>
          <a:prstGeom prst="roundRect">
            <a:avLst>
              <a:gd name="adj" fmla="val 49091"/>
            </a:avLst>
          </a:prstGeom>
          <a:solidFill>
            <a:srgbClr val="2C8C3C"/>
          </a:solidFill>
          <a:ln/>
        </p:spPr>
      </p:sp>
      <p:sp>
        <p:nvSpPr>
          <p:cNvPr id="9" name="Text 5"/>
          <p:cNvSpPr/>
          <p:nvPr/>
        </p:nvSpPr>
        <p:spPr>
          <a:xfrm>
            <a:off x="23484005" y="3986433"/>
            <a:ext cx="5887175" cy="657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4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useR! 2026 - Poster</a:t>
            </a:r>
            <a:endParaRPr lang="en-US" sz="1904" dirty="0"/>
          </a:p>
        </p:txBody>
      </p:sp>
      <p:sp>
        <p:nvSpPr>
          <p:cNvPr id="10" name="Text 6"/>
          <p:cNvSpPr/>
          <p:nvPr/>
        </p:nvSpPr>
        <p:spPr>
          <a:xfrm>
            <a:off x="1039958" y="363671"/>
            <a:ext cx="13775018" cy="22956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6000"/>
              </a:lnSpc>
              <a:buNone/>
            </a:pPr>
            <a:r>
              <a:rPr lang="en-US" sz="5985" b="1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IPL Match Outcome Prediction</a:t>
            </a:r>
            <a:endParaRPr lang="en-US" sz="5985" dirty="0"/>
          </a:p>
        </p:txBody>
      </p:sp>
      <p:sp>
        <p:nvSpPr>
          <p:cNvPr id="11" name="Text 7"/>
          <p:cNvSpPr/>
          <p:nvPr/>
        </p:nvSpPr>
        <p:spPr>
          <a:xfrm>
            <a:off x="1039960" y="2754933"/>
            <a:ext cx="13043637" cy="657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Vihan Singh</a:t>
            </a:r>
            <a:r>
              <a:rPr lang="en-US" sz="3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</a:t>
            </a: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Dr. Prince Sharma</a:t>
            </a:r>
            <a:endParaRPr lang="en-US" sz="3000" dirty="0"/>
          </a:p>
        </p:txBody>
      </p:sp>
      <p:sp>
        <p:nvSpPr>
          <p:cNvPr id="12" name="Text 8"/>
          <p:cNvSpPr/>
          <p:nvPr/>
        </p:nvSpPr>
        <p:spPr>
          <a:xfrm>
            <a:off x="1025765" y="3294316"/>
            <a:ext cx="12267306" cy="597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4" i="1" dirty="0">
                <a:solidFill>
                  <a:srgbClr val="C9D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Indian Institute of Information Technology (IIIT) Una — Department of Computer Science Engineering, Data Science</a:t>
            </a:r>
            <a:endParaRPr lang="en-US" sz="1904" dirty="0"/>
          </a:p>
        </p:txBody>
      </p:sp>
      <p:sp>
        <p:nvSpPr>
          <p:cNvPr id="13" name="Shape 9"/>
          <p:cNvSpPr/>
          <p:nvPr/>
        </p:nvSpPr>
        <p:spPr>
          <a:xfrm>
            <a:off x="905719" y="5260776"/>
            <a:ext cx="13909259" cy="741291"/>
          </a:xfrm>
          <a:prstGeom prst="roundRect">
            <a:avLst>
              <a:gd name="adj" fmla="val 8065"/>
            </a:avLst>
          </a:prstGeom>
          <a:solidFill>
            <a:srgbClr val="2C8C3C"/>
          </a:solidFill>
          <a:ln/>
        </p:spPr>
      </p:sp>
      <p:pic>
        <p:nvPicPr>
          <p:cNvPr id="14" name="Image 2" descr="assets/icon_database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741" y="5416208"/>
            <a:ext cx="465798" cy="430427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746744" y="5260776"/>
            <a:ext cx="12874151" cy="7412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2" b="1" kern="0" spc="100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INTRODUCTION</a:t>
            </a:r>
            <a:endParaRPr lang="en-US" sz="2992" dirty="0"/>
          </a:p>
        </p:txBody>
      </p:sp>
      <p:sp>
        <p:nvSpPr>
          <p:cNvPr id="16" name="Shape 11"/>
          <p:cNvSpPr/>
          <p:nvPr/>
        </p:nvSpPr>
        <p:spPr>
          <a:xfrm>
            <a:off x="905719" y="6217280"/>
            <a:ext cx="13909259" cy="13651713"/>
          </a:xfrm>
          <a:prstGeom prst="roundRect">
            <a:avLst>
              <a:gd name="adj" fmla="val 558"/>
            </a:avLst>
          </a:prstGeom>
          <a:solidFill>
            <a:srgbClr val="FFFFFF"/>
          </a:solidFill>
          <a:ln w="17275">
            <a:solidFill>
              <a:srgbClr val="DDE6E8"/>
            </a:solidFill>
            <a:prstDash val="solid"/>
          </a:ln>
          <a:effectLst>
            <a:outerShdw blurRad="127000" dist="38100" dir="5400000" algn="bl" rotWithShape="0">
              <a:srgbClr val="0A2342">
                <a:alpha val="12000"/>
              </a:srgbClr>
            </a:outerShdw>
          </a:effectLst>
        </p:spPr>
        <p:txBody>
          <a:bodyPr/>
          <a:lstStyle/>
          <a:p>
            <a:endParaRPr lang="en-IN" dirty="0"/>
          </a:p>
        </p:txBody>
      </p:sp>
      <p:sp>
        <p:nvSpPr>
          <p:cNvPr id="17" name="Text 12"/>
          <p:cNvSpPr/>
          <p:nvPr/>
        </p:nvSpPr>
        <p:spPr>
          <a:xfrm>
            <a:off x="1358579" y="6575970"/>
            <a:ext cx="13003540" cy="22119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8000"/>
              </a:lnSpc>
              <a:buNone/>
            </a:pPr>
            <a:r>
              <a:rPr lang="en-US" sz="2200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growing availability of structured sports data has created new opportunities for predictive modelling in cricket analytics. The IPL provides rich match-level and ball-by-ball records capturing team strength, venue behaviour and in-match momentum. This project builds a match outcome predictor by combining linked datasets through extensive feature engineering, a Random Forest classifier and Genetic Algorithm-based feature selection.</a:t>
            </a:r>
            <a:endParaRPr lang="en-US" sz="2200" dirty="0"/>
          </a:p>
        </p:txBody>
      </p:sp>
      <p:sp>
        <p:nvSpPr>
          <p:cNvPr id="18" name="Text 13"/>
          <p:cNvSpPr/>
          <p:nvPr/>
        </p:nvSpPr>
        <p:spPr>
          <a:xfrm>
            <a:off x="1358579" y="8444588"/>
            <a:ext cx="13003540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A234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Three Linked Datasets</a:t>
            </a:r>
            <a:endParaRPr lang="en-US" sz="2400" dirty="0"/>
          </a:p>
        </p:txBody>
      </p:sp>
      <p:sp>
        <p:nvSpPr>
          <p:cNvPr id="19" name="Shape 14"/>
          <p:cNvSpPr/>
          <p:nvPr/>
        </p:nvSpPr>
        <p:spPr>
          <a:xfrm>
            <a:off x="1358579" y="9018491"/>
            <a:ext cx="4118866" cy="1346714"/>
          </a:xfrm>
          <a:prstGeom prst="roundRect">
            <a:avLst>
              <a:gd name="adj" fmla="val 4000"/>
            </a:avLst>
          </a:prstGeom>
          <a:solidFill>
            <a:srgbClr val="EFF6F4"/>
          </a:solidFill>
          <a:ln w="17275">
            <a:solidFill>
              <a:srgbClr val="CFE3DD"/>
            </a:solidFill>
            <a:prstDash val="solid"/>
          </a:ln>
        </p:spPr>
      </p:sp>
      <p:pic>
        <p:nvPicPr>
          <p:cNvPr id="20" name="Image 3" descr="assets/icon_calendar_nav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7356" y="9233704"/>
            <a:ext cx="414043" cy="382602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2160787" y="9209792"/>
            <a:ext cx="3083758" cy="4304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72" b="1" dirty="0">
                <a:solidFill>
                  <a:srgbClr val="0A234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Matches</a:t>
            </a:r>
            <a:endParaRPr lang="en-US" sz="1972" dirty="0"/>
          </a:p>
        </p:txBody>
      </p:sp>
      <p:sp>
        <p:nvSpPr>
          <p:cNvPr id="22" name="Text 16"/>
          <p:cNvSpPr/>
          <p:nvPr/>
        </p:nvSpPr>
        <p:spPr>
          <a:xfrm>
            <a:off x="1617356" y="9514677"/>
            <a:ext cx="3601312" cy="932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496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Venue, teams, toss info,</a:t>
            </a:r>
            <a:endParaRPr lang="en-US" sz="1496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496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winner &amp; match metadata</a:t>
            </a:r>
            <a:endParaRPr lang="en-US" sz="1496" dirty="0"/>
          </a:p>
        </p:txBody>
      </p:sp>
      <p:sp>
        <p:nvSpPr>
          <p:cNvPr id="23" name="Shape 17"/>
          <p:cNvSpPr/>
          <p:nvPr/>
        </p:nvSpPr>
        <p:spPr>
          <a:xfrm>
            <a:off x="5800916" y="9018491"/>
            <a:ext cx="4118866" cy="1346714"/>
          </a:xfrm>
          <a:prstGeom prst="roundRect">
            <a:avLst>
              <a:gd name="adj" fmla="val 4000"/>
            </a:avLst>
          </a:prstGeom>
          <a:solidFill>
            <a:srgbClr val="EFF6F4"/>
          </a:solidFill>
          <a:ln w="17275">
            <a:solidFill>
              <a:srgbClr val="CFE3DD"/>
            </a:solidFill>
            <a:prstDash val="solid"/>
          </a:ln>
        </p:spPr>
      </p:sp>
      <p:pic>
        <p:nvPicPr>
          <p:cNvPr id="24" name="Image 4" descr="assets/icon_listol_nav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693" y="9233704"/>
            <a:ext cx="414043" cy="382602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6603124" y="9209792"/>
            <a:ext cx="3083758" cy="4304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72" b="1" dirty="0">
                <a:solidFill>
                  <a:srgbClr val="0A234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Ball-by-Ball</a:t>
            </a:r>
            <a:endParaRPr lang="en-US" sz="1972" dirty="0"/>
          </a:p>
        </p:txBody>
      </p:sp>
      <p:sp>
        <p:nvSpPr>
          <p:cNvPr id="26" name="Text 19"/>
          <p:cNvSpPr/>
          <p:nvPr/>
        </p:nvSpPr>
        <p:spPr>
          <a:xfrm>
            <a:off x="6059693" y="9514677"/>
            <a:ext cx="3601312" cy="932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496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 level runs,</a:t>
            </a:r>
            <a:endParaRPr lang="en-US" sz="1496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496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wickets &amp; player actions</a:t>
            </a:r>
            <a:endParaRPr lang="en-US" sz="1496" dirty="0"/>
          </a:p>
        </p:txBody>
      </p:sp>
      <p:sp>
        <p:nvSpPr>
          <p:cNvPr id="27" name="Shape 20"/>
          <p:cNvSpPr/>
          <p:nvPr/>
        </p:nvSpPr>
        <p:spPr>
          <a:xfrm>
            <a:off x="10243253" y="9018491"/>
            <a:ext cx="4118866" cy="1346714"/>
          </a:xfrm>
          <a:prstGeom prst="roundRect">
            <a:avLst>
              <a:gd name="adj" fmla="val 4000"/>
            </a:avLst>
          </a:prstGeom>
          <a:solidFill>
            <a:srgbClr val="EFF6F4"/>
          </a:solidFill>
          <a:ln w="17275">
            <a:solidFill>
              <a:srgbClr val="CFE3DD"/>
            </a:solidFill>
            <a:prstDash val="solid"/>
          </a:ln>
        </p:spPr>
      </p:sp>
      <p:pic>
        <p:nvPicPr>
          <p:cNvPr id="28" name="Image 5" descr="assets/icon_users_nav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2030" y="9233704"/>
            <a:ext cx="414043" cy="382602"/>
          </a:xfrm>
          <a:prstGeom prst="rect">
            <a:avLst/>
          </a:prstGeom>
        </p:spPr>
      </p:pic>
      <p:sp>
        <p:nvSpPr>
          <p:cNvPr id="29" name="Text 21"/>
          <p:cNvSpPr/>
          <p:nvPr/>
        </p:nvSpPr>
        <p:spPr>
          <a:xfrm>
            <a:off x="11045461" y="9209792"/>
            <a:ext cx="3083758" cy="4304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72" b="1" dirty="0">
                <a:solidFill>
                  <a:srgbClr val="0A234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Teams</a:t>
            </a:r>
            <a:endParaRPr lang="en-US" sz="1972" dirty="0"/>
          </a:p>
        </p:txBody>
      </p:sp>
      <p:sp>
        <p:nvSpPr>
          <p:cNvPr id="30" name="Text 22"/>
          <p:cNvSpPr/>
          <p:nvPr/>
        </p:nvSpPr>
        <p:spPr>
          <a:xfrm>
            <a:off x="10502030" y="9514677"/>
            <a:ext cx="3601312" cy="932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496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 identifiers</a:t>
            </a:r>
            <a:endParaRPr lang="en-US" sz="1496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496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names</a:t>
            </a:r>
            <a:endParaRPr lang="en-US" sz="1496" dirty="0"/>
          </a:p>
        </p:txBody>
      </p:sp>
      <p:sp>
        <p:nvSpPr>
          <p:cNvPr id="31" name="Text 23"/>
          <p:cNvSpPr/>
          <p:nvPr/>
        </p:nvSpPr>
        <p:spPr>
          <a:xfrm>
            <a:off x="1406021" y="10910131"/>
            <a:ext cx="13003540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A234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Hypothesis Testing: Does the Toss Decide the Match?</a:t>
            </a:r>
            <a:endParaRPr lang="en-US" sz="2400" dirty="0"/>
          </a:p>
        </p:txBody>
      </p:sp>
      <p:sp>
        <p:nvSpPr>
          <p:cNvPr id="32" name="Text 24"/>
          <p:cNvSpPr/>
          <p:nvPr/>
        </p:nvSpPr>
        <p:spPr>
          <a:xfrm>
            <a:off x="1406021" y="11460122"/>
            <a:ext cx="13003540" cy="657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8000"/>
              </a:lnSpc>
              <a:buNone/>
            </a:pPr>
            <a:r>
              <a:rPr lang="en-US" sz="2100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modelling, we tested whether winning the coin toss predicts the match winner using a chi-square test of independence.</a:t>
            </a:r>
            <a:endParaRPr lang="en-US" sz="2100" dirty="0"/>
          </a:p>
        </p:txBody>
      </p:sp>
      <p:sp>
        <p:nvSpPr>
          <p:cNvPr id="33" name="Shape 25"/>
          <p:cNvSpPr/>
          <p:nvPr/>
        </p:nvSpPr>
        <p:spPr>
          <a:xfrm>
            <a:off x="1406021" y="12201413"/>
            <a:ext cx="4144744" cy="1099980"/>
          </a:xfrm>
          <a:prstGeom prst="roundRect">
            <a:avLst>
              <a:gd name="adj" fmla="val 6522"/>
            </a:avLst>
          </a:prstGeom>
          <a:solidFill>
            <a:srgbClr val="EFF6F4"/>
          </a:solidFill>
          <a:ln w="17275">
            <a:solidFill>
              <a:srgbClr val="CFE3DD"/>
            </a:solidFill>
            <a:prstDash val="solid"/>
          </a:ln>
        </p:spPr>
      </p:sp>
      <p:sp>
        <p:nvSpPr>
          <p:cNvPr id="34" name="Text 26"/>
          <p:cNvSpPr/>
          <p:nvPr/>
        </p:nvSpPr>
        <p:spPr>
          <a:xfrm>
            <a:off x="1406021" y="12320976"/>
            <a:ext cx="4144744" cy="502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84" b="1" dirty="0">
                <a:solidFill>
                  <a:srgbClr val="B8862E"/>
                </a:solidFill>
                <a:latin typeface="Cambria" pitchFamily="34" charset="0"/>
                <a:ea typeface="Cambria" pitchFamily="34" charset="-122"/>
              </a:rPr>
              <a:t>1187</a:t>
            </a:r>
            <a:endParaRPr lang="en-US" sz="2584" dirty="0"/>
          </a:p>
        </p:txBody>
      </p:sp>
      <p:sp>
        <p:nvSpPr>
          <p:cNvPr id="35" name="Text 27"/>
          <p:cNvSpPr/>
          <p:nvPr/>
        </p:nvSpPr>
        <p:spPr>
          <a:xfrm>
            <a:off x="1509532" y="12847053"/>
            <a:ext cx="3937722" cy="4065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33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Matches Analysed</a:t>
            </a:r>
            <a:endParaRPr lang="en-US" sz="1333" dirty="0"/>
          </a:p>
        </p:txBody>
      </p:sp>
      <p:sp>
        <p:nvSpPr>
          <p:cNvPr id="36" name="Shape 28"/>
          <p:cNvSpPr/>
          <p:nvPr/>
        </p:nvSpPr>
        <p:spPr>
          <a:xfrm>
            <a:off x="5835419" y="12201413"/>
            <a:ext cx="4144744" cy="1099980"/>
          </a:xfrm>
          <a:prstGeom prst="roundRect">
            <a:avLst>
              <a:gd name="adj" fmla="val 6522"/>
            </a:avLst>
          </a:prstGeom>
          <a:solidFill>
            <a:srgbClr val="EFF6F4"/>
          </a:solidFill>
          <a:ln w="17275">
            <a:solidFill>
              <a:srgbClr val="CFE3DD"/>
            </a:solidFill>
            <a:prstDash val="solid"/>
          </a:ln>
        </p:spPr>
      </p:sp>
      <p:sp>
        <p:nvSpPr>
          <p:cNvPr id="37" name="Text 29"/>
          <p:cNvSpPr/>
          <p:nvPr/>
        </p:nvSpPr>
        <p:spPr>
          <a:xfrm>
            <a:off x="5835419" y="12320976"/>
            <a:ext cx="4144744" cy="502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84" b="1" dirty="0">
                <a:solidFill>
                  <a:srgbClr val="B886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χ² = 1.281</a:t>
            </a:r>
            <a:endParaRPr lang="en-US" sz="2584" dirty="0"/>
          </a:p>
        </p:txBody>
      </p:sp>
      <p:sp>
        <p:nvSpPr>
          <p:cNvPr id="38" name="Text 30"/>
          <p:cNvSpPr/>
          <p:nvPr/>
        </p:nvSpPr>
        <p:spPr>
          <a:xfrm>
            <a:off x="5938930" y="12847053"/>
            <a:ext cx="3937722" cy="4065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33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 Statistic (df = 1)</a:t>
            </a:r>
            <a:endParaRPr lang="en-US" sz="1333" dirty="0"/>
          </a:p>
        </p:txBody>
      </p:sp>
      <p:sp>
        <p:nvSpPr>
          <p:cNvPr id="39" name="Shape 31"/>
          <p:cNvSpPr/>
          <p:nvPr/>
        </p:nvSpPr>
        <p:spPr>
          <a:xfrm>
            <a:off x="10264817" y="12201413"/>
            <a:ext cx="4144744" cy="1099980"/>
          </a:xfrm>
          <a:prstGeom prst="roundRect">
            <a:avLst>
              <a:gd name="adj" fmla="val 6522"/>
            </a:avLst>
          </a:prstGeom>
          <a:solidFill>
            <a:srgbClr val="EFF6F4"/>
          </a:solidFill>
          <a:ln w="17275">
            <a:solidFill>
              <a:srgbClr val="CFE3DD"/>
            </a:solidFill>
            <a:prstDash val="solid"/>
          </a:ln>
        </p:spPr>
      </p:sp>
      <p:sp>
        <p:nvSpPr>
          <p:cNvPr id="40" name="Text 32"/>
          <p:cNvSpPr/>
          <p:nvPr/>
        </p:nvSpPr>
        <p:spPr>
          <a:xfrm>
            <a:off x="10264817" y="12320976"/>
            <a:ext cx="4144744" cy="502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84" b="1" dirty="0">
                <a:solidFill>
                  <a:srgbClr val="B886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 = 0.257</a:t>
            </a:r>
            <a:endParaRPr lang="en-US" sz="2584" dirty="0"/>
          </a:p>
        </p:txBody>
      </p:sp>
      <p:sp>
        <p:nvSpPr>
          <p:cNvPr id="41" name="Text 33"/>
          <p:cNvSpPr/>
          <p:nvPr/>
        </p:nvSpPr>
        <p:spPr>
          <a:xfrm>
            <a:off x="10368328" y="12847053"/>
            <a:ext cx="3937722" cy="4065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33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 to Reject H₀ (α = 0.05)</a:t>
            </a:r>
            <a:endParaRPr lang="en-US" sz="1333" dirty="0"/>
          </a:p>
        </p:txBody>
      </p:sp>
      <p:sp>
        <p:nvSpPr>
          <p:cNvPr id="42" name="Text 34"/>
          <p:cNvSpPr/>
          <p:nvPr/>
        </p:nvSpPr>
        <p:spPr>
          <a:xfrm>
            <a:off x="1406021" y="13660082"/>
            <a:ext cx="13003540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100" b="1" dirty="0">
                <a:solidFill>
                  <a:srgbClr val="0A23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Verdict: </a:t>
            </a:r>
            <a:r>
              <a:rPr lang="en-US" sz="2100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toss winners won only 52.0% of matches, statistically no better than a coin flip.</a:t>
            </a:r>
            <a:endParaRPr lang="en-US" sz="2100" dirty="0"/>
          </a:p>
        </p:txBody>
      </p:sp>
      <p:pic>
        <p:nvPicPr>
          <p:cNvPr id="43" name="Image 6" descr="/mnt/user-data/uploads/graph2_toss_effec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6021" y="14257898"/>
            <a:ext cx="7281982" cy="5264442"/>
          </a:xfrm>
          <a:prstGeom prst="rect">
            <a:avLst/>
          </a:prstGeom>
        </p:spPr>
      </p:pic>
      <p:sp>
        <p:nvSpPr>
          <p:cNvPr id="44" name="Text 35"/>
          <p:cNvSpPr/>
          <p:nvPr/>
        </p:nvSpPr>
        <p:spPr>
          <a:xfrm>
            <a:off x="8927805" y="14377461"/>
            <a:ext cx="5481758" cy="5264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25000"/>
              </a:lnSpc>
              <a:buNone/>
            </a:pPr>
            <a:r>
              <a:rPr lang="en-US" sz="2100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Although the coin flip itself doesn't decide the game, the </a:t>
            </a:r>
            <a:r>
              <a:rPr lang="en-US" sz="2100" b="1" i="1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</a:t>
            </a:r>
            <a:r>
              <a:rPr lang="en-US" sz="2100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to bat or field shows a real gap:</a:t>
            </a:r>
          </a:p>
          <a:p>
            <a:pPr marL="0" indent="0">
              <a:lnSpc>
                <a:spcPct val="125000"/>
              </a:lnSpc>
              <a:buNone/>
            </a:pPr>
            <a:endParaRPr lang="en-US" sz="2100" dirty="0"/>
          </a:p>
          <a:p>
            <a:pPr marL="0" indent="0">
              <a:lnSpc>
                <a:spcPct val="125000"/>
              </a:lnSpc>
              <a:buNone/>
            </a:pPr>
            <a:r>
              <a:rPr lang="en-US" sz="2100" b="1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Field first: </a:t>
            </a:r>
            <a:r>
              <a:rPr lang="en-US" sz="2100" b="1" dirty="0">
                <a:solidFill>
                  <a:srgbClr val="1F6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55.9% win rate</a:t>
            </a:r>
            <a:endParaRPr lang="en-US" sz="2100" dirty="0"/>
          </a:p>
          <a:p>
            <a:pPr marL="0" indent="0">
              <a:lnSpc>
                <a:spcPct val="125000"/>
              </a:lnSpc>
              <a:buNone/>
            </a:pPr>
            <a:r>
              <a:rPr lang="en-US" sz="2100" b="1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Bat first: </a:t>
            </a:r>
            <a:r>
              <a:rPr lang="en-US" sz="2100" b="1" dirty="0">
                <a:solidFill>
                  <a:srgbClr val="0A23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45.7% win rate</a:t>
            </a:r>
            <a:endParaRPr lang="en-US" sz="2100" dirty="0"/>
          </a:p>
          <a:p>
            <a:pPr marL="0" indent="0">
              <a:lnSpc>
                <a:spcPct val="125000"/>
              </a:lnSpc>
              <a:buNone/>
            </a:pPr>
            <a:r>
              <a:rPr lang="en-US" sz="2100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2100" dirty="0"/>
          </a:p>
          <a:p>
            <a:pPr marL="0" indent="0">
              <a:lnSpc>
                <a:spcPct val="125000"/>
              </a:lnSpc>
              <a:buNone/>
            </a:pPr>
            <a:r>
              <a:rPr lang="en-US" sz="2100" i="1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Interestingly, the predictive model reached a similar conclusion. The toss decision was an important feature, while the toss winner was not</a:t>
            </a:r>
            <a:endParaRPr lang="en-US" sz="2100" dirty="0"/>
          </a:p>
        </p:txBody>
      </p:sp>
      <p:sp>
        <p:nvSpPr>
          <p:cNvPr id="45" name="Shape 36"/>
          <p:cNvSpPr/>
          <p:nvPr/>
        </p:nvSpPr>
        <p:spPr>
          <a:xfrm>
            <a:off x="905719" y="20288770"/>
            <a:ext cx="13909259" cy="741291"/>
          </a:xfrm>
          <a:prstGeom prst="roundRect">
            <a:avLst>
              <a:gd name="adj" fmla="val 8065"/>
            </a:avLst>
          </a:prstGeom>
          <a:solidFill>
            <a:srgbClr val="2C8C3C"/>
          </a:solidFill>
          <a:ln/>
        </p:spPr>
      </p:sp>
      <p:pic>
        <p:nvPicPr>
          <p:cNvPr id="46" name="Image 7" descr="assets/icon_robot_whit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2741" y="20444202"/>
            <a:ext cx="465798" cy="430427"/>
          </a:xfrm>
          <a:prstGeom prst="rect">
            <a:avLst/>
          </a:prstGeom>
        </p:spPr>
      </p:pic>
      <p:sp>
        <p:nvSpPr>
          <p:cNvPr id="47" name="Text 37"/>
          <p:cNvSpPr/>
          <p:nvPr/>
        </p:nvSpPr>
        <p:spPr>
          <a:xfrm>
            <a:off x="1746744" y="20288770"/>
            <a:ext cx="12874151" cy="7412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2" b="1" kern="0" spc="100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MATERIALS &amp; METHODS</a:t>
            </a:r>
            <a:endParaRPr lang="en-US" sz="2992" dirty="0"/>
          </a:p>
        </p:txBody>
      </p:sp>
      <p:sp>
        <p:nvSpPr>
          <p:cNvPr id="48" name="Shape 38"/>
          <p:cNvSpPr/>
          <p:nvPr/>
        </p:nvSpPr>
        <p:spPr>
          <a:xfrm>
            <a:off x="864746" y="21225554"/>
            <a:ext cx="13909259" cy="19734877"/>
          </a:xfrm>
          <a:prstGeom prst="roundRect">
            <a:avLst>
              <a:gd name="adj" fmla="val 558"/>
            </a:avLst>
          </a:prstGeom>
          <a:solidFill>
            <a:srgbClr val="FFFFFF"/>
          </a:solidFill>
          <a:ln w="17275">
            <a:solidFill>
              <a:srgbClr val="DDE6E8"/>
            </a:solidFill>
            <a:prstDash val="solid"/>
          </a:ln>
          <a:effectLst>
            <a:outerShdw blurRad="127000" dist="38100" dir="5400000" algn="bl" rotWithShape="0">
              <a:srgbClr val="0A2342">
                <a:alpha val="12000"/>
              </a:srgbClr>
            </a:outerShdw>
          </a:effectLst>
        </p:spPr>
        <p:txBody>
          <a:bodyPr/>
          <a:lstStyle/>
          <a:p>
            <a:endParaRPr lang="en-IN" dirty="0"/>
          </a:p>
        </p:txBody>
      </p:sp>
      <p:sp>
        <p:nvSpPr>
          <p:cNvPr id="50" name="Text 40"/>
          <p:cNvSpPr/>
          <p:nvPr/>
        </p:nvSpPr>
        <p:spPr>
          <a:xfrm>
            <a:off x="1412318" y="22434384"/>
            <a:ext cx="13003540" cy="1793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lnSpc>
                <a:spcPct val="115000"/>
              </a:lnSpc>
              <a:spcAft>
                <a:spcPts val="816"/>
              </a:spcAft>
              <a:buSzPct val="100000"/>
              <a:buChar char="▪"/>
            </a:pPr>
            <a:endParaRPr lang="en-US" sz="1904" dirty="0"/>
          </a:p>
        </p:txBody>
      </p:sp>
      <p:sp>
        <p:nvSpPr>
          <p:cNvPr id="69" name="Text 59"/>
          <p:cNvSpPr/>
          <p:nvPr/>
        </p:nvSpPr>
        <p:spPr>
          <a:xfrm>
            <a:off x="1459760" y="21461574"/>
            <a:ext cx="13003540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A234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Random Forest (Baseline)</a:t>
            </a:r>
            <a:endParaRPr lang="en-US" sz="2400" dirty="0"/>
          </a:p>
        </p:txBody>
      </p:sp>
      <p:sp>
        <p:nvSpPr>
          <p:cNvPr id="70" name="Text 60"/>
          <p:cNvSpPr/>
          <p:nvPr/>
        </p:nvSpPr>
        <p:spPr>
          <a:xfrm>
            <a:off x="1459760" y="22011564"/>
            <a:ext cx="13003540" cy="860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8000"/>
              </a:lnSpc>
              <a:buNone/>
            </a:pPr>
            <a:r>
              <a:rPr lang="en-US" sz="2100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ensemble of decision trees, each trained on a random subset of data and features. Every tree casts a vote on the outcome; the majority decision becomes the final prediction.</a:t>
            </a:r>
            <a:endParaRPr lang="en-US" sz="2100" dirty="0"/>
          </a:p>
        </p:txBody>
      </p:sp>
      <p:sp>
        <p:nvSpPr>
          <p:cNvPr id="71" name="Shape 61"/>
          <p:cNvSpPr/>
          <p:nvPr/>
        </p:nvSpPr>
        <p:spPr>
          <a:xfrm>
            <a:off x="1854136" y="23027850"/>
            <a:ext cx="543432" cy="502165"/>
          </a:xfrm>
          <a:prstGeom prst="ellipse">
            <a:avLst/>
          </a:prstGeom>
          <a:solidFill>
            <a:srgbClr val="2C8C3C"/>
          </a:solidFill>
          <a:ln/>
        </p:spPr>
      </p:sp>
      <p:pic>
        <p:nvPicPr>
          <p:cNvPr id="72" name="Image 8" descr="assets/icon_tree_whit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7647" y="23123501"/>
            <a:ext cx="336410" cy="310864"/>
          </a:xfrm>
          <a:prstGeom prst="rect">
            <a:avLst/>
          </a:prstGeom>
        </p:spPr>
      </p:pic>
      <p:sp>
        <p:nvSpPr>
          <p:cNvPr id="73" name="Text 62"/>
          <p:cNvSpPr/>
          <p:nvPr/>
        </p:nvSpPr>
        <p:spPr>
          <a:xfrm>
            <a:off x="1459760" y="23577840"/>
            <a:ext cx="1237308" cy="358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28" b="1" dirty="0">
                <a:solidFill>
                  <a:srgbClr val="1F6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Win</a:t>
            </a:r>
            <a:endParaRPr lang="en-US" sz="1428" dirty="0"/>
          </a:p>
        </p:txBody>
      </p:sp>
      <p:sp>
        <p:nvSpPr>
          <p:cNvPr id="74" name="Shape 63"/>
          <p:cNvSpPr/>
          <p:nvPr/>
        </p:nvSpPr>
        <p:spPr>
          <a:xfrm>
            <a:off x="3341586" y="23027850"/>
            <a:ext cx="543432" cy="502165"/>
          </a:xfrm>
          <a:prstGeom prst="ellipse">
            <a:avLst/>
          </a:prstGeom>
          <a:solidFill>
            <a:srgbClr val="2C8C3C"/>
          </a:solidFill>
          <a:ln/>
        </p:spPr>
      </p:sp>
      <p:pic>
        <p:nvPicPr>
          <p:cNvPr id="75" name="Image 9" descr="assets/icon_tree_whit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5096" y="23123501"/>
            <a:ext cx="336410" cy="310864"/>
          </a:xfrm>
          <a:prstGeom prst="rect">
            <a:avLst/>
          </a:prstGeom>
        </p:spPr>
      </p:pic>
      <p:sp>
        <p:nvSpPr>
          <p:cNvPr id="76" name="Text 64"/>
          <p:cNvSpPr/>
          <p:nvPr/>
        </p:nvSpPr>
        <p:spPr>
          <a:xfrm>
            <a:off x="2947210" y="23577840"/>
            <a:ext cx="1237308" cy="358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28" b="1" dirty="0">
                <a:solidFill>
                  <a:srgbClr val="1F6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Win</a:t>
            </a:r>
            <a:endParaRPr lang="en-US" sz="1428" dirty="0"/>
          </a:p>
        </p:txBody>
      </p:sp>
      <p:sp>
        <p:nvSpPr>
          <p:cNvPr id="77" name="Shape 65"/>
          <p:cNvSpPr/>
          <p:nvPr/>
        </p:nvSpPr>
        <p:spPr>
          <a:xfrm>
            <a:off x="4829036" y="23027850"/>
            <a:ext cx="543432" cy="502165"/>
          </a:xfrm>
          <a:prstGeom prst="ellipse">
            <a:avLst/>
          </a:prstGeom>
          <a:solidFill>
            <a:srgbClr val="B33A3A"/>
          </a:solidFill>
          <a:ln/>
        </p:spPr>
      </p:sp>
      <p:pic>
        <p:nvPicPr>
          <p:cNvPr id="78" name="Image 10" descr="assets/icon_tree_whit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2547" y="23123501"/>
            <a:ext cx="336410" cy="310864"/>
          </a:xfrm>
          <a:prstGeom prst="rect">
            <a:avLst/>
          </a:prstGeom>
        </p:spPr>
      </p:pic>
      <p:sp>
        <p:nvSpPr>
          <p:cNvPr id="79" name="Text 66"/>
          <p:cNvSpPr/>
          <p:nvPr/>
        </p:nvSpPr>
        <p:spPr>
          <a:xfrm>
            <a:off x="4434659" y="23577840"/>
            <a:ext cx="1237308" cy="358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28" b="1" dirty="0">
                <a:solidFill>
                  <a:srgbClr val="B33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Lose</a:t>
            </a:r>
            <a:endParaRPr lang="en-US" sz="1428" dirty="0"/>
          </a:p>
        </p:txBody>
      </p:sp>
      <p:sp>
        <p:nvSpPr>
          <p:cNvPr id="80" name="Shape 67"/>
          <p:cNvSpPr/>
          <p:nvPr/>
        </p:nvSpPr>
        <p:spPr>
          <a:xfrm>
            <a:off x="6316486" y="23027850"/>
            <a:ext cx="543432" cy="502165"/>
          </a:xfrm>
          <a:prstGeom prst="ellipse">
            <a:avLst/>
          </a:prstGeom>
          <a:solidFill>
            <a:srgbClr val="2C8C3C"/>
          </a:solidFill>
          <a:ln/>
        </p:spPr>
      </p:sp>
      <p:pic>
        <p:nvPicPr>
          <p:cNvPr id="81" name="Image 11" descr="assets/icon_tree_whit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9996" y="23123501"/>
            <a:ext cx="336410" cy="310864"/>
          </a:xfrm>
          <a:prstGeom prst="rect">
            <a:avLst/>
          </a:prstGeom>
        </p:spPr>
      </p:pic>
      <p:sp>
        <p:nvSpPr>
          <p:cNvPr id="82" name="Text 68"/>
          <p:cNvSpPr/>
          <p:nvPr/>
        </p:nvSpPr>
        <p:spPr>
          <a:xfrm>
            <a:off x="5922110" y="23577840"/>
            <a:ext cx="1237308" cy="358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28" b="1" dirty="0">
                <a:solidFill>
                  <a:srgbClr val="1F6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Win</a:t>
            </a:r>
            <a:endParaRPr lang="en-US" sz="1428" dirty="0"/>
          </a:p>
        </p:txBody>
      </p:sp>
      <p:sp>
        <p:nvSpPr>
          <p:cNvPr id="83" name="Shape 69"/>
          <p:cNvSpPr/>
          <p:nvPr/>
        </p:nvSpPr>
        <p:spPr>
          <a:xfrm>
            <a:off x="7803935" y="23027850"/>
            <a:ext cx="543432" cy="502165"/>
          </a:xfrm>
          <a:prstGeom prst="ellipse">
            <a:avLst/>
          </a:prstGeom>
          <a:solidFill>
            <a:srgbClr val="2C8C3C"/>
          </a:solidFill>
          <a:ln/>
        </p:spPr>
      </p:sp>
      <p:pic>
        <p:nvPicPr>
          <p:cNvPr id="84" name="Image 12" descr="assets/icon_tree_whit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7446" y="23123501"/>
            <a:ext cx="336410" cy="310864"/>
          </a:xfrm>
          <a:prstGeom prst="rect">
            <a:avLst/>
          </a:prstGeom>
        </p:spPr>
      </p:pic>
      <p:sp>
        <p:nvSpPr>
          <p:cNvPr id="85" name="Text 70"/>
          <p:cNvSpPr/>
          <p:nvPr/>
        </p:nvSpPr>
        <p:spPr>
          <a:xfrm>
            <a:off x="7409559" y="23577840"/>
            <a:ext cx="1237308" cy="358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28" b="1" dirty="0">
                <a:solidFill>
                  <a:srgbClr val="1F6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Win</a:t>
            </a:r>
            <a:endParaRPr lang="en-US" sz="1428" dirty="0"/>
          </a:p>
        </p:txBody>
      </p:sp>
      <p:sp>
        <p:nvSpPr>
          <p:cNvPr id="86" name="Shape 71"/>
          <p:cNvSpPr/>
          <p:nvPr/>
        </p:nvSpPr>
        <p:spPr>
          <a:xfrm>
            <a:off x="9194602" y="23051763"/>
            <a:ext cx="4893472" cy="836942"/>
          </a:xfrm>
          <a:prstGeom prst="roundRect">
            <a:avLst>
              <a:gd name="adj" fmla="val 8571"/>
            </a:avLst>
          </a:prstGeom>
          <a:solidFill>
            <a:srgbClr val="EFF6F4"/>
          </a:solidFill>
          <a:ln w="17275">
            <a:solidFill>
              <a:srgbClr val="CFE3DD"/>
            </a:solidFill>
            <a:prstDash val="solid"/>
          </a:ln>
        </p:spPr>
      </p:sp>
      <p:sp>
        <p:nvSpPr>
          <p:cNvPr id="87" name="Text 72"/>
          <p:cNvSpPr/>
          <p:nvPr/>
        </p:nvSpPr>
        <p:spPr>
          <a:xfrm>
            <a:off x="9194602" y="23051763"/>
            <a:ext cx="4893472" cy="8369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Majority Vote</a:t>
            </a:r>
            <a:endParaRPr lang="en-US" sz="1428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1F6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WIN</a:t>
            </a:r>
            <a:endParaRPr lang="en-US" sz="1428" dirty="0"/>
          </a:p>
        </p:txBody>
      </p:sp>
      <p:sp>
        <p:nvSpPr>
          <p:cNvPr id="89" name="Text 74"/>
          <p:cNvSpPr/>
          <p:nvPr/>
        </p:nvSpPr>
        <p:spPr>
          <a:xfrm>
            <a:off x="1410334" y="24322718"/>
            <a:ext cx="13003540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A234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Genetic Algorithm: Feature Selection</a:t>
            </a:r>
            <a:endParaRPr lang="en-US" sz="2400" dirty="0"/>
          </a:p>
        </p:txBody>
      </p:sp>
      <p:sp>
        <p:nvSpPr>
          <p:cNvPr id="90" name="Text 75"/>
          <p:cNvSpPr/>
          <p:nvPr/>
        </p:nvSpPr>
        <p:spPr>
          <a:xfrm>
            <a:off x="1410334" y="24872708"/>
            <a:ext cx="13003540" cy="860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8000"/>
              </a:lnSpc>
              <a:buNone/>
            </a:pPr>
            <a:r>
              <a:rPr lang="en-US" sz="2100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 searches for the best subset of the 37 engineered features by evolving a population of candidate solutions toward higher predictive accuracy, generation after generation.</a:t>
            </a:r>
            <a:endParaRPr lang="en-US" sz="2100" dirty="0"/>
          </a:p>
        </p:txBody>
      </p:sp>
      <p:sp>
        <p:nvSpPr>
          <p:cNvPr id="91" name="Shape 76"/>
          <p:cNvSpPr/>
          <p:nvPr/>
        </p:nvSpPr>
        <p:spPr>
          <a:xfrm>
            <a:off x="2288882" y="25888994"/>
            <a:ext cx="595187" cy="549990"/>
          </a:xfrm>
          <a:prstGeom prst="ellipse">
            <a:avLst/>
          </a:prstGeom>
          <a:solidFill>
            <a:srgbClr val="0A2342"/>
          </a:solidFill>
          <a:ln/>
        </p:spPr>
      </p:sp>
      <p:pic>
        <p:nvPicPr>
          <p:cNvPr id="92" name="Image 13" descr="assets/icon_play_whit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8271" y="26008557"/>
            <a:ext cx="336410" cy="310864"/>
          </a:xfrm>
          <a:prstGeom prst="rect">
            <a:avLst/>
          </a:prstGeom>
        </p:spPr>
      </p:pic>
      <p:sp>
        <p:nvSpPr>
          <p:cNvPr id="93" name="Text 77"/>
          <p:cNvSpPr/>
          <p:nvPr/>
        </p:nvSpPr>
        <p:spPr>
          <a:xfrm>
            <a:off x="2715864" y="25841169"/>
            <a:ext cx="336410" cy="3108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28" b="1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28" dirty="0"/>
          </a:p>
        </p:txBody>
      </p:sp>
      <p:sp>
        <p:nvSpPr>
          <p:cNvPr id="94" name="Text 78"/>
          <p:cNvSpPr/>
          <p:nvPr/>
        </p:nvSpPr>
        <p:spPr>
          <a:xfrm>
            <a:off x="1410334" y="26534635"/>
            <a:ext cx="2352282" cy="502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96" b="1" dirty="0">
                <a:solidFill>
                  <a:srgbClr val="0A23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Initialize</a:t>
            </a:r>
            <a:endParaRPr lang="en-US" sz="1496" dirty="0"/>
          </a:p>
        </p:txBody>
      </p:sp>
      <p:pic>
        <p:nvPicPr>
          <p:cNvPr id="96" name="Image 14" descr="assets/icon_arrow_gre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8143" y="26008557"/>
            <a:ext cx="279478" cy="258256"/>
          </a:xfrm>
          <a:prstGeom prst="rect">
            <a:avLst/>
          </a:prstGeom>
        </p:spPr>
      </p:pic>
      <p:sp>
        <p:nvSpPr>
          <p:cNvPr id="97" name="Shape 80"/>
          <p:cNvSpPr/>
          <p:nvPr/>
        </p:nvSpPr>
        <p:spPr>
          <a:xfrm>
            <a:off x="4951696" y="25888994"/>
            <a:ext cx="595187" cy="549990"/>
          </a:xfrm>
          <a:prstGeom prst="ellipse">
            <a:avLst/>
          </a:prstGeom>
          <a:solidFill>
            <a:srgbClr val="0A2342"/>
          </a:solidFill>
          <a:ln/>
        </p:spPr>
      </p:sp>
      <p:pic>
        <p:nvPicPr>
          <p:cNvPr id="98" name="Image 15" descr="assets/icon_balance_whit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81085" y="26008557"/>
            <a:ext cx="336410" cy="310864"/>
          </a:xfrm>
          <a:prstGeom prst="rect">
            <a:avLst/>
          </a:prstGeom>
        </p:spPr>
      </p:pic>
      <p:sp>
        <p:nvSpPr>
          <p:cNvPr id="99" name="Text 81"/>
          <p:cNvSpPr/>
          <p:nvPr/>
        </p:nvSpPr>
        <p:spPr>
          <a:xfrm>
            <a:off x="5378678" y="25841169"/>
            <a:ext cx="336410" cy="3108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28" b="1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28" dirty="0"/>
          </a:p>
        </p:txBody>
      </p:sp>
      <p:sp>
        <p:nvSpPr>
          <p:cNvPr id="100" name="Text 82"/>
          <p:cNvSpPr/>
          <p:nvPr/>
        </p:nvSpPr>
        <p:spPr>
          <a:xfrm>
            <a:off x="4073148" y="26534635"/>
            <a:ext cx="2352282" cy="502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96" b="1" dirty="0">
                <a:solidFill>
                  <a:srgbClr val="0A23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Evaluate</a:t>
            </a:r>
            <a:endParaRPr lang="en-US" sz="1496" dirty="0"/>
          </a:p>
        </p:txBody>
      </p:sp>
      <p:pic>
        <p:nvPicPr>
          <p:cNvPr id="102" name="Image 16" descr="assets/icon_arrow_gre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40957" y="26008557"/>
            <a:ext cx="279478" cy="258256"/>
          </a:xfrm>
          <a:prstGeom prst="rect">
            <a:avLst/>
          </a:prstGeom>
        </p:spPr>
      </p:pic>
      <p:sp>
        <p:nvSpPr>
          <p:cNvPr id="103" name="Shape 84"/>
          <p:cNvSpPr/>
          <p:nvPr/>
        </p:nvSpPr>
        <p:spPr>
          <a:xfrm>
            <a:off x="7614511" y="25888994"/>
            <a:ext cx="595187" cy="549990"/>
          </a:xfrm>
          <a:prstGeom prst="ellipse">
            <a:avLst/>
          </a:prstGeom>
          <a:solidFill>
            <a:srgbClr val="0A2342"/>
          </a:solidFill>
          <a:ln/>
        </p:spPr>
      </p:sp>
      <p:pic>
        <p:nvPicPr>
          <p:cNvPr id="104" name="Image 17" descr="assets/icon_filter_whit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43899" y="26008557"/>
            <a:ext cx="336410" cy="310864"/>
          </a:xfrm>
          <a:prstGeom prst="rect">
            <a:avLst/>
          </a:prstGeom>
        </p:spPr>
      </p:pic>
      <p:sp>
        <p:nvSpPr>
          <p:cNvPr id="105" name="Text 85"/>
          <p:cNvSpPr/>
          <p:nvPr/>
        </p:nvSpPr>
        <p:spPr>
          <a:xfrm>
            <a:off x="8041492" y="25841169"/>
            <a:ext cx="336410" cy="3108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28" b="1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28" dirty="0"/>
          </a:p>
        </p:txBody>
      </p:sp>
      <p:sp>
        <p:nvSpPr>
          <p:cNvPr id="106" name="Text 86"/>
          <p:cNvSpPr/>
          <p:nvPr/>
        </p:nvSpPr>
        <p:spPr>
          <a:xfrm>
            <a:off x="6735962" y="26534635"/>
            <a:ext cx="2352282" cy="502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96" b="1" dirty="0">
                <a:solidFill>
                  <a:srgbClr val="0A23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</a:t>
            </a:r>
            <a:endParaRPr lang="en-US" sz="1496" dirty="0"/>
          </a:p>
        </p:txBody>
      </p:sp>
      <p:pic>
        <p:nvPicPr>
          <p:cNvPr id="108" name="Image 18" descr="assets/icon_arrow_gre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03771" y="26008557"/>
            <a:ext cx="279478" cy="258256"/>
          </a:xfrm>
          <a:prstGeom prst="rect">
            <a:avLst/>
          </a:prstGeom>
        </p:spPr>
      </p:pic>
      <p:sp>
        <p:nvSpPr>
          <p:cNvPr id="109" name="Shape 88"/>
          <p:cNvSpPr/>
          <p:nvPr/>
        </p:nvSpPr>
        <p:spPr>
          <a:xfrm>
            <a:off x="10277325" y="25888994"/>
            <a:ext cx="595187" cy="549990"/>
          </a:xfrm>
          <a:prstGeom prst="ellipse">
            <a:avLst/>
          </a:prstGeom>
          <a:solidFill>
            <a:srgbClr val="0A2342"/>
          </a:solidFill>
          <a:ln/>
        </p:spPr>
      </p:sp>
      <p:pic>
        <p:nvPicPr>
          <p:cNvPr id="110" name="Image 19" descr="assets/icon_random_whit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06713" y="26008557"/>
            <a:ext cx="336410" cy="310864"/>
          </a:xfrm>
          <a:prstGeom prst="rect">
            <a:avLst/>
          </a:prstGeom>
        </p:spPr>
      </p:pic>
      <p:sp>
        <p:nvSpPr>
          <p:cNvPr id="111" name="Text 89"/>
          <p:cNvSpPr/>
          <p:nvPr/>
        </p:nvSpPr>
        <p:spPr>
          <a:xfrm>
            <a:off x="10704307" y="25841169"/>
            <a:ext cx="336410" cy="3108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28" b="1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428" dirty="0"/>
          </a:p>
        </p:txBody>
      </p:sp>
      <p:sp>
        <p:nvSpPr>
          <p:cNvPr id="112" name="Text 90"/>
          <p:cNvSpPr/>
          <p:nvPr/>
        </p:nvSpPr>
        <p:spPr>
          <a:xfrm>
            <a:off x="9398778" y="26534635"/>
            <a:ext cx="2352282" cy="502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96" b="1" dirty="0">
                <a:solidFill>
                  <a:srgbClr val="0A23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Crossover &amp; Mutate</a:t>
            </a:r>
            <a:endParaRPr lang="en-US" sz="1496" dirty="0"/>
          </a:p>
        </p:txBody>
      </p:sp>
      <p:pic>
        <p:nvPicPr>
          <p:cNvPr id="114" name="Image 20" descr="assets/icon_arrow_gre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66587" y="26008557"/>
            <a:ext cx="279478" cy="258256"/>
          </a:xfrm>
          <a:prstGeom prst="rect">
            <a:avLst/>
          </a:prstGeom>
        </p:spPr>
      </p:pic>
      <p:sp>
        <p:nvSpPr>
          <p:cNvPr id="115" name="Shape 92"/>
          <p:cNvSpPr/>
          <p:nvPr/>
        </p:nvSpPr>
        <p:spPr>
          <a:xfrm>
            <a:off x="12940139" y="25888994"/>
            <a:ext cx="595187" cy="549990"/>
          </a:xfrm>
          <a:prstGeom prst="ellipse">
            <a:avLst/>
          </a:prstGeom>
          <a:solidFill>
            <a:srgbClr val="0A2342"/>
          </a:solidFill>
          <a:ln/>
        </p:spPr>
      </p:sp>
      <p:pic>
        <p:nvPicPr>
          <p:cNvPr id="116" name="Image 21" descr="assets/icon_redo_whit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069527" y="26008557"/>
            <a:ext cx="336410" cy="310864"/>
          </a:xfrm>
          <a:prstGeom prst="rect">
            <a:avLst/>
          </a:prstGeom>
        </p:spPr>
      </p:pic>
      <p:sp>
        <p:nvSpPr>
          <p:cNvPr id="117" name="Text 93"/>
          <p:cNvSpPr/>
          <p:nvPr/>
        </p:nvSpPr>
        <p:spPr>
          <a:xfrm>
            <a:off x="13367121" y="25841169"/>
            <a:ext cx="336410" cy="3108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28" b="1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428" dirty="0"/>
          </a:p>
        </p:txBody>
      </p:sp>
      <p:sp>
        <p:nvSpPr>
          <p:cNvPr id="118" name="Text 94"/>
          <p:cNvSpPr/>
          <p:nvPr/>
        </p:nvSpPr>
        <p:spPr>
          <a:xfrm>
            <a:off x="12061592" y="26534635"/>
            <a:ext cx="2352282" cy="502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96" b="1" dirty="0">
                <a:solidFill>
                  <a:srgbClr val="0A23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Repeat</a:t>
            </a:r>
            <a:endParaRPr lang="en-US" sz="1496" dirty="0"/>
          </a:p>
        </p:txBody>
      </p:sp>
      <p:sp>
        <p:nvSpPr>
          <p:cNvPr id="120" name="Shape 96"/>
          <p:cNvSpPr/>
          <p:nvPr/>
        </p:nvSpPr>
        <p:spPr>
          <a:xfrm>
            <a:off x="1347893" y="27229690"/>
            <a:ext cx="517554" cy="478252"/>
          </a:xfrm>
          <a:prstGeom prst="roundRect">
            <a:avLst>
              <a:gd name="adj" fmla="val 12500"/>
            </a:avLst>
          </a:prstGeom>
          <a:solidFill>
            <a:srgbClr val="2C8C3C"/>
          </a:solidFill>
          <a:ln w="25912">
            <a:solidFill>
              <a:srgbClr val="FFFFFF"/>
            </a:solidFill>
            <a:prstDash val="solid"/>
          </a:ln>
        </p:spPr>
      </p:sp>
      <p:sp>
        <p:nvSpPr>
          <p:cNvPr id="121" name="Text 97"/>
          <p:cNvSpPr/>
          <p:nvPr/>
        </p:nvSpPr>
        <p:spPr>
          <a:xfrm>
            <a:off x="1347893" y="27229690"/>
            <a:ext cx="517554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700" dirty="0"/>
          </a:p>
        </p:txBody>
      </p:sp>
      <p:sp>
        <p:nvSpPr>
          <p:cNvPr id="122" name="Shape 98"/>
          <p:cNvSpPr/>
          <p:nvPr/>
        </p:nvSpPr>
        <p:spPr>
          <a:xfrm>
            <a:off x="1968957" y="27229690"/>
            <a:ext cx="517554" cy="478252"/>
          </a:xfrm>
          <a:prstGeom prst="roundRect">
            <a:avLst>
              <a:gd name="adj" fmla="val 12500"/>
            </a:avLst>
          </a:prstGeom>
          <a:solidFill>
            <a:srgbClr val="2C8C3C"/>
          </a:solidFill>
          <a:ln w="25912">
            <a:solidFill>
              <a:srgbClr val="FFFFFF"/>
            </a:solidFill>
            <a:prstDash val="solid"/>
          </a:ln>
        </p:spPr>
      </p:sp>
      <p:sp>
        <p:nvSpPr>
          <p:cNvPr id="123" name="Text 99"/>
          <p:cNvSpPr/>
          <p:nvPr/>
        </p:nvSpPr>
        <p:spPr>
          <a:xfrm>
            <a:off x="1968957" y="27229690"/>
            <a:ext cx="517554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700" dirty="0"/>
          </a:p>
        </p:txBody>
      </p:sp>
      <p:sp>
        <p:nvSpPr>
          <p:cNvPr id="124" name="Shape 100"/>
          <p:cNvSpPr/>
          <p:nvPr/>
        </p:nvSpPr>
        <p:spPr>
          <a:xfrm>
            <a:off x="2590022" y="27229690"/>
            <a:ext cx="517554" cy="478252"/>
          </a:xfrm>
          <a:prstGeom prst="roundRect">
            <a:avLst>
              <a:gd name="adj" fmla="val 12500"/>
            </a:avLst>
          </a:prstGeom>
          <a:solidFill>
            <a:srgbClr val="C9D3D6"/>
          </a:solidFill>
          <a:ln w="25912">
            <a:solidFill>
              <a:srgbClr val="FFFFFF"/>
            </a:solidFill>
            <a:prstDash val="solid"/>
          </a:ln>
        </p:spPr>
      </p:sp>
      <p:sp>
        <p:nvSpPr>
          <p:cNvPr id="125" name="Text 101"/>
          <p:cNvSpPr/>
          <p:nvPr/>
        </p:nvSpPr>
        <p:spPr>
          <a:xfrm>
            <a:off x="2590022" y="27229690"/>
            <a:ext cx="517554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endParaRPr lang="en-US" sz="1700" dirty="0"/>
          </a:p>
        </p:txBody>
      </p:sp>
      <p:sp>
        <p:nvSpPr>
          <p:cNvPr id="126" name="Shape 102"/>
          <p:cNvSpPr/>
          <p:nvPr/>
        </p:nvSpPr>
        <p:spPr>
          <a:xfrm>
            <a:off x="3211086" y="27229690"/>
            <a:ext cx="517554" cy="478252"/>
          </a:xfrm>
          <a:prstGeom prst="roundRect">
            <a:avLst>
              <a:gd name="adj" fmla="val 12500"/>
            </a:avLst>
          </a:prstGeom>
          <a:solidFill>
            <a:srgbClr val="2C8C3C"/>
          </a:solidFill>
          <a:ln w="25912">
            <a:solidFill>
              <a:srgbClr val="FFFFFF"/>
            </a:solidFill>
            <a:prstDash val="solid"/>
          </a:ln>
        </p:spPr>
      </p:sp>
      <p:sp>
        <p:nvSpPr>
          <p:cNvPr id="127" name="Text 103"/>
          <p:cNvSpPr/>
          <p:nvPr/>
        </p:nvSpPr>
        <p:spPr>
          <a:xfrm>
            <a:off x="3211086" y="27229690"/>
            <a:ext cx="517554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700" dirty="0"/>
          </a:p>
        </p:txBody>
      </p:sp>
      <p:sp>
        <p:nvSpPr>
          <p:cNvPr id="128" name="Shape 104"/>
          <p:cNvSpPr/>
          <p:nvPr/>
        </p:nvSpPr>
        <p:spPr>
          <a:xfrm>
            <a:off x="3832151" y="27229690"/>
            <a:ext cx="517554" cy="478252"/>
          </a:xfrm>
          <a:prstGeom prst="roundRect">
            <a:avLst>
              <a:gd name="adj" fmla="val 12500"/>
            </a:avLst>
          </a:prstGeom>
          <a:solidFill>
            <a:srgbClr val="C9D3D6"/>
          </a:solidFill>
          <a:ln w="25912">
            <a:solidFill>
              <a:srgbClr val="FFFFFF"/>
            </a:solidFill>
            <a:prstDash val="solid"/>
          </a:ln>
        </p:spPr>
      </p:sp>
      <p:sp>
        <p:nvSpPr>
          <p:cNvPr id="129" name="Text 105"/>
          <p:cNvSpPr/>
          <p:nvPr/>
        </p:nvSpPr>
        <p:spPr>
          <a:xfrm>
            <a:off x="3832151" y="27229690"/>
            <a:ext cx="517554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endParaRPr lang="en-US" sz="1700" dirty="0"/>
          </a:p>
        </p:txBody>
      </p:sp>
      <p:sp>
        <p:nvSpPr>
          <p:cNvPr id="130" name="Shape 106"/>
          <p:cNvSpPr/>
          <p:nvPr/>
        </p:nvSpPr>
        <p:spPr>
          <a:xfrm>
            <a:off x="4453216" y="27229690"/>
            <a:ext cx="517554" cy="478252"/>
          </a:xfrm>
          <a:prstGeom prst="roundRect">
            <a:avLst>
              <a:gd name="adj" fmla="val 12500"/>
            </a:avLst>
          </a:prstGeom>
          <a:solidFill>
            <a:srgbClr val="C9D3D6"/>
          </a:solidFill>
          <a:ln w="25912">
            <a:solidFill>
              <a:srgbClr val="FFFFFF"/>
            </a:solidFill>
            <a:prstDash val="solid"/>
          </a:ln>
        </p:spPr>
      </p:sp>
      <p:sp>
        <p:nvSpPr>
          <p:cNvPr id="131" name="Text 107"/>
          <p:cNvSpPr/>
          <p:nvPr/>
        </p:nvSpPr>
        <p:spPr>
          <a:xfrm>
            <a:off x="4453216" y="27229690"/>
            <a:ext cx="517554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endParaRPr lang="en-US" sz="1700" dirty="0"/>
          </a:p>
        </p:txBody>
      </p:sp>
      <p:sp>
        <p:nvSpPr>
          <p:cNvPr id="132" name="Shape 108"/>
          <p:cNvSpPr/>
          <p:nvPr/>
        </p:nvSpPr>
        <p:spPr>
          <a:xfrm>
            <a:off x="5074280" y="27229690"/>
            <a:ext cx="517554" cy="478252"/>
          </a:xfrm>
          <a:prstGeom prst="roundRect">
            <a:avLst>
              <a:gd name="adj" fmla="val 12500"/>
            </a:avLst>
          </a:prstGeom>
          <a:solidFill>
            <a:srgbClr val="2C8C3C"/>
          </a:solidFill>
          <a:ln w="25912">
            <a:solidFill>
              <a:srgbClr val="FFFFFF"/>
            </a:solidFill>
            <a:prstDash val="solid"/>
          </a:ln>
        </p:spPr>
      </p:sp>
      <p:sp>
        <p:nvSpPr>
          <p:cNvPr id="133" name="Text 109"/>
          <p:cNvSpPr/>
          <p:nvPr/>
        </p:nvSpPr>
        <p:spPr>
          <a:xfrm>
            <a:off x="5074280" y="27229690"/>
            <a:ext cx="517554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700" dirty="0"/>
          </a:p>
        </p:txBody>
      </p:sp>
      <p:sp>
        <p:nvSpPr>
          <p:cNvPr id="134" name="Shape 110"/>
          <p:cNvSpPr/>
          <p:nvPr/>
        </p:nvSpPr>
        <p:spPr>
          <a:xfrm>
            <a:off x="5695345" y="27229690"/>
            <a:ext cx="517554" cy="478252"/>
          </a:xfrm>
          <a:prstGeom prst="roundRect">
            <a:avLst>
              <a:gd name="adj" fmla="val 12500"/>
            </a:avLst>
          </a:prstGeom>
          <a:solidFill>
            <a:srgbClr val="2C8C3C"/>
          </a:solidFill>
          <a:ln w="25912">
            <a:solidFill>
              <a:srgbClr val="FFFFFF"/>
            </a:solidFill>
            <a:prstDash val="solid"/>
          </a:ln>
        </p:spPr>
      </p:sp>
      <p:sp>
        <p:nvSpPr>
          <p:cNvPr id="135" name="Text 111"/>
          <p:cNvSpPr/>
          <p:nvPr/>
        </p:nvSpPr>
        <p:spPr>
          <a:xfrm>
            <a:off x="5695345" y="27229690"/>
            <a:ext cx="517554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700" dirty="0"/>
          </a:p>
        </p:txBody>
      </p:sp>
      <p:sp>
        <p:nvSpPr>
          <p:cNvPr id="136" name="Shape 112"/>
          <p:cNvSpPr/>
          <p:nvPr/>
        </p:nvSpPr>
        <p:spPr>
          <a:xfrm>
            <a:off x="6316409" y="27229690"/>
            <a:ext cx="517554" cy="478252"/>
          </a:xfrm>
          <a:prstGeom prst="roundRect">
            <a:avLst>
              <a:gd name="adj" fmla="val 12500"/>
            </a:avLst>
          </a:prstGeom>
          <a:solidFill>
            <a:srgbClr val="C9D3D6"/>
          </a:solidFill>
          <a:ln w="25912">
            <a:solidFill>
              <a:srgbClr val="FFFFFF"/>
            </a:solidFill>
            <a:prstDash val="solid"/>
          </a:ln>
        </p:spPr>
      </p:sp>
      <p:sp>
        <p:nvSpPr>
          <p:cNvPr id="137" name="Text 113"/>
          <p:cNvSpPr/>
          <p:nvPr/>
        </p:nvSpPr>
        <p:spPr>
          <a:xfrm>
            <a:off x="6316409" y="27229690"/>
            <a:ext cx="517554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endParaRPr lang="en-US" sz="1700" dirty="0"/>
          </a:p>
        </p:txBody>
      </p:sp>
      <p:sp>
        <p:nvSpPr>
          <p:cNvPr id="138" name="Shape 114"/>
          <p:cNvSpPr/>
          <p:nvPr/>
        </p:nvSpPr>
        <p:spPr>
          <a:xfrm>
            <a:off x="6937474" y="27229690"/>
            <a:ext cx="517554" cy="478252"/>
          </a:xfrm>
          <a:prstGeom prst="roundRect">
            <a:avLst>
              <a:gd name="adj" fmla="val 12500"/>
            </a:avLst>
          </a:prstGeom>
          <a:solidFill>
            <a:srgbClr val="2C8C3C"/>
          </a:solidFill>
          <a:ln w="25912">
            <a:solidFill>
              <a:srgbClr val="FFFFFF"/>
            </a:solidFill>
            <a:prstDash val="solid"/>
          </a:ln>
        </p:spPr>
      </p:sp>
      <p:sp>
        <p:nvSpPr>
          <p:cNvPr id="139" name="Text 115"/>
          <p:cNvSpPr/>
          <p:nvPr/>
        </p:nvSpPr>
        <p:spPr>
          <a:xfrm>
            <a:off x="6937474" y="27229690"/>
            <a:ext cx="517554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700" dirty="0"/>
          </a:p>
        </p:txBody>
      </p:sp>
      <p:sp>
        <p:nvSpPr>
          <p:cNvPr id="140" name="Shape 116"/>
          <p:cNvSpPr/>
          <p:nvPr/>
        </p:nvSpPr>
        <p:spPr>
          <a:xfrm>
            <a:off x="7558538" y="27229690"/>
            <a:ext cx="517554" cy="478252"/>
          </a:xfrm>
          <a:prstGeom prst="roundRect">
            <a:avLst>
              <a:gd name="adj" fmla="val 12500"/>
            </a:avLst>
          </a:prstGeom>
          <a:solidFill>
            <a:srgbClr val="2C8C3C"/>
          </a:solidFill>
          <a:ln w="25912">
            <a:solidFill>
              <a:srgbClr val="FFFFFF"/>
            </a:solidFill>
            <a:prstDash val="solid"/>
          </a:ln>
        </p:spPr>
      </p:sp>
      <p:sp>
        <p:nvSpPr>
          <p:cNvPr id="141" name="Text 117"/>
          <p:cNvSpPr/>
          <p:nvPr/>
        </p:nvSpPr>
        <p:spPr>
          <a:xfrm>
            <a:off x="7558538" y="27229690"/>
            <a:ext cx="517554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700" dirty="0"/>
          </a:p>
        </p:txBody>
      </p:sp>
      <p:sp>
        <p:nvSpPr>
          <p:cNvPr id="142" name="Shape 118"/>
          <p:cNvSpPr/>
          <p:nvPr/>
        </p:nvSpPr>
        <p:spPr>
          <a:xfrm>
            <a:off x="8179603" y="27229690"/>
            <a:ext cx="517554" cy="478252"/>
          </a:xfrm>
          <a:prstGeom prst="roundRect">
            <a:avLst>
              <a:gd name="adj" fmla="val 12500"/>
            </a:avLst>
          </a:prstGeom>
          <a:solidFill>
            <a:srgbClr val="C9D3D6"/>
          </a:solidFill>
          <a:ln w="25912">
            <a:solidFill>
              <a:srgbClr val="FFFFFF"/>
            </a:solidFill>
            <a:prstDash val="solid"/>
          </a:ln>
        </p:spPr>
      </p:sp>
      <p:sp>
        <p:nvSpPr>
          <p:cNvPr id="143" name="Text 119"/>
          <p:cNvSpPr/>
          <p:nvPr/>
        </p:nvSpPr>
        <p:spPr>
          <a:xfrm>
            <a:off x="8179603" y="27229690"/>
            <a:ext cx="517554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endParaRPr lang="en-US" sz="1700" dirty="0"/>
          </a:p>
        </p:txBody>
      </p:sp>
      <p:sp>
        <p:nvSpPr>
          <p:cNvPr id="144" name="Text 120"/>
          <p:cNvSpPr/>
          <p:nvPr/>
        </p:nvSpPr>
        <p:spPr>
          <a:xfrm>
            <a:off x="9059445" y="27289471"/>
            <a:ext cx="5291988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96" i="1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 chromosome: 1 = feature kept, 0 = removed</a:t>
            </a:r>
            <a:endParaRPr lang="en-US" sz="1496" dirty="0"/>
          </a:p>
        </p:txBody>
      </p:sp>
      <p:pic>
        <p:nvPicPr>
          <p:cNvPr id="145" name="Image 22" descr="/mnt/user-data/uploads/Generic_Algorithm_results_fina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9308" y="27898134"/>
            <a:ext cx="9007344" cy="5537747"/>
          </a:xfrm>
          <a:prstGeom prst="rect">
            <a:avLst/>
          </a:prstGeom>
        </p:spPr>
      </p:pic>
      <p:sp>
        <p:nvSpPr>
          <p:cNvPr id="146" name="Text 121"/>
          <p:cNvSpPr/>
          <p:nvPr/>
        </p:nvSpPr>
        <p:spPr>
          <a:xfrm>
            <a:off x="9975850" y="28469048"/>
            <a:ext cx="4433711" cy="38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25000"/>
              </a:lnSpc>
              <a:buNone/>
            </a:pPr>
            <a:r>
              <a:rPr lang="en-US" sz="2100" b="1" dirty="0">
                <a:solidFill>
                  <a:srgbClr val="0A23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 fitness</a:t>
            </a:r>
            <a:r>
              <a:rPr lang="en-US" sz="2100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rises sharply in early generations, then converges by ≈ generation 20. </a:t>
            </a:r>
            <a:endParaRPr lang="en-US" sz="2100" dirty="0"/>
          </a:p>
          <a:p>
            <a:pPr marL="0" indent="0">
              <a:lnSpc>
                <a:spcPct val="125000"/>
              </a:lnSpc>
              <a:buNone/>
            </a:pPr>
            <a:r>
              <a:rPr lang="en-US" sz="2100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Extending the run from 30 → 60 generations produced </a:t>
            </a:r>
            <a:endParaRPr lang="en-US" sz="2100" dirty="0"/>
          </a:p>
          <a:p>
            <a:pPr marL="0" indent="0">
              <a:lnSpc>
                <a:spcPct val="125000"/>
              </a:lnSpc>
              <a:buNone/>
            </a:pPr>
            <a:r>
              <a:rPr lang="en-US" sz="2100" b="1" dirty="0">
                <a:solidFill>
                  <a:srgbClr val="1F6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further improvement was observed</a:t>
            </a:r>
            <a:r>
              <a:rPr lang="en-US" sz="2100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confirming the search had converged on the 13-feature subset.</a:t>
            </a:r>
            <a:endParaRPr lang="en-US" sz="2100" dirty="0"/>
          </a:p>
        </p:txBody>
      </p:sp>
      <p:sp>
        <p:nvSpPr>
          <p:cNvPr id="147" name="Shape 122"/>
          <p:cNvSpPr/>
          <p:nvPr/>
        </p:nvSpPr>
        <p:spPr>
          <a:xfrm>
            <a:off x="15461920" y="5260776"/>
            <a:ext cx="13909259" cy="741291"/>
          </a:xfrm>
          <a:prstGeom prst="roundRect">
            <a:avLst>
              <a:gd name="adj" fmla="val 8065"/>
            </a:avLst>
          </a:prstGeom>
          <a:solidFill>
            <a:srgbClr val="2C8C3C"/>
          </a:solidFill>
          <a:ln/>
        </p:spPr>
      </p:sp>
      <p:pic>
        <p:nvPicPr>
          <p:cNvPr id="148" name="Image 23" descr="assets/icon_chart_whit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668942" y="5416208"/>
            <a:ext cx="465798" cy="430427"/>
          </a:xfrm>
          <a:prstGeom prst="rect">
            <a:avLst/>
          </a:prstGeom>
        </p:spPr>
      </p:pic>
      <p:sp>
        <p:nvSpPr>
          <p:cNvPr id="149" name="Text 123"/>
          <p:cNvSpPr/>
          <p:nvPr/>
        </p:nvSpPr>
        <p:spPr>
          <a:xfrm>
            <a:off x="16302945" y="5260776"/>
            <a:ext cx="12874151" cy="7412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2" b="1" kern="0" spc="100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RESULTS</a:t>
            </a:r>
            <a:endParaRPr lang="en-US" sz="2992" dirty="0"/>
          </a:p>
        </p:txBody>
      </p:sp>
      <p:sp>
        <p:nvSpPr>
          <p:cNvPr id="150" name="Shape 124"/>
          <p:cNvSpPr/>
          <p:nvPr/>
        </p:nvSpPr>
        <p:spPr>
          <a:xfrm>
            <a:off x="15461920" y="6061848"/>
            <a:ext cx="13909259" cy="21972434"/>
          </a:xfrm>
          <a:prstGeom prst="roundRect">
            <a:avLst>
              <a:gd name="adj" fmla="val 558"/>
            </a:avLst>
          </a:prstGeom>
          <a:solidFill>
            <a:srgbClr val="FFFFFF"/>
          </a:solidFill>
          <a:ln w="17275">
            <a:solidFill>
              <a:srgbClr val="DDE6E8"/>
            </a:solidFill>
            <a:prstDash val="solid"/>
          </a:ln>
          <a:effectLst>
            <a:outerShdw blurRad="127000" dist="38100" dir="5400000" algn="bl" rotWithShape="0">
              <a:srgbClr val="0A2342">
                <a:alpha val="12000"/>
              </a:srgbClr>
            </a:outerShdw>
          </a:effectLst>
        </p:spPr>
      </p:sp>
      <p:sp>
        <p:nvSpPr>
          <p:cNvPr id="151" name="Shape 125"/>
          <p:cNvSpPr/>
          <p:nvPr/>
        </p:nvSpPr>
        <p:spPr>
          <a:xfrm>
            <a:off x="15914780" y="6575970"/>
            <a:ext cx="4202071" cy="1416823"/>
          </a:xfrm>
          <a:prstGeom prst="roundRect">
            <a:avLst>
              <a:gd name="adj" fmla="val 4000"/>
            </a:avLst>
          </a:prstGeom>
          <a:solidFill>
            <a:srgbClr val="EFF6F4"/>
          </a:solidFill>
          <a:ln w="17275">
            <a:solidFill>
              <a:srgbClr val="CFE3DD"/>
            </a:solidFill>
            <a:prstDash val="solid"/>
          </a:ln>
        </p:spPr>
      </p:sp>
      <p:sp>
        <p:nvSpPr>
          <p:cNvPr id="152" name="Text 126"/>
          <p:cNvSpPr/>
          <p:nvPr/>
        </p:nvSpPr>
        <p:spPr>
          <a:xfrm>
            <a:off x="15914780" y="6575970"/>
            <a:ext cx="4161995" cy="77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809" b="1" dirty="0">
                <a:solidFill>
                  <a:srgbClr val="B886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37 → 13</a:t>
            </a:r>
            <a:endParaRPr lang="en-US" sz="3809" dirty="0"/>
          </a:p>
        </p:txBody>
      </p:sp>
      <p:sp>
        <p:nvSpPr>
          <p:cNvPr id="153" name="Text 127"/>
          <p:cNvSpPr/>
          <p:nvPr/>
        </p:nvSpPr>
        <p:spPr>
          <a:xfrm>
            <a:off x="16044168" y="7209654"/>
            <a:ext cx="3903218" cy="717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564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Features selected by GA</a:t>
            </a:r>
            <a:endParaRPr lang="en-US" sz="1564" dirty="0"/>
          </a:p>
          <a:p>
            <a:pPr marL="0" indent="0" algn="ctr">
              <a:lnSpc>
                <a:spcPct val="105000"/>
              </a:lnSpc>
              <a:buNone/>
            </a:pPr>
            <a:r>
              <a:rPr lang="en-US" sz="1564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(64.9% reduction)</a:t>
            </a:r>
            <a:endParaRPr lang="en-US" sz="1564" dirty="0"/>
          </a:p>
        </p:txBody>
      </p:sp>
      <p:sp>
        <p:nvSpPr>
          <p:cNvPr id="154" name="Shape 128"/>
          <p:cNvSpPr/>
          <p:nvPr/>
        </p:nvSpPr>
        <p:spPr>
          <a:xfrm>
            <a:off x="20335552" y="6575970"/>
            <a:ext cx="4202071" cy="1416823"/>
          </a:xfrm>
          <a:prstGeom prst="roundRect">
            <a:avLst>
              <a:gd name="adj" fmla="val 4000"/>
            </a:avLst>
          </a:prstGeom>
          <a:solidFill>
            <a:srgbClr val="EFF6F4"/>
          </a:solidFill>
          <a:ln w="17275">
            <a:solidFill>
              <a:srgbClr val="CFE3DD"/>
            </a:solidFill>
            <a:prstDash val="solid"/>
          </a:ln>
        </p:spPr>
      </p:sp>
      <p:sp>
        <p:nvSpPr>
          <p:cNvPr id="155" name="Text 129"/>
          <p:cNvSpPr/>
          <p:nvPr/>
        </p:nvSpPr>
        <p:spPr>
          <a:xfrm>
            <a:off x="20335552" y="6575970"/>
            <a:ext cx="4161995" cy="77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809" b="1" dirty="0">
                <a:solidFill>
                  <a:srgbClr val="B886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+6.3 pts</a:t>
            </a:r>
            <a:endParaRPr lang="en-US" sz="3809" dirty="0"/>
          </a:p>
        </p:txBody>
      </p:sp>
      <p:sp>
        <p:nvSpPr>
          <p:cNvPr id="156" name="Text 130"/>
          <p:cNvSpPr/>
          <p:nvPr/>
        </p:nvSpPr>
        <p:spPr>
          <a:xfrm>
            <a:off x="20464941" y="7209654"/>
            <a:ext cx="3903218" cy="717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564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Accuracy improvement</a:t>
            </a:r>
            <a:endParaRPr lang="en-US" sz="1564" dirty="0"/>
          </a:p>
          <a:p>
            <a:pPr marL="0" indent="0" algn="ctr">
              <a:lnSpc>
                <a:spcPct val="105000"/>
              </a:lnSpc>
              <a:buNone/>
            </a:pPr>
            <a:r>
              <a:rPr lang="en-US" sz="1564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64.3% → 70.6%</a:t>
            </a:r>
            <a:endParaRPr lang="en-US" sz="1564" dirty="0"/>
          </a:p>
        </p:txBody>
      </p:sp>
      <p:sp>
        <p:nvSpPr>
          <p:cNvPr id="157" name="Shape 131"/>
          <p:cNvSpPr/>
          <p:nvPr/>
        </p:nvSpPr>
        <p:spPr>
          <a:xfrm>
            <a:off x="24756324" y="6575970"/>
            <a:ext cx="4202071" cy="1416823"/>
          </a:xfrm>
          <a:prstGeom prst="roundRect">
            <a:avLst>
              <a:gd name="adj" fmla="val 4000"/>
            </a:avLst>
          </a:prstGeom>
          <a:solidFill>
            <a:srgbClr val="EFF6F4"/>
          </a:solidFill>
          <a:ln w="17275">
            <a:solidFill>
              <a:srgbClr val="CFE3DD"/>
            </a:solidFill>
            <a:prstDash val="solid"/>
          </a:ln>
        </p:spPr>
      </p:sp>
      <p:sp>
        <p:nvSpPr>
          <p:cNvPr id="158" name="Text 132"/>
          <p:cNvSpPr/>
          <p:nvPr/>
        </p:nvSpPr>
        <p:spPr>
          <a:xfrm>
            <a:off x="24756324" y="6575970"/>
            <a:ext cx="4161995" cy="77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809" b="1" dirty="0">
                <a:solidFill>
                  <a:srgbClr val="B886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+5.2 pts</a:t>
            </a:r>
            <a:endParaRPr lang="en-US" sz="3809" dirty="0"/>
          </a:p>
        </p:txBody>
      </p:sp>
      <p:sp>
        <p:nvSpPr>
          <p:cNvPr id="159" name="Text 133"/>
          <p:cNvSpPr/>
          <p:nvPr/>
        </p:nvSpPr>
        <p:spPr>
          <a:xfrm>
            <a:off x="24885713" y="7209654"/>
            <a:ext cx="3903218" cy="717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564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Precision improvement</a:t>
            </a:r>
            <a:endParaRPr lang="en-US" sz="1564" dirty="0"/>
          </a:p>
          <a:p>
            <a:pPr marL="0" indent="0" algn="ctr">
              <a:lnSpc>
                <a:spcPct val="105000"/>
              </a:lnSpc>
              <a:buNone/>
            </a:pPr>
            <a:r>
              <a:rPr lang="en-US" sz="1564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60.0% → 65.5%</a:t>
            </a:r>
            <a:endParaRPr lang="en-US" sz="1564" dirty="0"/>
          </a:p>
        </p:txBody>
      </p:sp>
      <p:sp>
        <p:nvSpPr>
          <p:cNvPr id="160" name="Text 134"/>
          <p:cNvSpPr/>
          <p:nvPr/>
        </p:nvSpPr>
        <p:spPr>
          <a:xfrm>
            <a:off x="15914780" y="8339525"/>
            <a:ext cx="13003540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A234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Model Performance Comparison</a:t>
            </a:r>
            <a:endParaRPr lang="en-US" sz="2400" dirty="0"/>
          </a:p>
        </p:txBody>
      </p:sp>
      <p:graphicFrame>
        <p:nvGraphicFramePr>
          <p:cNvPr id="16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968046"/>
              </p:ext>
            </p:extLst>
          </p:nvPr>
        </p:nvGraphicFramePr>
        <p:xfrm>
          <a:off x="15914780" y="8937341"/>
          <a:ext cx="13003542" cy="1972791"/>
        </p:xfrm>
        <a:graphic>
          <a:graphicData uri="http://schemas.openxmlformats.org/drawingml/2006/table">
            <a:tbl>
              <a:tblPr/>
              <a:tblGrid>
                <a:gridCol w="364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0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0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05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759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36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Model</a:t>
                      </a:r>
                      <a:endParaRPr lang="en-US" sz="1836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34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36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Features</a:t>
                      </a:r>
                      <a:endParaRPr lang="en-US" sz="1836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34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36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Accuracy</a:t>
                      </a:r>
                      <a:endParaRPr lang="en-US" sz="1836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34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36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Precision</a:t>
                      </a:r>
                      <a:endParaRPr lang="en-US" sz="1836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34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36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Recall</a:t>
                      </a:r>
                      <a:endParaRPr lang="en-US" sz="1836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34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36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F1</a:t>
                      </a:r>
                      <a:endParaRPr lang="en-US" sz="1836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59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836" b="1" dirty="0">
                          <a:solidFill>
                            <a:srgbClr val="1A253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Random Forest</a:t>
                      </a:r>
                      <a:endParaRPr lang="en-US" sz="1836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36" b="1" dirty="0">
                          <a:solidFill>
                            <a:srgbClr val="1A253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37</a:t>
                      </a:r>
                      <a:endParaRPr lang="en-US" sz="1836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36" b="1" dirty="0">
                          <a:solidFill>
                            <a:srgbClr val="1A253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64.3%</a:t>
                      </a:r>
                      <a:endParaRPr lang="en-US" sz="1836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36" b="1" dirty="0">
                          <a:solidFill>
                            <a:srgbClr val="1A253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60.0%</a:t>
                      </a:r>
                      <a:endParaRPr lang="en-US" sz="1836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36" b="1" dirty="0">
                          <a:solidFill>
                            <a:srgbClr val="1A253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78.3%</a:t>
                      </a:r>
                      <a:endParaRPr lang="en-US" sz="1836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36" b="1" dirty="0">
                          <a:solidFill>
                            <a:srgbClr val="1A253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67.9%</a:t>
                      </a:r>
                      <a:endParaRPr lang="en-US" sz="1836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59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836" b="1" dirty="0">
                          <a:solidFill>
                            <a:srgbClr val="1F6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RF + GA</a:t>
                      </a:r>
                      <a:endParaRPr lang="en-US" sz="1836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36" b="1" dirty="0">
                          <a:solidFill>
                            <a:srgbClr val="1F6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</a:t>
                      </a:r>
                      <a:endParaRPr lang="en-US" sz="1836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36" b="1" dirty="0">
                          <a:solidFill>
                            <a:srgbClr val="1F6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70.6%</a:t>
                      </a:r>
                      <a:endParaRPr lang="en-US" sz="1836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36" b="1" dirty="0">
                          <a:solidFill>
                            <a:srgbClr val="1F6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65.5%</a:t>
                      </a:r>
                      <a:endParaRPr lang="en-US" sz="1836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36" b="1" dirty="0">
                          <a:solidFill>
                            <a:srgbClr val="1F6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82.6%</a:t>
                      </a:r>
                      <a:endParaRPr lang="en-US" sz="1836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36" b="1" dirty="0">
                          <a:solidFill>
                            <a:srgbClr val="1F6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73.1%</a:t>
                      </a:r>
                      <a:endParaRPr lang="en-US" sz="1836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2" name="Text 135"/>
          <p:cNvSpPr/>
          <p:nvPr/>
        </p:nvSpPr>
        <p:spPr>
          <a:xfrm>
            <a:off x="15914780" y="11328602"/>
            <a:ext cx="13003540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A234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Confusion Matrix: Team 2 Win Prediction</a:t>
            </a:r>
            <a:endParaRPr lang="en-US" sz="2400" dirty="0"/>
          </a:p>
        </p:txBody>
      </p:sp>
      <p:sp>
        <p:nvSpPr>
          <p:cNvPr id="163" name="Text 136"/>
          <p:cNvSpPr/>
          <p:nvPr/>
        </p:nvSpPr>
        <p:spPr>
          <a:xfrm>
            <a:off x="15914780" y="11926418"/>
            <a:ext cx="6242993" cy="4184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68" b="1" dirty="0">
                <a:solidFill>
                  <a:srgbClr val="0A23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Random Forest (37 features)</a:t>
            </a:r>
            <a:endParaRPr lang="en-US" sz="1768" dirty="0"/>
          </a:p>
        </p:txBody>
      </p:sp>
      <p:graphicFrame>
        <p:nvGraphicFramePr>
          <p:cNvPr id="164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499019"/>
              </p:ext>
            </p:extLst>
          </p:nvPr>
        </p:nvGraphicFramePr>
        <p:xfrm>
          <a:off x="15914780" y="12404670"/>
          <a:ext cx="6242993" cy="1793445"/>
        </p:xfrm>
        <a:graphic>
          <a:graphicData uri="http://schemas.openxmlformats.org/drawingml/2006/table">
            <a:tbl>
              <a:tblPr/>
              <a:tblGrid>
                <a:gridCol w="2497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81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632" dirty="0"/>
                    </a:p>
                  </a:txBody>
                  <a:tcPr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96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Actual</a:t>
                      </a:r>
                      <a:endParaRPr lang="en-US" sz="1496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496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Lose</a:t>
                      </a:r>
                      <a:endParaRPr lang="en-US" sz="1496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B7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96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Actual</a:t>
                      </a:r>
                      <a:endParaRPr lang="en-US" sz="1496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496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Win</a:t>
                      </a:r>
                      <a:endParaRPr lang="en-US" sz="1496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B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81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96" b="1" dirty="0">
                          <a:solidFill>
                            <a:srgbClr val="1A253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Pred. Lose</a:t>
                      </a:r>
                      <a:endParaRPr lang="en-US" sz="1496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904" b="1" dirty="0">
                          <a:solidFill>
                            <a:srgbClr val="1A253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90</a:t>
                      </a:r>
                      <a:endParaRPr lang="en-US" sz="1904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904" b="1" dirty="0">
                          <a:solidFill>
                            <a:srgbClr val="1A253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60</a:t>
                      </a:r>
                      <a:endParaRPr lang="en-US" sz="1904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81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96" b="1" dirty="0">
                          <a:solidFill>
                            <a:srgbClr val="1A253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Pred. Win</a:t>
                      </a:r>
                      <a:endParaRPr lang="en-US" sz="1496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904" b="1" dirty="0">
                          <a:solidFill>
                            <a:srgbClr val="1A253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25</a:t>
                      </a:r>
                      <a:endParaRPr lang="en-US" sz="1904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904" b="1" dirty="0">
                          <a:solidFill>
                            <a:srgbClr val="1A253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63</a:t>
                      </a:r>
                      <a:endParaRPr lang="en-US" sz="1904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5" name="Text 137"/>
          <p:cNvSpPr/>
          <p:nvPr/>
        </p:nvSpPr>
        <p:spPr>
          <a:xfrm>
            <a:off x="22675327" y="11926418"/>
            <a:ext cx="6242993" cy="4184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68" b="1" dirty="0">
                <a:solidFill>
                  <a:srgbClr val="1F6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Random Forest + GA (13 features)</a:t>
            </a:r>
            <a:endParaRPr lang="en-US" sz="1768" dirty="0"/>
          </a:p>
        </p:txBody>
      </p:sp>
      <p:graphicFrame>
        <p:nvGraphicFramePr>
          <p:cNvPr id="16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464143"/>
              </p:ext>
            </p:extLst>
          </p:nvPr>
        </p:nvGraphicFramePr>
        <p:xfrm>
          <a:off x="22675327" y="12404670"/>
          <a:ext cx="6242993" cy="1793445"/>
        </p:xfrm>
        <a:graphic>
          <a:graphicData uri="http://schemas.openxmlformats.org/drawingml/2006/table">
            <a:tbl>
              <a:tblPr/>
              <a:tblGrid>
                <a:gridCol w="2497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81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632" dirty="0"/>
                    </a:p>
                  </a:txBody>
                  <a:tcPr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96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Actual</a:t>
                      </a:r>
                      <a:endParaRPr lang="en-US" sz="1496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496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Lose</a:t>
                      </a:r>
                      <a:endParaRPr lang="en-US" sz="1496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B7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96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Actual</a:t>
                      </a:r>
                      <a:endParaRPr lang="en-US" sz="1496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496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Win</a:t>
                      </a:r>
                      <a:endParaRPr lang="en-US" sz="1496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B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81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96" b="1" dirty="0">
                          <a:solidFill>
                            <a:srgbClr val="1A253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Pred. Lose</a:t>
                      </a:r>
                      <a:endParaRPr lang="en-US" sz="1496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904" b="1" dirty="0">
                          <a:solidFill>
                            <a:srgbClr val="1A253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95</a:t>
                      </a:r>
                      <a:endParaRPr lang="en-US" sz="1904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904" b="1" dirty="0">
                          <a:solidFill>
                            <a:srgbClr val="1A253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50</a:t>
                      </a:r>
                      <a:endParaRPr lang="en-US" sz="1904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81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96" b="1" dirty="0">
                          <a:solidFill>
                            <a:srgbClr val="1A253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Pred. Win</a:t>
                      </a:r>
                      <a:endParaRPr lang="en-US" sz="1496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904" b="1" dirty="0">
                          <a:solidFill>
                            <a:srgbClr val="1A253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</a:t>
                      </a:r>
                      <a:endParaRPr lang="en-US" sz="1904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904" b="1" dirty="0">
                          <a:solidFill>
                            <a:srgbClr val="1A253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73</a:t>
                      </a:r>
                      <a:endParaRPr lang="en-US" sz="1904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7" name="Text 138"/>
          <p:cNvSpPr/>
          <p:nvPr/>
        </p:nvSpPr>
        <p:spPr>
          <a:xfrm>
            <a:off x="15894037" y="14397652"/>
            <a:ext cx="13003540" cy="657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Correct predictions rose from 153 to 168 matches (out of 238); false negatives fell by 10, meaning </a:t>
            </a:r>
            <a:r>
              <a:rPr lang="en-US" sz="2100" b="1" i="1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fewer successful chases were missed</a:t>
            </a:r>
            <a:r>
              <a:rPr lang="en-US" sz="1700" b="1" i="1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700" dirty="0"/>
          </a:p>
        </p:txBody>
      </p:sp>
      <p:sp>
        <p:nvSpPr>
          <p:cNvPr id="168" name="Text 139"/>
          <p:cNvSpPr/>
          <p:nvPr/>
        </p:nvSpPr>
        <p:spPr>
          <a:xfrm>
            <a:off x="15914780" y="15333966"/>
            <a:ext cx="13003540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A234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Top Predictive Features (by importance)</a:t>
            </a:r>
            <a:endParaRPr lang="en-US" sz="2400" dirty="0"/>
          </a:p>
        </p:txBody>
      </p:sp>
      <p:sp>
        <p:nvSpPr>
          <p:cNvPr id="169" name="Shape 140"/>
          <p:cNvSpPr/>
          <p:nvPr/>
        </p:nvSpPr>
        <p:spPr>
          <a:xfrm>
            <a:off x="15914780" y="15979606"/>
            <a:ext cx="336410" cy="310864"/>
          </a:xfrm>
          <a:prstGeom prst="ellipse">
            <a:avLst/>
          </a:prstGeom>
          <a:solidFill>
            <a:srgbClr val="2C8C3C"/>
          </a:solidFill>
          <a:ln/>
        </p:spPr>
      </p:sp>
      <p:sp>
        <p:nvSpPr>
          <p:cNvPr id="170" name="Text 141"/>
          <p:cNvSpPr/>
          <p:nvPr/>
        </p:nvSpPr>
        <p:spPr>
          <a:xfrm>
            <a:off x="15914780" y="15979606"/>
            <a:ext cx="336410" cy="3108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1</a:t>
            </a:r>
            <a:endParaRPr lang="en-US" b="1" dirty="0"/>
          </a:p>
        </p:txBody>
      </p:sp>
      <p:sp>
        <p:nvSpPr>
          <p:cNvPr id="171" name="Text 142"/>
          <p:cNvSpPr/>
          <p:nvPr/>
        </p:nvSpPr>
        <p:spPr>
          <a:xfrm>
            <a:off x="16367640" y="15931781"/>
            <a:ext cx="5854828" cy="4304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A2530"/>
                </a:solidFill>
                <a:ea typeface="Courier New" pitchFamily="34" charset="-122"/>
                <a:cs typeface="Courier New" pitchFamily="34" charset="-120"/>
              </a:rPr>
              <a:t>team2_avg_chase_score</a:t>
            </a:r>
            <a:endParaRPr lang="en-US" b="1" dirty="0"/>
          </a:p>
        </p:txBody>
      </p:sp>
      <p:sp>
        <p:nvSpPr>
          <p:cNvPr id="172" name="Shape 143"/>
          <p:cNvSpPr/>
          <p:nvPr/>
        </p:nvSpPr>
        <p:spPr>
          <a:xfrm>
            <a:off x="22610633" y="15979606"/>
            <a:ext cx="336410" cy="310864"/>
          </a:xfrm>
          <a:prstGeom prst="ellipse">
            <a:avLst/>
          </a:prstGeom>
          <a:solidFill>
            <a:srgbClr val="2C8C3C"/>
          </a:solidFill>
          <a:ln/>
        </p:spPr>
      </p:sp>
      <p:sp>
        <p:nvSpPr>
          <p:cNvPr id="173" name="Text 144"/>
          <p:cNvSpPr/>
          <p:nvPr/>
        </p:nvSpPr>
        <p:spPr>
          <a:xfrm>
            <a:off x="22610633" y="15979606"/>
            <a:ext cx="336410" cy="3108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2</a:t>
            </a:r>
            <a:endParaRPr lang="en-US" b="1" dirty="0"/>
          </a:p>
        </p:txBody>
      </p:sp>
      <p:sp>
        <p:nvSpPr>
          <p:cNvPr id="174" name="Text 145"/>
          <p:cNvSpPr/>
          <p:nvPr/>
        </p:nvSpPr>
        <p:spPr>
          <a:xfrm>
            <a:off x="23063492" y="15931781"/>
            <a:ext cx="5854828" cy="4304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A2530"/>
                </a:solidFill>
                <a:ea typeface="Courier New" pitchFamily="34" charset="-122"/>
                <a:cs typeface="Courier New" pitchFamily="34" charset="-120"/>
              </a:rPr>
              <a:t>score_vs_team1_opponent_avg</a:t>
            </a:r>
            <a:endParaRPr lang="en-US" b="1" dirty="0"/>
          </a:p>
        </p:txBody>
      </p:sp>
      <p:sp>
        <p:nvSpPr>
          <p:cNvPr id="175" name="Shape 146"/>
          <p:cNvSpPr/>
          <p:nvPr/>
        </p:nvSpPr>
        <p:spPr>
          <a:xfrm>
            <a:off x="15914780" y="16481771"/>
            <a:ext cx="336410" cy="310864"/>
          </a:xfrm>
          <a:prstGeom prst="ellipse">
            <a:avLst/>
          </a:prstGeom>
          <a:solidFill>
            <a:srgbClr val="2C8C3C"/>
          </a:solidFill>
          <a:ln/>
        </p:spPr>
      </p:sp>
      <p:sp>
        <p:nvSpPr>
          <p:cNvPr id="176" name="Text 147"/>
          <p:cNvSpPr/>
          <p:nvPr/>
        </p:nvSpPr>
        <p:spPr>
          <a:xfrm>
            <a:off x="15914780" y="16481771"/>
            <a:ext cx="336410" cy="3108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3</a:t>
            </a:r>
            <a:endParaRPr lang="en-US" b="1" dirty="0"/>
          </a:p>
        </p:txBody>
      </p:sp>
      <p:sp>
        <p:nvSpPr>
          <p:cNvPr id="177" name="Text 148"/>
          <p:cNvSpPr/>
          <p:nvPr/>
        </p:nvSpPr>
        <p:spPr>
          <a:xfrm>
            <a:off x="16367640" y="16433946"/>
            <a:ext cx="5854828" cy="4304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A2530"/>
                </a:solidFill>
                <a:ea typeface="Courier New" pitchFamily="34" charset="-122"/>
                <a:cs typeface="Courier New" pitchFamily="34" charset="-120"/>
              </a:rPr>
              <a:t>team2_avg_score_at_venue</a:t>
            </a:r>
            <a:endParaRPr lang="en-US" b="1" dirty="0"/>
          </a:p>
        </p:txBody>
      </p:sp>
      <p:sp>
        <p:nvSpPr>
          <p:cNvPr id="178" name="Shape 149"/>
          <p:cNvSpPr/>
          <p:nvPr/>
        </p:nvSpPr>
        <p:spPr>
          <a:xfrm>
            <a:off x="22610633" y="16481771"/>
            <a:ext cx="336410" cy="310864"/>
          </a:xfrm>
          <a:prstGeom prst="ellipse">
            <a:avLst/>
          </a:prstGeom>
          <a:solidFill>
            <a:srgbClr val="2C8C3C"/>
          </a:solidFill>
          <a:ln/>
        </p:spPr>
      </p:sp>
      <p:sp>
        <p:nvSpPr>
          <p:cNvPr id="179" name="Text 150"/>
          <p:cNvSpPr/>
          <p:nvPr/>
        </p:nvSpPr>
        <p:spPr>
          <a:xfrm>
            <a:off x="22610633" y="16481771"/>
            <a:ext cx="336410" cy="3108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4</a:t>
            </a:r>
            <a:endParaRPr lang="en-US" b="1" dirty="0"/>
          </a:p>
        </p:txBody>
      </p:sp>
      <p:sp>
        <p:nvSpPr>
          <p:cNvPr id="180" name="Text 151"/>
          <p:cNvSpPr/>
          <p:nvPr/>
        </p:nvSpPr>
        <p:spPr>
          <a:xfrm>
            <a:off x="23063492" y="16433946"/>
            <a:ext cx="5854828" cy="4304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A2530"/>
                </a:solidFill>
                <a:ea typeface="Courier New" pitchFamily="34" charset="-122"/>
                <a:cs typeface="Courier New" pitchFamily="34" charset="-120"/>
              </a:rPr>
              <a:t>team1_avg_score_at_venue</a:t>
            </a:r>
            <a:endParaRPr lang="en-US" b="1" dirty="0"/>
          </a:p>
        </p:txBody>
      </p:sp>
      <p:sp>
        <p:nvSpPr>
          <p:cNvPr id="181" name="Shape 152"/>
          <p:cNvSpPr/>
          <p:nvPr/>
        </p:nvSpPr>
        <p:spPr>
          <a:xfrm>
            <a:off x="15914780" y="16983936"/>
            <a:ext cx="336410" cy="310864"/>
          </a:xfrm>
          <a:prstGeom prst="ellipse">
            <a:avLst/>
          </a:prstGeom>
          <a:solidFill>
            <a:srgbClr val="2C8C3C"/>
          </a:solidFill>
          <a:ln/>
        </p:spPr>
      </p:sp>
      <p:sp>
        <p:nvSpPr>
          <p:cNvPr id="182" name="Text 153"/>
          <p:cNvSpPr/>
          <p:nvPr/>
        </p:nvSpPr>
        <p:spPr>
          <a:xfrm>
            <a:off x="15914780" y="16983936"/>
            <a:ext cx="336410" cy="3108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5</a:t>
            </a:r>
            <a:endParaRPr lang="en-US" b="1" dirty="0"/>
          </a:p>
        </p:txBody>
      </p:sp>
      <p:sp>
        <p:nvSpPr>
          <p:cNvPr id="183" name="Text 154"/>
          <p:cNvSpPr/>
          <p:nvPr/>
        </p:nvSpPr>
        <p:spPr>
          <a:xfrm>
            <a:off x="16367640" y="16936111"/>
            <a:ext cx="5854828" cy="4304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A2530"/>
                </a:solidFill>
                <a:ea typeface="Courier New" pitchFamily="34" charset="-122"/>
                <a:cs typeface="Courier New" pitchFamily="34" charset="-120"/>
              </a:rPr>
              <a:t>score_pressure</a:t>
            </a:r>
            <a:endParaRPr lang="en-US" b="1" dirty="0"/>
          </a:p>
        </p:txBody>
      </p:sp>
      <p:sp>
        <p:nvSpPr>
          <p:cNvPr id="184" name="Shape 155"/>
          <p:cNvSpPr/>
          <p:nvPr/>
        </p:nvSpPr>
        <p:spPr>
          <a:xfrm>
            <a:off x="22610633" y="16983936"/>
            <a:ext cx="336410" cy="310864"/>
          </a:xfrm>
          <a:prstGeom prst="ellipse">
            <a:avLst/>
          </a:prstGeom>
          <a:solidFill>
            <a:srgbClr val="2C8C3C"/>
          </a:solidFill>
          <a:ln/>
        </p:spPr>
      </p:sp>
      <p:sp>
        <p:nvSpPr>
          <p:cNvPr id="185" name="Text 156"/>
          <p:cNvSpPr/>
          <p:nvPr/>
        </p:nvSpPr>
        <p:spPr>
          <a:xfrm>
            <a:off x="22610633" y="16983936"/>
            <a:ext cx="336410" cy="3108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6</a:t>
            </a:r>
            <a:endParaRPr lang="en-US" b="1" dirty="0"/>
          </a:p>
        </p:txBody>
      </p:sp>
      <p:sp>
        <p:nvSpPr>
          <p:cNvPr id="186" name="Text 157"/>
          <p:cNvSpPr/>
          <p:nvPr/>
        </p:nvSpPr>
        <p:spPr>
          <a:xfrm>
            <a:off x="23063492" y="16936111"/>
            <a:ext cx="5854828" cy="4304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A2530"/>
                </a:solidFill>
                <a:ea typeface="Courier New" pitchFamily="34" charset="-122"/>
                <a:cs typeface="Courier New" pitchFamily="34" charset="-120"/>
              </a:rPr>
              <a:t>team1_avg_defend_score</a:t>
            </a:r>
            <a:endParaRPr lang="en-US" b="1" dirty="0"/>
          </a:p>
        </p:txBody>
      </p:sp>
      <p:sp>
        <p:nvSpPr>
          <p:cNvPr id="187" name="Text 158"/>
          <p:cNvSpPr/>
          <p:nvPr/>
        </p:nvSpPr>
        <p:spPr>
          <a:xfrm>
            <a:off x="15914780" y="17856747"/>
            <a:ext cx="13003540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A234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How a Prediction Is Made</a:t>
            </a:r>
            <a:endParaRPr lang="en-US" sz="2400" dirty="0"/>
          </a:p>
        </p:txBody>
      </p:sp>
      <p:sp>
        <p:nvSpPr>
          <p:cNvPr id="188" name="Shape 159"/>
          <p:cNvSpPr/>
          <p:nvPr/>
        </p:nvSpPr>
        <p:spPr>
          <a:xfrm>
            <a:off x="15914780" y="18454562"/>
            <a:ext cx="2998577" cy="1733665"/>
          </a:xfrm>
          <a:prstGeom prst="roundRect">
            <a:avLst>
              <a:gd name="adj" fmla="val 4138"/>
            </a:avLst>
          </a:prstGeom>
          <a:solidFill>
            <a:srgbClr val="EFF6F4"/>
          </a:solidFill>
          <a:ln w="17275">
            <a:solidFill>
              <a:srgbClr val="CFE3DD"/>
            </a:solidFill>
            <a:prstDash val="solid"/>
          </a:ln>
        </p:spPr>
      </p:sp>
      <p:sp>
        <p:nvSpPr>
          <p:cNvPr id="189" name="Shape 160"/>
          <p:cNvSpPr/>
          <p:nvPr/>
        </p:nvSpPr>
        <p:spPr>
          <a:xfrm>
            <a:off x="17103536" y="18645863"/>
            <a:ext cx="621065" cy="573903"/>
          </a:xfrm>
          <a:prstGeom prst="ellipse">
            <a:avLst/>
          </a:prstGeom>
          <a:solidFill>
            <a:srgbClr val="0A2342"/>
          </a:solidFill>
          <a:ln/>
        </p:spPr>
      </p:sp>
      <p:pic>
        <p:nvPicPr>
          <p:cNvPr id="190" name="Image 24" descr="assets/icon_listol_whit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232925" y="18765426"/>
            <a:ext cx="362288" cy="334777"/>
          </a:xfrm>
          <a:prstGeom prst="rect">
            <a:avLst/>
          </a:prstGeom>
        </p:spPr>
      </p:pic>
      <p:sp>
        <p:nvSpPr>
          <p:cNvPr id="191" name="Text 161"/>
          <p:cNvSpPr/>
          <p:nvPr/>
        </p:nvSpPr>
        <p:spPr>
          <a:xfrm>
            <a:off x="15992413" y="19291504"/>
            <a:ext cx="2843311" cy="3826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32" b="1" dirty="0">
                <a:solidFill>
                  <a:srgbClr val="0A23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Input Match</a:t>
            </a:r>
            <a:endParaRPr lang="en-US" sz="1632" dirty="0"/>
          </a:p>
        </p:txBody>
      </p:sp>
      <p:sp>
        <p:nvSpPr>
          <p:cNvPr id="192" name="Text 162"/>
          <p:cNvSpPr/>
          <p:nvPr/>
        </p:nvSpPr>
        <p:spPr>
          <a:xfrm>
            <a:off x="16018291" y="19650193"/>
            <a:ext cx="2791556" cy="502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265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Teams, venue, toss</a:t>
            </a:r>
            <a:endParaRPr lang="en-US" sz="1265" dirty="0"/>
          </a:p>
          <a:p>
            <a:pPr marL="0" indent="0" algn="ctr">
              <a:lnSpc>
                <a:spcPct val="105000"/>
              </a:lnSpc>
              <a:buNone/>
            </a:pPr>
            <a:r>
              <a:rPr lang="en-US" sz="1265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decision, 1st-innings score</a:t>
            </a:r>
            <a:endParaRPr lang="en-US" sz="1265" dirty="0"/>
          </a:p>
        </p:txBody>
      </p:sp>
      <p:pic>
        <p:nvPicPr>
          <p:cNvPr id="193" name="Image 25" descr="assets/icon_arrow_nav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946998" y="19171941"/>
            <a:ext cx="269128" cy="248691"/>
          </a:xfrm>
          <a:prstGeom prst="rect">
            <a:avLst/>
          </a:prstGeom>
        </p:spPr>
      </p:pic>
      <p:sp>
        <p:nvSpPr>
          <p:cNvPr id="194" name="Shape 163"/>
          <p:cNvSpPr/>
          <p:nvPr/>
        </p:nvSpPr>
        <p:spPr>
          <a:xfrm>
            <a:off x="19249767" y="18454562"/>
            <a:ext cx="2998577" cy="1733665"/>
          </a:xfrm>
          <a:prstGeom prst="roundRect">
            <a:avLst>
              <a:gd name="adj" fmla="val 4138"/>
            </a:avLst>
          </a:prstGeom>
          <a:solidFill>
            <a:srgbClr val="EFF6F4"/>
          </a:solidFill>
          <a:ln w="17275">
            <a:solidFill>
              <a:srgbClr val="CFE3DD"/>
            </a:solidFill>
            <a:prstDash val="solid"/>
          </a:ln>
        </p:spPr>
      </p:sp>
      <p:sp>
        <p:nvSpPr>
          <p:cNvPr id="195" name="Shape 164"/>
          <p:cNvSpPr/>
          <p:nvPr/>
        </p:nvSpPr>
        <p:spPr>
          <a:xfrm>
            <a:off x="20438524" y="18645863"/>
            <a:ext cx="621065" cy="573903"/>
          </a:xfrm>
          <a:prstGeom prst="ellipse">
            <a:avLst/>
          </a:prstGeom>
          <a:solidFill>
            <a:srgbClr val="0A2342"/>
          </a:solidFill>
          <a:ln/>
        </p:spPr>
      </p:sp>
      <p:pic>
        <p:nvPicPr>
          <p:cNvPr id="196" name="Image 26" descr="assets/icon_filter_whit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567912" y="18765426"/>
            <a:ext cx="362288" cy="334777"/>
          </a:xfrm>
          <a:prstGeom prst="rect">
            <a:avLst/>
          </a:prstGeom>
        </p:spPr>
      </p:pic>
      <p:sp>
        <p:nvSpPr>
          <p:cNvPr id="197" name="Text 165"/>
          <p:cNvSpPr/>
          <p:nvPr/>
        </p:nvSpPr>
        <p:spPr>
          <a:xfrm>
            <a:off x="19327401" y="19291504"/>
            <a:ext cx="2843311" cy="3826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32" b="1" dirty="0">
                <a:solidFill>
                  <a:srgbClr val="0A23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Features</a:t>
            </a:r>
            <a:endParaRPr lang="en-US" sz="1632" dirty="0"/>
          </a:p>
        </p:txBody>
      </p:sp>
      <p:sp>
        <p:nvSpPr>
          <p:cNvPr id="198" name="Text 166"/>
          <p:cNvSpPr/>
          <p:nvPr/>
        </p:nvSpPr>
        <p:spPr>
          <a:xfrm>
            <a:off x="19353278" y="19650193"/>
            <a:ext cx="2791556" cy="502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265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 the 13</a:t>
            </a:r>
            <a:endParaRPr lang="en-US" sz="1265" dirty="0"/>
          </a:p>
          <a:p>
            <a:pPr marL="0" indent="0" algn="ctr">
              <a:lnSpc>
                <a:spcPct val="105000"/>
              </a:lnSpc>
              <a:buNone/>
            </a:pPr>
            <a:r>
              <a:rPr lang="en-US" sz="1265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GA-selected features</a:t>
            </a:r>
            <a:endParaRPr lang="en-US" sz="1265" dirty="0"/>
          </a:p>
        </p:txBody>
      </p:sp>
      <p:pic>
        <p:nvPicPr>
          <p:cNvPr id="199" name="Image 27" descr="assets/icon_arrow_nav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281985" y="19171941"/>
            <a:ext cx="269128" cy="248691"/>
          </a:xfrm>
          <a:prstGeom prst="rect">
            <a:avLst/>
          </a:prstGeom>
        </p:spPr>
      </p:pic>
      <p:sp>
        <p:nvSpPr>
          <p:cNvPr id="200" name="Shape 167"/>
          <p:cNvSpPr/>
          <p:nvPr/>
        </p:nvSpPr>
        <p:spPr>
          <a:xfrm>
            <a:off x="22584755" y="18454562"/>
            <a:ext cx="2998577" cy="1733665"/>
          </a:xfrm>
          <a:prstGeom prst="roundRect">
            <a:avLst>
              <a:gd name="adj" fmla="val 4138"/>
            </a:avLst>
          </a:prstGeom>
          <a:solidFill>
            <a:srgbClr val="EFF6F4"/>
          </a:solidFill>
          <a:ln w="17275">
            <a:solidFill>
              <a:srgbClr val="CFE3DD"/>
            </a:solidFill>
            <a:prstDash val="solid"/>
          </a:ln>
        </p:spPr>
      </p:sp>
      <p:sp>
        <p:nvSpPr>
          <p:cNvPr id="201" name="Shape 168"/>
          <p:cNvSpPr/>
          <p:nvPr/>
        </p:nvSpPr>
        <p:spPr>
          <a:xfrm>
            <a:off x="23773511" y="18645863"/>
            <a:ext cx="621065" cy="573903"/>
          </a:xfrm>
          <a:prstGeom prst="ellipse">
            <a:avLst/>
          </a:prstGeom>
          <a:solidFill>
            <a:srgbClr val="0A2342"/>
          </a:solidFill>
          <a:ln/>
        </p:spPr>
      </p:sp>
      <p:pic>
        <p:nvPicPr>
          <p:cNvPr id="202" name="Image 28" descr="assets/icon_robot_whit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02900" y="18765426"/>
            <a:ext cx="362288" cy="334777"/>
          </a:xfrm>
          <a:prstGeom prst="rect">
            <a:avLst/>
          </a:prstGeom>
        </p:spPr>
      </p:pic>
      <p:sp>
        <p:nvSpPr>
          <p:cNvPr id="203" name="Text 169"/>
          <p:cNvSpPr/>
          <p:nvPr/>
        </p:nvSpPr>
        <p:spPr>
          <a:xfrm>
            <a:off x="22662388" y="19291504"/>
            <a:ext cx="2843311" cy="3826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32" b="1" dirty="0">
                <a:solidFill>
                  <a:srgbClr val="0A23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RF + GA Model</a:t>
            </a:r>
            <a:endParaRPr lang="en-US" sz="1632" dirty="0"/>
          </a:p>
        </p:txBody>
      </p:sp>
      <p:sp>
        <p:nvSpPr>
          <p:cNvPr id="204" name="Text 170"/>
          <p:cNvSpPr/>
          <p:nvPr/>
        </p:nvSpPr>
        <p:spPr>
          <a:xfrm>
            <a:off x="22688266" y="19650193"/>
            <a:ext cx="2791556" cy="502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265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Trained ranger</a:t>
            </a:r>
            <a:endParaRPr lang="en-US" sz="1265" dirty="0"/>
          </a:p>
          <a:p>
            <a:pPr marL="0" indent="0" algn="ctr">
              <a:lnSpc>
                <a:spcPct val="105000"/>
              </a:lnSpc>
              <a:buNone/>
            </a:pPr>
            <a:r>
              <a:rPr lang="en-US" sz="1265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Random Forest scores it</a:t>
            </a:r>
            <a:endParaRPr lang="en-US" sz="1265" dirty="0"/>
          </a:p>
        </p:txBody>
      </p:sp>
      <p:pic>
        <p:nvPicPr>
          <p:cNvPr id="205" name="Image 29" descr="assets/icon_arrow_nav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616973" y="19171941"/>
            <a:ext cx="269128" cy="248691"/>
          </a:xfrm>
          <a:prstGeom prst="rect">
            <a:avLst/>
          </a:prstGeom>
        </p:spPr>
      </p:pic>
      <p:sp>
        <p:nvSpPr>
          <p:cNvPr id="206" name="Shape 171"/>
          <p:cNvSpPr/>
          <p:nvPr/>
        </p:nvSpPr>
        <p:spPr>
          <a:xfrm>
            <a:off x="25919742" y="18454562"/>
            <a:ext cx="2998577" cy="1733665"/>
          </a:xfrm>
          <a:prstGeom prst="roundRect">
            <a:avLst>
              <a:gd name="adj" fmla="val 4138"/>
            </a:avLst>
          </a:prstGeom>
          <a:solidFill>
            <a:srgbClr val="EFF6F4"/>
          </a:solidFill>
          <a:ln w="17275">
            <a:solidFill>
              <a:srgbClr val="CFE3DD"/>
            </a:solidFill>
            <a:prstDash val="solid"/>
          </a:ln>
        </p:spPr>
      </p:sp>
      <p:sp>
        <p:nvSpPr>
          <p:cNvPr id="207" name="Shape 172"/>
          <p:cNvSpPr/>
          <p:nvPr/>
        </p:nvSpPr>
        <p:spPr>
          <a:xfrm>
            <a:off x="27108499" y="18645863"/>
            <a:ext cx="621065" cy="573903"/>
          </a:xfrm>
          <a:prstGeom prst="ellipse">
            <a:avLst/>
          </a:prstGeom>
          <a:solidFill>
            <a:srgbClr val="0A2342"/>
          </a:solidFill>
          <a:ln/>
        </p:spPr>
      </p:sp>
      <p:pic>
        <p:nvPicPr>
          <p:cNvPr id="208" name="Image 30" descr="assets/icon_chart_whit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237887" y="18765426"/>
            <a:ext cx="362288" cy="334777"/>
          </a:xfrm>
          <a:prstGeom prst="rect">
            <a:avLst/>
          </a:prstGeom>
        </p:spPr>
      </p:pic>
      <p:sp>
        <p:nvSpPr>
          <p:cNvPr id="209" name="Text 173"/>
          <p:cNvSpPr/>
          <p:nvPr/>
        </p:nvSpPr>
        <p:spPr>
          <a:xfrm>
            <a:off x="25997375" y="19291504"/>
            <a:ext cx="2843311" cy="3826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32" b="1" dirty="0">
                <a:solidFill>
                  <a:srgbClr val="0A23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Win Probability</a:t>
            </a:r>
            <a:endParaRPr lang="en-US" sz="1632" dirty="0"/>
          </a:p>
        </p:txBody>
      </p:sp>
      <p:sp>
        <p:nvSpPr>
          <p:cNvPr id="210" name="Text 174"/>
          <p:cNvSpPr/>
          <p:nvPr/>
        </p:nvSpPr>
        <p:spPr>
          <a:xfrm>
            <a:off x="26023253" y="19650193"/>
            <a:ext cx="2791556" cy="502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265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Output split</a:t>
            </a:r>
            <a:endParaRPr lang="en-US" sz="1265" dirty="0"/>
          </a:p>
          <a:p>
            <a:pPr marL="0" indent="0" algn="ctr">
              <a:lnSpc>
                <a:spcPct val="105000"/>
              </a:lnSpc>
              <a:buNone/>
            </a:pPr>
            <a:r>
              <a:rPr lang="en-US" sz="1265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e.g. 45.6% / 54.4%</a:t>
            </a:r>
            <a:endParaRPr lang="en-US" sz="1265" dirty="0"/>
          </a:p>
        </p:txBody>
      </p:sp>
      <p:sp>
        <p:nvSpPr>
          <p:cNvPr id="211" name="Text 175"/>
          <p:cNvSpPr/>
          <p:nvPr/>
        </p:nvSpPr>
        <p:spPr>
          <a:xfrm>
            <a:off x="15914780" y="20606698"/>
            <a:ext cx="13003540" cy="478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A234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Live Demo: Deployed Predictor</a:t>
            </a:r>
            <a:endParaRPr lang="en-US" sz="2400" dirty="0"/>
          </a:p>
        </p:txBody>
      </p:sp>
      <p:pic>
        <p:nvPicPr>
          <p:cNvPr id="212" name="Image 31" descr="/mnt/user-data/uploads/website-results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914780" y="21401881"/>
            <a:ext cx="8062194" cy="6303687"/>
          </a:xfrm>
          <a:prstGeom prst="rect">
            <a:avLst/>
          </a:prstGeom>
        </p:spPr>
      </p:pic>
      <p:sp>
        <p:nvSpPr>
          <p:cNvPr id="213" name="Text 176"/>
          <p:cNvSpPr/>
          <p:nvPr/>
        </p:nvSpPr>
        <p:spPr>
          <a:xfrm>
            <a:off x="24365139" y="21568034"/>
            <a:ext cx="4553180" cy="64658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20000"/>
              </a:lnSpc>
              <a:buNone/>
            </a:pPr>
            <a:r>
              <a:rPr lang="en-US" sz="2200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 served live via a </a:t>
            </a:r>
            <a:r>
              <a:rPr lang="en-US" sz="2200" b="1" dirty="0">
                <a:solidFill>
                  <a:srgbClr val="0A234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plumber</a:t>
            </a:r>
            <a:r>
              <a:rPr lang="en-US" sz="2200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REST API wrapping the trained </a:t>
            </a:r>
            <a:r>
              <a:rPr lang="en-US" sz="2200" b="1" dirty="0">
                <a:solidFill>
                  <a:srgbClr val="0A234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ranger</a:t>
            </a:r>
            <a:r>
              <a:rPr lang="en-US" sz="2200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Random Forest model.</a:t>
            </a:r>
            <a:endParaRPr lang="en-US" sz="22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200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22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200" b="1" i="1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Users enter teams, venue, toss decision and first-innings score to get a live win-probability split between sides</a:t>
            </a:r>
            <a:r>
              <a:rPr lang="en-US" sz="2200" i="1" dirty="0">
                <a:solidFill>
                  <a:srgbClr val="5B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2200" dirty="0"/>
          </a:p>
        </p:txBody>
      </p:sp>
      <p:sp>
        <p:nvSpPr>
          <p:cNvPr id="214" name="Shape 177"/>
          <p:cNvSpPr/>
          <p:nvPr/>
        </p:nvSpPr>
        <p:spPr>
          <a:xfrm>
            <a:off x="15461920" y="28679923"/>
            <a:ext cx="13909259" cy="741291"/>
          </a:xfrm>
          <a:prstGeom prst="roundRect">
            <a:avLst>
              <a:gd name="adj" fmla="val 8065"/>
            </a:avLst>
          </a:prstGeom>
          <a:solidFill>
            <a:srgbClr val="2C8C3C"/>
          </a:solidFill>
          <a:ln/>
        </p:spPr>
      </p:sp>
      <p:sp>
        <p:nvSpPr>
          <p:cNvPr id="216" name="Text 178"/>
          <p:cNvSpPr/>
          <p:nvPr/>
        </p:nvSpPr>
        <p:spPr>
          <a:xfrm>
            <a:off x="16302945" y="28679923"/>
            <a:ext cx="12874151" cy="7412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2" b="1" kern="0" spc="100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CONCLUSIONS</a:t>
            </a:r>
            <a:endParaRPr lang="en-US" sz="2992" dirty="0"/>
          </a:p>
        </p:txBody>
      </p:sp>
      <p:sp>
        <p:nvSpPr>
          <p:cNvPr id="217" name="Shape 179"/>
          <p:cNvSpPr/>
          <p:nvPr/>
        </p:nvSpPr>
        <p:spPr>
          <a:xfrm>
            <a:off x="15461920" y="29636428"/>
            <a:ext cx="13909259" cy="3029760"/>
          </a:xfrm>
          <a:prstGeom prst="roundRect">
            <a:avLst>
              <a:gd name="adj" fmla="val 1017"/>
            </a:avLst>
          </a:prstGeom>
          <a:solidFill>
            <a:srgbClr val="FFFFFF"/>
          </a:solidFill>
          <a:ln w="17275">
            <a:solidFill>
              <a:srgbClr val="DDE6E8"/>
            </a:solidFill>
            <a:prstDash val="solid"/>
          </a:ln>
          <a:effectLst>
            <a:outerShdw blurRad="127000" dist="38100" dir="5400000" algn="bl" rotWithShape="0">
              <a:srgbClr val="0A2342">
                <a:alpha val="12000"/>
              </a:srgbClr>
            </a:outerShdw>
          </a:effectLst>
        </p:spPr>
      </p:sp>
      <p:sp>
        <p:nvSpPr>
          <p:cNvPr id="218" name="Text 180"/>
          <p:cNvSpPr/>
          <p:nvPr/>
        </p:nvSpPr>
        <p:spPr>
          <a:xfrm>
            <a:off x="15924633" y="29876358"/>
            <a:ext cx="13003540" cy="4304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lnSpc>
                <a:spcPct val="115000"/>
              </a:lnSpc>
              <a:spcAft>
                <a:spcPts val="816"/>
              </a:spcAft>
              <a:buSzPct val="100000"/>
              <a:buChar char="▪"/>
            </a:pPr>
            <a:r>
              <a:rPr lang="en-US" sz="2150" b="1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Genetic Algorithm feature selection cut the feature space by 64.9% (37 → 13) while improving every evaluation metric</a:t>
            </a:r>
            <a:endParaRPr lang="en-US" sz="2150" b="1" dirty="0"/>
          </a:p>
          <a:p>
            <a:pPr marL="228600" indent="-228600">
              <a:lnSpc>
                <a:spcPct val="115000"/>
              </a:lnSpc>
              <a:spcAft>
                <a:spcPts val="816"/>
              </a:spcAft>
              <a:buSzPct val="100000"/>
              <a:buChar char="▪"/>
            </a:pPr>
            <a:r>
              <a:rPr lang="en-US" sz="2150" b="1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Accuracy rose from 64.3% to 70.6%, with the largest gains in recall (78.3% → 82.6%), fewer missed chases</a:t>
            </a:r>
            <a:endParaRPr lang="en-US" sz="2150" b="1" dirty="0"/>
          </a:p>
          <a:p>
            <a:pPr marL="228600" indent="-228600">
              <a:lnSpc>
                <a:spcPct val="115000"/>
              </a:lnSpc>
              <a:spcAft>
                <a:spcPts val="816"/>
              </a:spcAft>
              <a:buSzPct val="100000"/>
              <a:buChar char="▪"/>
            </a:pPr>
            <a:r>
              <a:rPr lang="en-US" sz="2150" b="1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Toss decision (bat/field), not toss outcome, proved to be the meaningful signal, validated via hypothesis testing before being engineered as a feature</a:t>
            </a:r>
            <a:endParaRPr lang="en-US" sz="2150" b="1" dirty="0"/>
          </a:p>
          <a:p>
            <a:pPr marL="228600" indent="-228600">
              <a:lnSpc>
                <a:spcPct val="115000"/>
              </a:lnSpc>
              <a:spcAft>
                <a:spcPts val="816"/>
              </a:spcAft>
              <a:buSzPct val="100000"/>
              <a:buChar char="▪"/>
            </a:pPr>
            <a:r>
              <a:rPr lang="en-US" sz="2150" b="1" dirty="0">
                <a:solidFill>
                  <a:srgbClr val="1A25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final 13-feature model is simpler, faster to train, and deployed as a live R-based prediction API</a:t>
            </a:r>
            <a:endParaRPr lang="en-US" sz="2150" b="1" dirty="0"/>
          </a:p>
        </p:txBody>
      </p:sp>
      <p:sp>
        <p:nvSpPr>
          <p:cNvPr id="222" name="Shape 184"/>
          <p:cNvSpPr/>
          <p:nvPr/>
        </p:nvSpPr>
        <p:spPr>
          <a:xfrm>
            <a:off x="0" y="42026424"/>
            <a:ext cx="30276899" cy="777160"/>
          </a:xfrm>
          <a:prstGeom prst="rect">
            <a:avLst/>
          </a:prstGeom>
          <a:solidFill>
            <a:srgbClr val="0A2342"/>
          </a:solidFill>
          <a:ln/>
        </p:spPr>
      </p:sp>
      <p:pic>
        <p:nvPicPr>
          <p:cNvPr id="223" name="Image 33" descr="assets/github_qr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5719" y="41368827"/>
            <a:ext cx="1229190" cy="1135849"/>
          </a:xfrm>
          <a:prstGeom prst="rect">
            <a:avLst/>
          </a:prstGeom>
        </p:spPr>
      </p:pic>
      <p:sp>
        <p:nvSpPr>
          <p:cNvPr id="224" name="Shape 185"/>
          <p:cNvSpPr/>
          <p:nvPr/>
        </p:nvSpPr>
        <p:spPr>
          <a:xfrm>
            <a:off x="905719" y="41368827"/>
            <a:ext cx="1229190" cy="1135849"/>
          </a:xfrm>
          <a:prstGeom prst="rect">
            <a:avLst/>
          </a:prstGeom>
          <a:solidFill>
            <a:srgbClr val="FFFFFF"/>
          </a:solidFill>
          <a:ln w="69099">
            <a:solidFill>
              <a:srgbClr val="FFFFFF"/>
            </a:solidFill>
            <a:prstDash val="solid"/>
          </a:ln>
        </p:spPr>
      </p:sp>
      <p:pic>
        <p:nvPicPr>
          <p:cNvPr id="225" name="Image 34" descr="assets/github_qr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5719" y="41368827"/>
            <a:ext cx="1229190" cy="1135849"/>
          </a:xfrm>
          <a:prstGeom prst="rect">
            <a:avLst/>
          </a:prstGeom>
        </p:spPr>
      </p:pic>
      <p:sp>
        <p:nvSpPr>
          <p:cNvPr id="226" name="Text 186"/>
          <p:cNvSpPr/>
          <p:nvPr/>
        </p:nvSpPr>
        <p:spPr>
          <a:xfrm>
            <a:off x="2393686" y="42026424"/>
            <a:ext cx="10351076" cy="77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4" b="1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github.com/vihan015/ipl-predictor</a:t>
            </a:r>
            <a:endParaRPr lang="en-US" sz="1904" dirty="0"/>
          </a:p>
        </p:txBody>
      </p:sp>
      <p:sp>
        <p:nvSpPr>
          <p:cNvPr id="227" name="Text 187"/>
          <p:cNvSpPr/>
          <p:nvPr/>
        </p:nvSpPr>
        <p:spPr>
          <a:xfrm>
            <a:off x="15397226" y="42026424"/>
            <a:ext cx="9315969" cy="77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768" dirty="0">
                <a:solidFill>
                  <a:srgbClr val="D7E6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 in R: </a:t>
            </a:r>
            <a:r>
              <a:rPr lang="en-US" sz="1768" dirty="0" err="1">
                <a:solidFill>
                  <a:srgbClr val="D7E6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dplyr</a:t>
            </a:r>
            <a:r>
              <a:rPr lang="en-US" sz="1768" dirty="0">
                <a:solidFill>
                  <a:srgbClr val="D7E6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ranger, GA, plumber </a:t>
            </a:r>
            <a:endParaRPr lang="en-US" sz="1768" dirty="0"/>
          </a:p>
        </p:txBody>
      </p:sp>
      <p:sp>
        <p:nvSpPr>
          <p:cNvPr id="228" name="Text 188"/>
          <p:cNvSpPr/>
          <p:nvPr/>
        </p:nvSpPr>
        <p:spPr>
          <a:xfrm>
            <a:off x="25101360" y="42026424"/>
            <a:ext cx="4269819" cy="77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768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</a:t>
            </a:r>
            <a:r>
              <a:rPr lang="en-US" sz="1768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 2026</a:t>
            </a:r>
            <a:endParaRPr lang="en-US" sz="1768" dirty="0"/>
          </a:p>
        </p:txBody>
      </p:sp>
      <p:pic>
        <p:nvPicPr>
          <p:cNvPr id="260" name="Picture 259" descr="useR logo">
            <a:extLst>
              <a:ext uri="{FF2B5EF4-FFF2-40B4-BE49-F238E27FC236}">
                <a16:creationId xmlns:a16="http://schemas.microsoft.com/office/drawing/2014/main" id="{69CCDC83-6998-55B1-E054-936CC46F8BF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421740" y="610343"/>
            <a:ext cx="3941083" cy="3641809"/>
          </a:xfrm>
          <a:prstGeom prst="rect">
            <a:avLst/>
          </a:prstGeom>
        </p:spPr>
      </p:pic>
      <p:sp>
        <p:nvSpPr>
          <p:cNvPr id="261" name="TextBox 260">
            <a:extLst>
              <a:ext uri="{FF2B5EF4-FFF2-40B4-BE49-F238E27FC236}">
                <a16:creationId xmlns:a16="http://schemas.microsoft.com/office/drawing/2014/main" id="{B1EAB7CC-7582-8A80-8E9E-F7A22F6311D1}"/>
              </a:ext>
            </a:extLst>
          </p:cNvPr>
          <p:cNvSpPr txBox="1"/>
          <p:nvPr/>
        </p:nvSpPr>
        <p:spPr>
          <a:xfrm rot="16200000">
            <a:off x="24863931" y="1778319"/>
            <a:ext cx="2576697" cy="643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537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2026</a:t>
            </a:r>
          </a:p>
        </p:txBody>
      </p:sp>
      <p:sp>
        <p:nvSpPr>
          <p:cNvPr id="113" name="Shape 177">
            <a:extLst>
              <a:ext uri="{FF2B5EF4-FFF2-40B4-BE49-F238E27FC236}">
                <a16:creationId xmlns:a16="http://schemas.microsoft.com/office/drawing/2014/main" id="{F800F923-922C-916C-F497-7D6CE714D2EB}"/>
              </a:ext>
            </a:extLst>
          </p:cNvPr>
          <p:cNvSpPr/>
          <p:nvPr/>
        </p:nvSpPr>
        <p:spPr>
          <a:xfrm>
            <a:off x="15501996" y="33037997"/>
            <a:ext cx="13909259" cy="741291"/>
          </a:xfrm>
          <a:prstGeom prst="roundRect">
            <a:avLst>
              <a:gd name="adj" fmla="val 8065"/>
            </a:avLst>
          </a:prstGeom>
          <a:solidFill>
            <a:srgbClr val="2C8C3C"/>
          </a:solidFill>
          <a:ln/>
        </p:spPr>
      </p:sp>
      <p:sp>
        <p:nvSpPr>
          <p:cNvPr id="231" name="Text 178">
            <a:extLst>
              <a:ext uri="{FF2B5EF4-FFF2-40B4-BE49-F238E27FC236}">
                <a16:creationId xmlns:a16="http://schemas.microsoft.com/office/drawing/2014/main" id="{04820A3E-A374-056D-141B-9ECDD36C768E}"/>
              </a:ext>
            </a:extLst>
          </p:cNvPr>
          <p:cNvSpPr/>
          <p:nvPr/>
        </p:nvSpPr>
        <p:spPr>
          <a:xfrm>
            <a:off x="16343021" y="33037997"/>
            <a:ext cx="12874151" cy="7412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2" b="1" kern="0" spc="100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REFERENCES</a:t>
            </a:r>
            <a:endParaRPr lang="en-US" sz="2992" dirty="0"/>
          </a:p>
        </p:txBody>
      </p:sp>
      <p:sp>
        <p:nvSpPr>
          <p:cNvPr id="237" name="Shape 179">
            <a:extLst>
              <a:ext uri="{FF2B5EF4-FFF2-40B4-BE49-F238E27FC236}">
                <a16:creationId xmlns:a16="http://schemas.microsoft.com/office/drawing/2014/main" id="{F1748097-6874-6EE8-21EB-8B182B65BC95}"/>
              </a:ext>
            </a:extLst>
          </p:cNvPr>
          <p:cNvSpPr/>
          <p:nvPr/>
        </p:nvSpPr>
        <p:spPr>
          <a:xfrm>
            <a:off x="15501996" y="34040333"/>
            <a:ext cx="13909259" cy="1972792"/>
          </a:xfrm>
          <a:prstGeom prst="roundRect">
            <a:avLst>
              <a:gd name="adj" fmla="val 1017"/>
            </a:avLst>
          </a:prstGeom>
          <a:solidFill>
            <a:srgbClr val="FFFFFF"/>
          </a:solidFill>
          <a:ln w="17275">
            <a:solidFill>
              <a:srgbClr val="DDE6E8"/>
            </a:solidFill>
            <a:prstDash val="solid"/>
          </a:ln>
          <a:effectLst>
            <a:outerShdw blurRad="127000" dist="38100" dir="5400000" algn="bl" rotWithShape="0">
              <a:srgbClr val="0A2342">
                <a:alpha val="12000"/>
              </a:srgbClr>
            </a:outerShdw>
          </a:effectLst>
        </p:spPr>
      </p:sp>
      <p:sp>
        <p:nvSpPr>
          <p:cNvPr id="239" name="Text 180">
            <a:extLst>
              <a:ext uri="{FF2B5EF4-FFF2-40B4-BE49-F238E27FC236}">
                <a16:creationId xmlns:a16="http://schemas.microsoft.com/office/drawing/2014/main" id="{32CD190E-1D21-4351-5597-B99F5684233C}"/>
              </a:ext>
            </a:extLst>
          </p:cNvPr>
          <p:cNvSpPr/>
          <p:nvPr/>
        </p:nvSpPr>
        <p:spPr>
          <a:xfrm>
            <a:off x="15954856" y="35071838"/>
            <a:ext cx="13003540" cy="4304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lnSpc>
                <a:spcPct val="115000"/>
              </a:lnSpc>
              <a:spcAft>
                <a:spcPts val="816"/>
              </a:spcAft>
              <a:buSzPct val="100000"/>
              <a:buChar char="▪"/>
            </a:pPr>
            <a:endParaRPr lang="en-US" sz="1972" dirty="0"/>
          </a:p>
        </p:txBody>
      </p:sp>
      <p:sp>
        <p:nvSpPr>
          <p:cNvPr id="241" name="Text 180">
            <a:extLst>
              <a:ext uri="{FF2B5EF4-FFF2-40B4-BE49-F238E27FC236}">
                <a16:creationId xmlns:a16="http://schemas.microsoft.com/office/drawing/2014/main" id="{5C392D91-548E-B503-1EA0-E31AB1BA7299}"/>
              </a:ext>
            </a:extLst>
          </p:cNvPr>
          <p:cNvSpPr/>
          <p:nvPr/>
        </p:nvSpPr>
        <p:spPr>
          <a:xfrm>
            <a:off x="15950362" y="34399024"/>
            <a:ext cx="13003540" cy="1414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lnSpc>
                <a:spcPct val="115000"/>
              </a:lnSpc>
              <a:spcAft>
                <a:spcPts val="816"/>
              </a:spcAft>
              <a:buSzPct val="100000"/>
              <a:buFont typeface="Arial" panose="020B0604020202020204" pitchFamily="34" charset="0"/>
              <a:buChar char="•"/>
            </a:pPr>
            <a:r>
              <a:rPr lang="en-IN" sz="2150" dirty="0" err="1"/>
              <a:t>Breiman</a:t>
            </a:r>
            <a:r>
              <a:rPr lang="en-IN" sz="2150" dirty="0"/>
              <a:t>, L. (2001). </a:t>
            </a:r>
            <a:r>
              <a:rPr lang="en-IN" sz="2150" i="1" dirty="0"/>
              <a:t>Random Forests</a:t>
            </a:r>
            <a:r>
              <a:rPr lang="en-IN" sz="2150" dirty="0"/>
              <a:t>. Machine Learning, 45(1), 5–32.</a:t>
            </a:r>
          </a:p>
          <a:p>
            <a:pPr marL="285750" indent="-285750">
              <a:lnSpc>
                <a:spcPct val="115000"/>
              </a:lnSpc>
              <a:spcAft>
                <a:spcPts val="816"/>
              </a:spcAft>
              <a:buSzPct val="100000"/>
              <a:buFont typeface="Arial" panose="020B0604020202020204" pitchFamily="34" charset="0"/>
              <a:buChar char="•"/>
            </a:pPr>
            <a:r>
              <a:rPr lang="en-IN" sz="2150" dirty="0"/>
              <a:t>Goldberg, D. E. (1989). </a:t>
            </a:r>
            <a:r>
              <a:rPr lang="en-IN" sz="2150" i="1" dirty="0"/>
              <a:t>Genetic Algorithms in Search, Optimization and Machine Learning</a:t>
            </a:r>
            <a:r>
              <a:rPr lang="en-IN" sz="215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150" dirty="0" err="1"/>
              <a:t>Cricsheet</a:t>
            </a:r>
            <a:r>
              <a:rPr lang="en-IN" sz="2150" dirty="0"/>
              <a:t>. </a:t>
            </a:r>
            <a:r>
              <a:rPr lang="en-IN" sz="2150" i="1" dirty="0"/>
              <a:t>IPL Match and Ball-by-Ball Dataset</a:t>
            </a:r>
            <a:r>
              <a:rPr lang="en-IN" sz="2150" dirty="0"/>
              <a:t>. </a:t>
            </a:r>
            <a:r>
              <a:rPr lang="en-IN" sz="2150" dirty="0">
                <a:hlinkClick r:id="rId25"/>
              </a:rPr>
              <a:t>https://cricsheet.org/</a:t>
            </a:r>
            <a:endParaRPr lang="en-IN" sz="2150" dirty="0"/>
          </a:p>
          <a:p>
            <a:pPr marL="228600" indent="-228600">
              <a:lnSpc>
                <a:spcPct val="115000"/>
              </a:lnSpc>
              <a:spcAft>
                <a:spcPts val="816"/>
              </a:spcAft>
              <a:buSzPct val="100000"/>
              <a:buChar char="▪"/>
            </a:pPr>
            <a:endParaRPr lang="en-US" sz="1972" dirty="0"/>
          </a:p>
        </p:txBody>
      </p:sp>
      <p:sp>
        <p:nvSpPr>
          <p:cNvPr id="245" name="Shape 177">
            <a:extLst>
              <a:ext uri="{FF2B5EF4-FFF2-40B4-BE49-F238E27FC236}">
                <a16:creationId xmlns:a16="http://schemas.microsoft.com/office/drawing/2014/main" id="{FBD81242-9450-0CC3-5F4A-159B41ED55AF}"/>
              </a:ext>
            </a:extLst>
          </p:cNvPr>
          <p:cNvSpPr/>
          <p:nvPr/>
        </p:nvSpPr>
        <p:spPr>
          <a:xfrm>
            <a:off x="15417430" y="36395002"/>
            <a:ext cx="13909259" cy="741291"/>
          </a:xfrm>
          <a:prstGeom prst="roundRect">
            <a:avLst>
              <a:gd name="adj" fmla="val 8065"/>
            </a:avLst>
          </a:prstGeom>
          <a:solidFill>
            <a:srgbClr val="2C8C3C"/>
          </a:solidFill>
          <a:ln/>
        </p:spPr>
      </p:sp>
      <p:pic>
        <p:nvPicPr>
          <p:cNvPr id="247" name="Image 32" descr="assets/icon_trophy_white.png">
            <a:extLst>
              <a:ext uri="{FF2B5EF4-FFF2-40B4-BE49-F238E27FC236}">
                <a16:creationId xmlns:a16="http://schemas.microsoft.com/office/drawing/2014/main" id="{D09C46BC-F1CE-51A0-2381-1DE011101D6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624451" y="36550434"/>
            <a:ext cx="465798" cy="430427"/>
          </a:xfrm>
          <a:prstGeom prst="rect">
            <a:avLst/>
          </a:prstGeom>
        </p:spPr>
      </p:pic>
      <p:sp>
        <p:nvSpPr>
          <p:cNvPr id="249" name="Text 178">
            <a:extLst>
              <a:ext uri="{FF2B5EF4-FFF2-40B4-BE49-F238E27FC236}">
                <a16:creationId xmlns:a16="http://schemas.microsoft.com/office/drawing/2014/main" id="{A3E3E497-E9BA-D06E-5C10-2011B06184FA}"/>
              </a:ext>
            </a:extLst>
          </p:cNvPr>
          <p:cNvSpPr/>
          <p:nvPr/>
        </p:nvSpPr>
        <p:spPr>
          <a:xfrm>
            <a:off x="16258455" y="36395002"/>
            <a:ext cx="12874151" cy="7412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2" b="1" kern="0" spc="100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ACKNOWLEDGEMENTS</a:t>
            </a:r>
            <a:endParaRPr lang="en-US" sz="2992" dirty="0"/>
          </a:p>
        </p:txBody>
      </p:sp>
      <p:sp>
        <p:nvSpPr>
          <p:cNvPr id="251" name="Shape 179">
            <a:extLst>
              <a:ext uri="{FF2B5EF4-FFF2-40B4-BE49-F238E27FC236}">
                <a16:creationId xmlns:a16="http://schemas.microsoft.com/office/drawing/2014/main" id="{6862AF9B-BA8F-15A2-276A-88A55528AF0F}"/>
              </a:ext>
            </a:extLst>
          </p:cNvPr>
          <p:cNvSpPr/>
          <p:nvPr/>
        </p:nvSpPr>
        <p:spPr>
          <a:xfrm>
            <a:off x="15417430" y="37397337"/>
            <a:ext cx="13909259" cy="3563094"/>
          </a:xfrm>
          <a:prstGeom prst="roundRect">
            <a:avLst>
              <a:gd name="adj" fmla="val 1017"/>
            </a:avLst>
          </a:prstGeom>
          <a:solidFill>
            <a:srgbClr val="FFFFFF"/>
          </a:solidFill>
          <a:ln w="17275">
            <a:solidFill>
              <a:srgbClr val="DDE6E8"/>
            </a:solidFill>
            <a:prstDash val="solid"/>
          </a:ln>
          <a:effectLst>
            <a:outerShdw blurRad="127000" dist="38100" dir="5400000" algn="bl" rotWithShape="0">
              <a:srgbClr val="0A2342">
                <a:alpha val="12000"/>
              </a:srgbClr>
            </a:outerShdw>
          </a:effectLst>
        </p:spPr>
        <p:txBody>
          <a:bodyPr/>
          <a:lstStyle/>
          <a:p>
            <a:endParaRPr lang="en-IN" dirty="0">
              <a:latin typeface="+mj-lt"/>
            </a:endParaRPr>
          </a:p>
        </p:txBody>
      </p:sp>
      <p:sp>
        <p:nvSpPr>
          <p:cNvPr id="253" name="Text 180">
            <a:extLst>
              <a:ext uri="{FF2B5EF4-FFF2-40B4-BE49-F238E27FC236}">
                <a16:creationId xmlns:a16="http://schemas.microsoft.com/office/drawing/2014/main" id="{64E37DF9-413E-258E-41DD-129F6B046498}"/>
              </a:ext>
            </a:extLst>
          </p:cNvPr>
          <p:cNvSpPr/>
          <p:nvPr/>
        </p:nvSpPr>
        <p:spPr>
          <a:xfrm>
            <a:off x="15865795" y="37756028"/>
            <a:ext cx="13003540" cy="1414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lnSpc>
                <a:spcPct val="115000"/>
              </a:lnSpc>
              <a:spcAft>
                <a:spcPts val="816"/>
              </a:spcAft>
              <a:buSzPct val="100000"/>
              <a:buChar char="▪"/>
            </a:pPr>
            <a:endParaRPr lang="en-US" sz="1972" dirty="0"/>
          </a:p>
        </p:txBody>
      </p:sp>
      <p:sp>
        <p:nvSpPr>
          <p:cNvPr id="255" name="Text 180">
            <a:extLst>
              <a:ext uri="{FF2B5EF4-FFF2-40B4-BE49-F238E27FC236}">
                <a16:creationId xmlns:a16="http://schemas.microsoft.com/office/drawing/2014/main" id="{62C2198A-EC0C-FDB2-6F2C-900922A5A7E2}"/>
              </a:ext>
            </a:extLst>
          </p:cNvPr>
          <p:cNvSpPr/>
          <p:nvPr/>
        </p:nvSpPr>
        <p:spPr>
          <a:xfrm>
            <a:off x="15865795" y="37840501"/>
            <a:ext cx="13266811" cy="1954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  <a:spcAft>
                <a:spcPts val="816"/>
              </a:spcAft>
              <a:buSzPct val="100000"/>
            </a:pPr>
            <a:r>
              <a:rPr lang="en-IN" sz="2200" dirty="0"/>
              <a:t>The author sincerely thanks Dr. Prince Sharma for his mentorship and guidance throughout this research. Appreciation is extended to the developers and maintainers of the R ecosystem, including </a:t>
            </a:r>
            <a:r>
              <a:rPr lang="en-IN" sz="2200" dirty="0" err="1"/>
              <a:t>dplyr</a:t>
            </a:r>
            <a:r>
              <a:rPr lang="en-IN" sz="2200" dirty="0"/>
              <a:t>, ranger, GA, ggplot2, and plumber, for providing the open-source tools used in this work. AI Agent assistance was used for implementation guidance, deployment support, API integration, and debugging</a:t>
            </a:r>
          </a:p>
          <a:p>
            <a:pPr marL="228600" indent="-228600">
              <a:lnSpc>
                <a:spcPct val="115000"/>
              </a:lnSpc>
              <a:spcAft>
                <a:spcPts val="816"/>
              </a:spcAft>
              <a:buSzPct val="100000"/>
              <a:buChar char="▪"/>
            </a:pPr>
            <a:endParaRPr lang="en-US" sz="1972" dirty="0"/>
          </a:p>
        </p:txBody>
      </p:sp>
      <p:pic>
        <p:nvPicPr>
          <p:cNvPr id="267" name="Graphic 266" descr="Bar chart with solid fill">
            <a:extLst>
              <a:ext uri="{FF2B5EF4-FFF2-40B4-BE49-F238E27FC236}">
                <a16:creationId xmlns:a16="http://schemas.microsoft.com/office/drawing/2014/main" id="{E2FF7F62-3C6E-9C31-5B76-F5A75DF81E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765422" y="33857167"/>
            <a:ext cx="347017" cy="320665"/>
          </a:xfrm>
          <a:prstGeom prst="rect">
            <a:avLst/>
          </a:prstGeom>
        </p:spPr>
      </p:pic>
      <p:pic>
        <p:nvPicPr>
          <p:cNvPr id="271" name="Graphic 270" descr="Bar chart with solid fill">
            <a:extLst>
              <a:ext uri="{FF2B5EF4-FFF2-40B4-BE49-F238E27FC236}">
                <a16:creationId xmlns:a16="http://schemas.microsoft.com/office/drawing/2014/main" id="{6635CC0D-6BCF-171E-7025-AEE350F55E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73236" y="33857167"/>
            <a:ext cx="347017" cy="320665"/>
          </a:xfrm>
          <a:prstGeom prst="rect">
            <a:avLst/>
          </a:prstGeom>
        </p:spPr>
      </p:pic>
      <p:pic>
        <p:nvPicPr>
          <p:cNvPr id="273" name="Graphic 272" descr="Bar chart with solid fill">
            <a:extLst>
              <a:ext uri="{FF2B5EF4-FFF2-40B4-BE49-F238E27FC236}">
                <a16:creationId xmlns:a16="http://schemas.microsoft.com/office/drawing/2014/main" id="{2A89AFE2-750F-8172-0A1B-24D249775E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029074" y="33857167"/>
            <a:ext cx="347017" cy="320665"/>
          </a:xfrm>
          <a:prstGeom prst="rect">
            <a:avLst/>
          </a:prstGeom>
        </p:spPr>
      </p:pic>
      <p:sp>
        <p:nvSpPr>
          <p:cNvPr id="277" name="Free-form: Shape 276">
            <a:extLst>
              <a:ext uri="{FF2B5EF4-FFF2-40B4-BE49-F238E27FC236}">
                <a16:creationId xmlns:a16="http://schemas.microsoft.com/office/drawing/2014/main" id="{700C8644-3988-5BE4-11AB-0ED0F7426F53}"/>
              </a:ext>
            </a:extLst>
          </p:cNvPr>
          <p:cNvSpPr/>
          <p:nvPr/>
        </p:nvSpPr>
        <p:spPr>
          <a:xfrm>
            <a:off x="15894629" y="29037574"/>
            <a:ext cx="77489" cy="50413"/>
          </a:xfrm>
          <a:custGeom>
            <a:avLst/>
            <a:gdLst>
              <a:gd name="csX0" fmla="*/ 0 w 54762"/>
              <a:gd name="csY0" fmla="*/ 0 h 38555"/>
              <a:gd name="csX1" fmla="*/ 38556 w 54762"/>
              <a:gd name="csY1" fmla="*/ 38556 h 38555"/>
              <a:gd name="csX2" fmla="*/ 54763 w 54762"/>
              <a:gd name="csY2" fmla="*/ 0 h 385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7489" h="50413">
                <a:moveTo>
                  <a:pt x="0" y="0"/>
                </a:moveTo>
                <a:lnTo>
                  <a:pt x="54557" y="50414"/>
                </a:lnTo>
                <a:cubicBezTo>
                  <a:pt x="67942" y="36367"/>
                  <a:pt x="75994" y="18665"/>
                  <a:pt x="77490" y="0"/>
                </a:cubicBezTo>
                <a:close/>
              </a:path>
            </a:pathLst>
          </a:custGeom>
          <a:solidFill>
            <a:schemeClr val="bg1"/>
          </a:solidFill>
          <a:ln w="6343" cap="flat">
            <a:noFill/>
            <a:prstDash val="solid"/>
            <a:miter/>
          </a:ln>
        </p:spPr>
      </p:sp>
      <p:sp>
        <p:nvSpPr>
          <p:cNvPr id="278" name="Free-form: Shape 277">
            <a:extLst>
              <a:ext uri="{FF2B5EF4-FFF2-40B4-BE49-F238E27FC236}">
                <a16:creationId xmlns:a16="http://schemas.microsoft.com/office/drawing/2014/main" id="{6ACC097C-EDEC-1E7E-E5F4-5E6006ADF96F}"/>
              </a:ext>
            </a:extLst>
          </p:cNvPr>
          <p:cNvSpPr/>
          <p:nvPr/>
        </p:nvSpPr>
        <p:spPr>
          <a:xfrm>
            <a:off x="15784644" y="28945209"/>
            <a:ext cx="155113" cy="172789"/>
          </a:xfrm>
          <a:custGeom>
            <a:avLst/>
            <a:gdLst>
              <a:gd name="csX0" fmla="*/ 61615 w 109620"/>
              <a:gd name="csY0" fmla="*/ 67851 h 132146"/>
              <a:gd name="csX1" fmla="*/ 61615 w 109620"/>
              <a:gd name="csY1" fmla="*/ 0 h 132146"/>
              <a:gd name="csX2" fmla="*/ 158 w 109620"/>
              <a:gd name="csY2" fmla="*/ 70531 h 132146"/>
              <a:gd name="csX3" fmla="*/ 70690 w 109620"/>
              <a:gd name="csY3" fmla="*/ 131988 h 132146"/>
              <a:gd name="csX4" fmla="*/ 109621 w 109620"/>
              <a:gd name="csY4" fmla="*/ 115856 h 13214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55113" h="172789">
                <a:moveTo>
                  <a:pt x="87186" y="88719"/>
                </a:moveTo>
                <a:lnTo>
                  <a:pt x="87186" y="0"/>
                </a:lnTo>
                <a:cubicBezTo>
                  <a:pt x="35612" y="3277"/>
                  <a:pt x="-3322" y="44567"/>
                  <a:pt x="224" y="92223"/>
                </a:cubicBezTo>
                <a:cubicBezTo>
                  <a:pt x="3770" y="139881"/>
                  <a:pt x="48453" y="175859"/>
                  <a:pt x="100027" y="172582"/>
                </a:cubicBezTo>
                <a:cubicBezTo>
                  <a:pt x="120386" y="171289"/>
                  <a:pt x="139731" y="163881"/>
                  <a:pt x="155115" y="151488"/>
                </a:cubicBezTo>
                <a:close/>
              </a:path>
            </a:pathLst>
          </a:custGeom>
          <a:solidFill>
            <a:schemeClr val="bg1"/>
          </a:solidFill>
          <a:ln w="6343" cap="flat">
            <a:noFill/>
            <a:prstDash val="solid"/>
            <a:miter/>
          </a:ln>
        </p:spPr>
      </p:sp>
      <p:sp>
        <p:nvSpPr>
          <p:cNvPr id="279" name="Free-form: Shape 278">
            <a:extLst>
              <a:ext uri="{FF2B5EF4-FFF2-40B4-BE49-F238E27FC236}">
                <a16:creationId xmlns:a16="http://schemas.microsoft.com/office/drawing/2014/main" id="{3439CA83-9D1F-A0C9-94E5-DAEF93374E93}"/>
              </a:ext>
            </a:extLst>
          </p:cNvPr>
          <p:cNvSpPr/>
          <p:nvPr/>
        </p:nvSpPr>
        <p:spPr>
          <a:xfrm>
            <a:off x="15885201" y="28945209"/>
            <a:ext cx="86916" cy="80007"/>
          </a:xfrm>
          <a:custGeom>
            <a:avLst/>
            <a:gdLst>
              <a:gd name="csX0" fmla="*/ 0 w 61424"/>
              <a:gd name="csY0" fmla="*/ 61188 h 61188"/>
              <a:gd name="csX1" fmla="*/ 61425 w 61424"/>
              <a:gd name="csY1" fmla="*/ 61188 h 61188"/>
              <a:gd name="csX2" fmla="*/ 0 w 61424"/>
              <a:gd name="csY2" fmla="*/ 0 h 611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86916" h="80007">
                <a:moveTo>
                  <a:pt x="0" y="80007"/>
                </a:moveTo>
                <a:lnTo>
                  <a:pt x="86917" y="80007"/>
                </a:lnTo>
                <a:cubicBezTo>
                  <a:pt x="83532" y="37065"/>
                  <a:pt x="46483" y="296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43" cap="flat">
            <a:noFill/>
            <a:prstDash val="solid"/>
            <a:miter/>
          </a:ln>
        </p:spPr>
      </p:sp>
      <p:sp>
        <p:nvSpPr>
          <p:cNvPr id="280" name="Free-form: Shape 279">
            <a:extLst>
              <a:ext uri="{FF2B5EF4-FFF2-40B4-BE49-F238E27FC236}">
                <a16:creationId xmlns:a16="http://schemas.microsoft.com/office/drawing/2014/main" id="{2BA08C9E-37B4-ADE4-AD7C-0E2830E97518}"/>
              </a:ext>
            </a:extLst>
          </p:cNvPr>
          <p:cNvSpPr/>
          <p:nvPr/>
        </p:nvSpPr>
        <p:spPr>
          <a:xfrm>
            <a:off x="15624451" y="28852228"/>
            <a:ext cx="508127" cy="463363"/>
          </a:xfrm>
          <a:custGeom>
            <a:avLst/>
            <a:gdLst>
              <a:gd name="csX0" fmla="*/ 311849 w 359098"/>
              <a:gd name="csY0" fmla="*/ 51975 h 354373"/>
              <a:gd name="csX1" fmla="*/ 311849 w 359098"/>
              <a:gd name="csY1" fmla="*/ 222074 h 354373"/>
              <a:gd name="csX2" fmla="*/ 47250 w 359098"/>
              <a:gd name="csY2" fmla="*/ 222074 h 354373"/>
              <a:gd name="csX3" fmla="*/ 47250 w 359098"/>
              <a:gd name="csY3" fmla="*/ 51975 h 354373"/>
              <a:gd name="csX4" fmla="*/ 349648 w 359098"/>
              <a:gd name="csY4" fmla="*/ 231524 h 354373"/>
              <a:gd name="csX5" fmla="*/ 340199 w 359098"/>
              <a:gd name="csY5" fmla="*/ 231524 h 354373"/>
              <a:gd name="csX6" fmla="*/ 340199 w 359098"/>
              <a:gd name="csY6" fmla="*/ 37800 h 354373"/>
              <a:gd name="csX7" fmla="*/ 349648 w 359098"/>
              <a:gd name="csY7" fmla="*/ 37800 h 354373"/>
              <a:gd name="csX8" fmla="*/ 359098 w 359098"/>
              <a:gd name="csY8" fmla="*/ 28350 h 354373"/>
              <a:gd name="csX9" fmla="*/ 349648 w 359098"/>
              <a:gd name="csY9" fmla="*/ 18900 h 354373"/>
              <a:gd name="csX10" fmla="*/ 188999 w 359098"/>
              <a:gd name="csY10" fmla="*/ 18900 h 354373"/>
              <a:gd name="csX11" fmla="*/ 188999 w 359098"/>
              <a:gd name="csY11" fmla="*/ 9450 h 354373"/>
              <a:gd name="csX12" fmla="*/ 179549 w 359098"/>
              <a:gd name="csY12" fmla="*/ 0 h 354373"/>
              <a:gd name="csX13" fmla="*/ 170099 w 359098"/>
              <a:gd name="csY13" fmla="*/ 9450 h 354373"/>
              <a:gd name="csX14" fmla="*/ 170099 w 359098"/>
              <a:gd name="csY14" fmla="*/ 18900 h 354373"/>
              <a:gd name="csX15" fmla="*/ 9450 w 359098"/>
              <a:gd name="csY15" fmla="*/ 18900 h 354373"/>
              <a:gd name="csX16" fmla="*/ 0 w 359098"/>
              <a:gd name="csY16" fmla="*/ 28350 h 354373"/>
              <a:gd name="csX17" fmla="*/ 9450 w 359098"/>
              <a:gd name="csY17" fmla="*/ 37800 h 354373"/>
              <a:gd name="csX18" fmla="*/ 18900 w 359098"/>
              <a:gd name="csY18" fmla="*/ 37800 h 354373"/>
              <a:gd name="csX19" fmla="*/ 18900 w 359098"/>
              <a:gd name="csY19" fmla="*/ 231524 h 354373"/>
              <a:gd name="csX20" fmla="*/ 9450 w 359098"/>
              <a:gd name="csY20" fmla="*/ 231524 h 354373"/>
              <a:gd name="csX21" fmla="*/ 0 w 359098"/>
              <a:gd name="csY21" fmla="*/ 240974 h 354373"/>
              <a:gd name="csX22" fmla="*/ 9450 w 359098"/>
              <a:gd name="csY22" fmla="*/ 250424 h 354373"/>
              <a:gd name="csX23" fmla="*/ 153751 w 359098"/>
              <a:gd name="csY23" fmla="*/ 250424 h 354373"/>
              <a:gd name="csX24" fmla="*/ 80986 w 359098"/>
              <a:gd name="csY24" fmla="*/ 323189 h 354373"/>
              <a:gd name="csX25" fmla="*/ 81057 w 359098"/>
              <a:gd name="csY25" fmla="*/ 336631 h 354373"/>
              <a:gd name="csX26" fmla="*/ 94500 w 359098"/>
              <a:gd name="csY26" fmla="*/ 336560 h 354373"/>
              <a:gd name="csX27" fmla="*/ 170099 w 359098"/>
              <a:gd name="csY27" fmla="*/ 260961 h 354373"/>
              <a:gd name="csX28" fmla="*/ 170099 w 359098"/>
              <a:gd name="csY28" fmla="*/ 344923 h 354373"/>
              <a:gd name="csX29" fmla="*/ 179549 w 359098"/>
              <a:gd name="csY29" fmla="*/ 354373 h 354373"/>
              <a:gd name="csX30" fmla="*/ 188999 w 359098"/>
              <a:gd name="csY30" fmla="*/ 344923 h 354373"/>
              <a:gd name="csX31" fmla="*/ 188999 w 359098"/>
              <a:gd name="csY31" fmla="*/ 260819 h 354373"/>
              <a:gd name="csX32" fmla="*/ 264599 w 359098"/>
              <a:gd name="csY32" fmla="*/ 336419 h 354373"/>
              <a:gd name="csX33" fmla="*/ 277971 w 359098"/>
              <a:gd name="csY33" fmla="*/ 336419 h 354373"/>
              <a:gd name="csX34" fmla="*/ 277971 w 359098"/>
              <a:gd name="csY34" fmla="*/ 323047 h 354373"/>
              <a:gd name="csX35" fmla="*/ 205348 w 359098"/>
              <a:gd name="csY35" fmla="*/ 250424 h 354373"/>
              <a:gd name="csX36" fmla="*/ 349648 w 359098"/>
              <a:gd name="csY36" fmla="*/ 250424 h 354373"/>
              <a:gd name="csX37" fmla="*/ 359098 w 359098"/>
              <a:gd name="csY37" fmla="*/ 240974 h 354373"/>
              <a:gd name="csX38" fmla="*/ 349648 w 359098"/>
              <a:gd name="csY38" fmla="*/ 231524 h 35437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508127" h="463363">
                <a:moveTo>
                  <a:pt x="441269" y="67960"/>
                </a:moveTo>
                <a:lnTo>
                  <a:pt x="441269" y="290375"/>
                </a:lnTo>
                <a:lnTo>
                  <a:pt x="66859" y="290375"/>
                </a:lnTo>
                <a:lnTo>
                  <a:pt x="66859" y="67960"/>
                </a:lnTo>
                <a:close/>
                <a:moveTo>
                  <a:pt x="494755" y="302731"/>
                </a:moveTo>
                <a:lnTo>
                  <a:pt x="481385" y="302731"/>
                </a:lnTo>
                <a:lnTo>
                  <a:pt x="481385" y="49426"/>
                </a:lnTo>
                <a:lnTo>
                  <a:pt x="494755" y="49426"/>
                </a:lnTo>
                <a:cubicBezTo>
                  <a:pt x="502142" y="49426"/>
                  <a:pt x="508127" y="43893"/>
                  <a:pt x="508127" y="37069"/>
                </a:cubicBezTo>
                <a:cubicBezTo>
                  <a:pt x="508127" y="30245"/>
                  <a:pt x="502142" y="24713"/>
                  <a:pt x="494755" y="24713"/>
                </a:cubicBezTo>
                <a:lnTo>
                  <a:pt x="267435" y="24713"/>
                </a:lnTo>
                <a:lnTo>
                  <a:pt x="267435" y="12356"/>
                </a:lnTo>
                <a:cubicBezTo>
                  <a:pt x="267435" y="5532"/>
                  <a:pt x="261448" y="0"/>
                  <a:pt x="254064" y="0"/>
                </a:cubicBezTo>
                <a:cubicBezTo>
                  <a:pt x="246679" y="0"/>
                  <a:pt x="240692" y="5532"/>
                  <a:pt x="240692" y="12356"/>
                </a:cubicBezTo>
                <a:lnTo>
                  <a:pt x="240692" y="24713"/>
                </a:lnTo>
                <a:lnTo>
                  <a:pt x="13372" y="24713"/>
                </a:lnTo>
                <a:cubicBezTo>
                  <a:pt x="5987" y="24713"/>
                  <a:pt x="0" y="30245"/>
                  <a:pt x="0" y="37069"/>
                </a:cubicBezTo>
                <a:cubicBezTo>
                  <a:pt x="0" y="43893"/>
                  <a:pt x="5987" y="49426"/>
                  <a:pt x="13372" y="49426"/>
                </a:cubicBezTo>
                <a:lnTo>
                  <a:pt x="26744" y="49426"/>
                </a:lnTo>
                <a:lnTo>
                  <a:pt x="26744" y="302731"/>
                </a:lnTo>
                <a:lnTo>
                  <a:pt x="13372" y="302731"/>
                </a:lnTo>
                <a:cubicBezTo>
                  <a:pt x="5987" y="302731"/>
                  <a:pt x="0" y="308263"/>
                  <a:pt x="0" y="315087"/>
                </a:cubicBezTo>
                <a:cubicBezTo>
                  <a:pt x="0" y="321912"/>
                  <a:pt x="5987" y="327444"/>
                  <a:pt x="13372" y="327444"/>
                </a:cubicBezTo>
                <a:lnTo>
                  <a:pt x="217559" y="327444"/>
                </a:lnTo>
                <a:lnTo>
                  <a:pt x="114596" y="422588"/>
                </a:lnTo>
                <a:cubicBezTo>
                  <a:pt x="109372" y="427467"/>
                  <a:pt x="109416" y="435337"/>
                  <a:pt x="114696" y="440164"/>
                </a:cubicBezTo>
                <a:cubicBezTo>
                  <a:pt x="119977" y="444993"/>
                  <a:pt x="128493" y="444951"/>
                  <a:pt x="133718" y="440072"/>
                </a:cubicBezTo>
                <a:lnTo>
                  <a:pt x="240692" y="341222"/>
                </a:lnTo>
                <a:lnTo>
                  <a:pt x="240692" y="451007"/>
                </a:lnTo>
                <a:cubicBezTo>
                  <a:pt x="240692" y="457832"/>
                  <a:pt x="246679" y="463363"/>
                  <a:pt x="254064" y="463363"/>
                </a:cubicBezTo>
                <a:cubicBezTo>
                  <a:pt x="261448" y="463363"/>
                  <a:pt x="267435" y="457832"/>
                  <a:pt x="267435" y="451007"/>
                </a:cubicBezTo>
                <a:lnTo>
                  <a:pt x="267435" y="341036"/>
                </a:lnTo>
                <a:lnTo>
                  <a:pt x="374410" y="439887"/>
                </a:lnTo>
                <a:cubicBezTo>
                  <a:pt x="379634" y="444715"/>
                  <a:pt x="388106" y="444715"/>
                  <a:pt x="393332" y="439887"/>
                </a:cubicBezTo>
                <a:cubicBezTo>
                  <a:pt x="398556" y="435058"/>
                  <a:pt x="398556" y="427230"/>
                  <a:pt x="393332" y="422403"/>
                </a:cubicBezTo>
                <a:lnTo>
                  <a:pt x="290569" y="327444"/>
                </a:lnTo>
                <a:lnTo>
                  <a:pt x="494755" y="327444"/>
                </a:lnTo>
                <a:cubicBezTo>
                  <a:pt x="502142" y="327444"/>
                  <a:pt x="508127" y="321912"/>
                  <a:pt x="508127" y="315087"/>
                </a:cubicBezTo>
                <a:cubicBezTo>
                  <a:pt x="508127" y="308263"/>
                  <a:pt x="502142" y="302731"/>
                  <a:pt x="494755" y="302731"/>
                </a:cubicBezTo>
                <a:close/>
              </a:path>
            </a:pathLst>
          </a:custGeom>
          <a:solidFill>
            <a:schemeClr val="bg1"/>
          </a:solidFill>
          <a:ln w="6343" cap="flat">
            <a:noFill/>
            <a:prstDash val="solid"/>
            <a:miter/>
          </a:ln>
        </p:spPr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210D5464-2CB6-193B-C39B-FDC6B04F0974}"/>
              </a:ext>
            </a:extLst>
          </p:cNvPr>
          <p:cNvSpPr/>
          <p:nvPr/>
        </p:nvSpPr>
        <p:spPr>
          <a:xfrm>
            <a:off x="15719628" y="33585338"/>
            <a:ext cx="464679" cy="37886"/>
          </a:xfrm>
          <a:prstGeom prst="rect">
            <a:avLst/>
          </a:prstGeom>
          <a:solidFill>
            <a:schemeClr val="bg1"/>
          </a:solidFill>
          <a:ln w="6479" cap="flat">
            <a:noFill/>
            <a:prstDash val="solid"/>
            <a:miter/>
          </a:ln>
        </p:spPr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B90739F6-F765-FD31-6F81-566AC9D18CEB}"/>
              </a:ext>
            </a:extLst>
          </p:cNvPr>
          <p:cNvSpPr/>
          <p:nvPr/>
        </p:nvSpPr>
        <p:spPr>
          <a:xfrm>
            <a:off x="15719628" y="33193833"/>
            <a:ext cx="54667" cy="366247"/>
          </a:xfrm>
          <a:prstGeom prst="rect">
            <a:avLst/>
          </a:prstGeom>
          <a:solidFill>
            <a:schemeClr val="bg1"/>
          </a:solidFill>
          <a:ln w="6479" cap="flat">
            <a:noFill/>
            <a:prstDash val="solid"/>
            <a:miter/>
          </a:ln>
        </p:spPr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0BE2FEC9-0706-1C9C-98AA-DFB479FDF338}"/>
              </a:ext>
            </a:extLst>
          </p:cNvPr>
          <p:cNvSpPr/>
          <p:nvPr/>
        </p:nvSpPr>
        <p:spPr>
          <a:xfrm>
            <a:off x="16061304" y="33509564"/>
            <a:ext cx="123003" cy="50516"/>
          </a:xfrm>
          <a:prstGeom prst="rect">
            <a:avLst/>
          </a:prstGeom>
          <a:solidFill>
            <a:schemeClr val="bg1"/>
          </a:solidFill>
          <a:ln w="6479" cap="flat">
            <a:noFill/>
            <a:prstDash val="solid"/>
            <a:miter/>
          </a:ln>
        </p:spPr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C7763C77-627A-C08A-C71C-11F159428955}"/>
              </a:ext>
            </a:extLst>
          </p:cNvPr>
          <p:cNvSpPr/>
          <p:nvPr/>
        </p:nvSpPr>
        <p:spPr>
          <a:xfrm>
            <a:off x="16061304" y="33294867"/>
            <a:ext cx="123003" cy="189438"/>
          </a:xfrm>
          <a:prstGeom prst="rect">
            <a:avLst/>
          </a:prstGeom>
          <a:solidFill>
            <a:schemeClr val="bg1"/>
          </a:solidFill>
          <a:ln w="6479" cap="flat">
            <a:noFill/>
            <a:prstDash val="solid"/>
            <a:miter/>
          </a:ln>
        </p:spPr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8649465F-2757-F8BD-3204-993009C1CE99}"/>
              </a:ext>
            </a:extLst>
          </p:cNvPr>
          <p:cNvSpPr/>
          <p:nvPr/>
        </p:nvSpPr>
        <p:spPr>
          <a:xfrm>
            <a:off x="16061304" y="33219091"/>
            <a:ext cx="123003" cy="50516"/>
          </a:xfrm>
          <a:prstGeom prst="rect">
            <a:avLst/>
          </a:prstGeom>
          <a:solidFill>
            <a:schemeClr val="bg1"/>
          </a:solidFill>
          <a:ln w="6479" cap="flat">
            <a:noFill/>
            <a:prstDash val="solid"/>
            <a:miter/>
          </a:ln>
        </p:spPr>
      </p:sp>
      <p:sp>
        <p:nvSpPr>
          <p:cNvPr id="289" name="Free-form: Shape 288">
            <a:extLst>
              <a:ext uri="{FF2B5EF4-FFF2-40B4-BE49-F238E27FC236}">
                <a16:creationId xmlns:a16="http://schemas.microsoft.com/office/drawing/2014/main" id="{BF67AE74-11FA-7654-92D9-F87CFB6DAE1B}"/>
              </a:ext>
            </a:extLst>
          </p:cNvPr>
          <p:cNvSpPr/>
          <p:nvPr/>
        </p:nvSpPr>
        <p:spPr>
          <a:xfrm>
            <a:off x="15924633" y="33282237"/>
            <a:ext cx="109336" cy="277842"/>
          </a:xfrm>
          <a:custGeom>
            <a:avLst/>
            <a:gdLst>
              <a:gd name="csX0" fmla="*/ 38635 w 77269"/>
              <a:gd name="csY0" fmla="*/ 38635 h 212489"/>
              <a:gd name="csX1" fmla="*/ 28976 w 77269"/>
              <a:gd name="csY1" fmla="*/ 28976 h 212489"/>
              <a:gd name="csX2" fmla="*/ 38635 w 77269"/>
              <a:gd name="csY2" fmla="*/ 19317 h 212489"/>
              <a:gd name="csX3" fmla="*/ 48293 w 77269"/>
              <a:gd name="csY3" fmla="*/ 28976 h 212489"/>
              <a:gd name="csX4" fmla="*/ 38635 w 77269"/>
              <a:gd name="csY4" fmla="*/ 38635 h 212489"/>
              <a:gd name="csX5" fmla="*/ 38635 w 77269"/>
              <a:gd name="csY5" fmla="*/ 193173 h 212489"/>
              <a:gd name="csX6" fmla="*/ 28976 w 77269"/>
              <a:gd name="csY6" fmla="*/ 183514 h 212489"/>
              <a:gd name="csX7" fmla="*/ 38635 w 77269"/>
              <a:gd name="csY7" fmla="*/ 173855 h 212489"/>
              <a:gd name="csX8" fmla="*/ 48293 w 77269"/>
              <a:gd name="csY8" fmla="*/ 183514 h 212489"/>
              <a:gd name="csX9" fmla="*/ 38635 w 77269"/>
              <a:gd name="csY9" fmla="*/ 193173 h 212489"/>
              <a:gd name="csX10" fmla="*/ 77269 w 77269"/>
              <a:gd name="csY10" fmla="*/ 0 h 212489"/>
              <a:gd name="csX11" fmla="*/ 0 w 77269"/>
              <a:gd name="csY11" fmla="*/ 0 h 212489"/>
              <a:gd name="csX12" fmla="*/ 0 w 77269"/>
              <a:gd name="csY12" fmla="*/ 212490 h 212489"/>
              <a:gd name="csX13" fmla="*/ 77269 w 77269"/>
              <a:gd name="csY13" fmla="*/ 212490 h 212489"/>
              <a:gd name="csX14" fmla="*/ 77269 w 77269"/>
              <a:gd name="csY14" fmla="*/ 0 h 2124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109336" h="277842">
                <a:moveTo>
                  <a:pt x="54669" y="50517"/>
                </a:moveTo>
                <a:cubicBezTo>
                  <a:pt x="47151" y="50517"/>
                  <a:pt x="41001" y="44834"/>
                  <a:pt x="41001" y="37888"/>
                </a:cubicBezTo>
                <a:cubicBezTo>
                  <a:pt x="41001" y="30942"/>
                  <a:pt x="47151" y="25258"/>
                  <a:pt x="54669" y="25258"/>
                </a:cubicBezTo>
                <a:cubicBezTo>
                  <a:pt x="62185" y="25258"/>
                  <a:pt x="68335" y="30942"/>
                  <a:pt x="68335" y="37888"/>
                </a:cubicBezTo>
                <a:cubicBezTo>
                  <a:pt x="68335" y="44834"/>
                  <a:pt x="62185" y="50517"/>
                  <a:pt x="54669" y="50517"/>
                </a:cubicBezTo>
                <a:close/>
                <a:moveTo>
                  <a:pt x="54669" y="252585"/>
                </a:moveTo>
                <a:cubicBezTo>
                  <a:pt x="47151" y="252585"/>
                  <a:pt x="41001" y="246901"/>
                  <a:pt x="41001" y="239955"/>
                </a:cubicBezTo>
                <a:cubicBezTo>
                  <a:pt x="41001" y="233009"/>
                  <a:pt x="47151" y="227325"/>
                  <a:pt x="54669" y="227325"/>
                </a:cubicBezTo>
                <a:cubicBezTo>
                  <a:pt x="62185" y="227325"/>
                  <a:pt x="68335" y="233009"/>
                  <a:pt x="68335" y="239955"/>
                </a:cubicBezTo>
                <a:cubicBezTo>
                  <a:pt x="68335" y="246901"/>
                  <a:pt x="62185" y="252585"/>
                  <a:pt x="54669" y="252585"/>
                </a:cubicBezTo>
                <a:close/>
                <a:moveTo>
                  <a:pt x="109336" y="0"/>
                </a:moveTo>
                <a:lnTo>
                  <a:pt x="0" y="0"/>
                </a:lnTo>
                <a:lnTo>
                  <a:pt x="0" y="277843"/>
                </a:lnTo>
                <a:lnTo>
                  <a:pt x="109336" y="277843"/>
                </a:lnTo>
                <a:lnTo>
                  <a:pt x="109336" y="0"/>
                </a:lnTo>
                <a:close/>
              </a:path>
            </a:pathLst>
          </a:custGeom>
          <a:solidFill>
            <a:schemeClr val="bg1"/>
          </a:solidFill>
          <a:ln w="6479" cap="flat">
            <a:noFill/>
            <a:prstDash val="solid"/>
            <a:miter/>
          </a:ln>
        </p:spPr>
      </p:sp>
      <p:sp>
        <p:nvSpPr>
          <p:cNvPr id="290" name="Free-form: Shape 289">
            <a:extLst>
              <a:ext uri="{FF2B5EF4-FFF2-40B4-BE49-F238E27FC236}">
                <a16:creationId xmlns:a16="http://schemas.microsoft.com/office/drawing/2014/main" id="{AF7D28E1-388A-728E-9706-A77D7FBD2304}"/>
              </a:ext>
            </a:extLst>
          </p:cNvPr>
          <p:cNvSpPr/>
          <p:nvPr/>
        </p:nvSpPr>
        <p:spPr>
          <a:xfrm>
            <a:off x="15801630" y="33231721"/>
            <a:ext cx="95669" cy="328359"/>
          </a:xfrm>
          <a:custGeom>
            <a:avLst/>
            <a:gdLst>
              <a:gd name="csX0" fmla="*/ 48293 w 67610"/>
              <a:gd name="csY0" fmla="*/ 48293 h 251124"/>
              <a:gd name="csX1" fmla="*/ 19317 w 67610"/>
              <a:gd name="csY1" fmla="*/ 48293 h 251124"/>
              <a:gd name="csX2" fmla="*/ 19317 w 67610"/>
              <a:gd name="csY2" fmla="*/ 19317 h 251124"/>
              <a:gd name="csX3" fmla="*/ 48293 w 67610"/>
              <a:gd name="csY3" fmla="*/ 19317 h 251124"/>
              <a:gd name="csX4" fmla="*/ 48293 w 67610"/>
              <a:gd name="csY4" fmla="*/ 48293 h 251124"/>
              <a:gd name="csX5" fmla="*/ 67610 w 67610"/>
              <a:gd name="csY5" fmla="*/ 0 h 251124"/>
              <a:gd name="csX6" fmla="*/ 0 w 67610"/>
              <a:gd name="csY6" fmla="*/ 0 h 251124"/>
              <a:gd name="csX7" fmla="*/ 0 w 67610"/>
              <a:gd name="csY7" fmla="*/ 251124 h 251124"/>
              <a:gd name="csX8" fmla="*/ 67610 w 67610"/>
              <a:gd name="csY8" fmla="*/ 251124 h 251124"/>
              <a:gd name="csX9" fmla="*/ 67610 w 67610"/>
              <a:gd name="csY9" fmla="*/ 0 h 2511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95669" h="328359">
                <a:moveTo>
                  <a:pt x="68335" y="63146"/>
                </a:moveTo>
                <a:lnTo>
                  <a:pt x="27334" y="63146"/>
                </a:lnTo>
                <a:lnTo>
                  <a:pt x="27334" y="25258"/>
                </a:lnTo>
                <a:lnTo>
                  <a:pt x="68335" y="25258"/>
                </a:lnTo>
                <a:lnTo>
                  <a:pt x="68335" y="63146"/>
                </a:lnTo>
                <a:close/>
                <a:moveTo>
                  <a:pt x="95669" y="0"/>
                </a:moveTo>
                <a:lnTo>
                  <a:pt x="0" y="0"/>
                </a:lnTo>
                <a:lnTo>
                  <a:pt x="0" y="328359"/>
                </a:lnTo>
                <a:lnTo>
                  <a:pt x="95669" y="328359"/>
                </a:lnTo>
                <a:lnTo>
                  <a:pt x="95669" y="0"/>
                </a:lnTo>
                <a:close/>
              </a:path>
            </a:pathLst>
          </a:custGeom>
          <a:solidFill>
            <a:schemeClr val="bg1"/>
          </a:solidFill>
          <a:ln w="6479" cap="flat">
            <a:noFill/>
            <a:prstDash val="solid"/>
            <a:miter/>
          </a:ln>
        </p:spPr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A8501614-7F6F-866A-AB88-AAAB7BA6EC33}"/>
                  </a:ext>
                </a:extLst>
              </p14:cNvPr>
              <p14:cNvContentPartPr/>
              <p14:nvPr/>
            </p14:nvContentPartPr>
            <p14:xfrm>
              <a:off x="10826279" y="36050344"/>
              <a:ext cx="509" cy="471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A8501614-7F6F-866A-AB88-AAAB7BA6EC3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817619" y="36042341"/>
                <a:ext cx="17829" cy="16475"/>
              </a:xfrm>
              <a:prstGeom prst="rect">
                <a:avLst/>
              </a:prstGeom>
            </p:spPr>
          </p:pic>
        </mc:Fallback>
      </mc:AlternateContent>
      <p:pic>
        <p:nvPicPr>
          <p:cNvPr id="295" name="Picture 294">
            <a:extLst>
              <a:ext uri="{FF2B5EF4-FFF2-40B4-BE49-F238E27FC236}">
                <a16:creationId xmlns:a16="http://schemas.microsoft.com/office/drawing/2014/main" id="{4CFA18DA-0BD8-2FCB-B7D1-5628FA5999EE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 b="17231"/>
          <a:stretch>
            <a:fillRect/>
          </a:stretch>
        </p:blipFill>
        <p:spPr>
          <a:xfrm>
            <a:off x="1300850" y="33570059"/>
            <a:ext cx="13213192" cy="69917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942</Words>
  <Application>Microsoft Office PowerPoint</Application>
  <PresentationFormat>Custom</PresentationFormat>
  <Paragraphs>168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Courier New</vt:lpstr>
      <vt:lpstr>Office Theme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IPL Match Outcome Prediction Using Random Forest and Genetic Algorithm</dc:title>
  <dc:subject>PptxGenJS Presentation</dc:subject>
  <dc:creator>Vihan Singh</dc:creator>
  <cp:lastModifiedBy>Vihan Singh</cp:lastModifiedBy>
  <cp:revision>8</cp:revision>
  <dcterms:created xsi:type="dcterms:W3CDTF">2026-06-20T00:38:26Z</dcterms:created>
  <dcterms:modified xsi:type="dcterms:W3CDTF">2026-06-29T08:35:44Z</dcterms:modified>
</cp:coreProperties>
</file>