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RobotoMono-bold.fntdata"/><Relationship Id="rId10" Type="http://schemas.openxmlformats.org/officeDocument/2006/relationships/slide" Target="slides/slide5.xml"/><Relationship Id="rId21" Type="http://schemas.openxmlformats.org/officeDocument/2006/relationships/font" Target="fonts/RobotoMono-regular.fntdata"/><Relationship Id="rId13" Type="http://schemas.openxmlformats.org/officeDocument/2006/relationships/slide" Target="slides/slide8.xml"/><Relationship Id="rId24" Type="http://schemas.openxmlformats.org/officeDocument/2006/relationships/font" Target="fonts/RobotoMon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Mon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00000" y="1450000"/>
            <a:ext cx="77001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Enabling Data Exploration Through a Metadata Layer: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LLM Integration in cohortBuilder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00000" y="3250000"/>
            <a:ext cx="77001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6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Krystian Igras · Adam Foryś</a:t>
            </a:r>
            <a:endParaRPr i="0" sz="16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00000" y="3850000"/>
            <a:ext cx="7700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useR!2026 · Lightning talk</a:t>
            </a:r>
            <a:endParaRPr b="1" i="0" sz="14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500000" y="30000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Real-time GUI — and why it matters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50000" y="1300000"/>
            <a:ext cx="40500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The chat drives the GUI</a:t>
            </a:r>
            <a:endParaRPr b="1" i="0" sz="15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 chat panel lets users talk to the LLM; tool calls mutate the shared Cohort.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Post-action hooks fire an internal “data updated” signal.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The GUI reacts in real time: filters appear, values change, results refresh.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LLM edits and manual clicks are indistinguishable to the app.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700000" y="1300000"/>
            <a:ext cx="40500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378E3C"/>
                </a:solidFill>
                <a:latin typeface="Montserrat"/>
                <a:ea typeface="Montserrat"/>
                <a:cs typeface="Montserrat"/>
                <a:sym typeface="Montserrat"/>
              </a:rPr>
              <a:t>Why it matters</a:t>
            </a:r>
            <a:endParaRPr b="1" i="0" sz="1500" u="none" cap="none" strike="noStrike">
              <a:solidFill>
                <a:srgbClr val="378E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 fully metadata-driven solution with reproducible output.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The filtered data is always represented in the UI.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Technical users keep full, precise control of the pipeline.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Describe the data model once — you decide what the LLM can access.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800000" y="1700000"/>
            <a:ext cx="75000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b="1" i="0" sz="44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800000" y="2850000"/>
            <a:ext cx="75000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cohortBuilder docs — https://r-world-devs.github.io/cohortBuilder/</a:t>
            </a:r>
            <a:endParaRPr i="0" sz="14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shinyCohortBuilder docs — https://r-world-devs.github.io/shinyCohortBuilder/</a:t>
            </a:r>
            <a:endParaRPr i="0" sz="14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Krystian Igras · Adam Foryś</a:t>
            </a:r>
            <a:endParaRPr i="0" sz="1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00000" y="30000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About (shiny)cohortBuilder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00000" y="907275"/>
            <a:ext cx="5323200" cy="39249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library(cohortBuilder)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src &lt;-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set_source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tblist(people  = starwars$people,species = starwars$species),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binding_keys = bind_keys(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bind_key(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  update = data_key("people", "species_id"),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  data_key("species", "id")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coh &lt;-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cohort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src,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filter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"discrete", dataset = "people", variable = "gender",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name = "Gender", value = "male"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),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filter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"range", dataset = "people", variable = "height",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name = "Height", range = c(150, 220)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),</a:t>
            </a:r>
            <a:endParaRPr b="1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filter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"discrete", dataset = "species", variable = "classification",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name = "Classification", value = "mammal"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) |&gt; 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run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29041" l="0" r="3892" t="4029"/>
          <a:stretch/>
        </p:blipFill>
        <p:spPr>
          <a:xfrm>
            <a:off x="5723075" y="587702"/>
            <a:ext cx="2714601" cy="42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194974" y="332202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shinyCohortBuilder::gui(coh)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00000" y="30000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The problem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50000" y="1300000"/>
            <a:ext cx="3549900" cy="3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The starwars dataset: 4 tables (people, planets, species, films),</a:t>
            </a:r>
            <a:r>
              <a:rPr b="1" i="0" lang="en" sz="13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35 columns</a:t>
            </a:r>
            <a:r>
              <a:rPr i="0" lang="en" sz="13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total.</a:t>
            </a:r>
            <a:endParaRPr i="0" sz="1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With that many columns, it's tiresome to even explore them and decide which to filter on.</a:t>
            </a:r>
            <a:endParaRPr i="0" sz="1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1" lang="en" sz="13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“…instead, I'll just ask.”</a:t>
            </a:r>
            <a:endParaRPr i="1" sz="1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900" y="274900"/>
            <a:ext cx="4675100" cy="46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500000" y="30000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Demo — warm-up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50000" y="1300000"/>
            <a:ext cx="4200000" cy="3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en" sz="17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“Keep only female characters.”</a:t>
            </a:r>
            <a:endParaRPr b="1" i="1" sz="17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One natural-language request → one discrete filter applied on the people table.</a:t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The filter appears in the panel and the results refresh instantly.</a:t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5000" y="1200000"/>
            <a:ext cx="3749999" cy="37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500000" y="30000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Demo — iterate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50000" y="1300000"/>
            <a:ext cx="4200000" cy="3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" sz="15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“Keep all the mammals that originate from high-temperature planets.”</a:t>
            </a:r>
            <a:endParaRPr b="1" i="1" sz="15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Multiple conditions across species and planets — resolved in a single step, respecting each column's valid range.</a:t>
            </a:r>
            <a:endParaRPr i="0" sz="13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5000" y="1200000"/>
            <a:ext cx="3749999" cy="37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450000" y="28955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Reproducible code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747000" y="1258175"/>
            <a:ext cx="3800100" cy="1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See exactly how filtering works through reproducible code.</a:t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16436" l="1280" r="997" t="21119"/>
          <a:stretch/>
        </p:blipFill>
        <p:spPr>
          <a:xfrm>
            <a:off x="746988" y="2131300"/>
            <a:ext cx="7650027" cy="26027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4433699" y="1258175"/>
            <a:ext cx="395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Given the source data, apply it to reproduce the same results and validate every step yourself.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500000" y="30000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Cohort state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50000" y="1300000"/>
            <a:ext cx="3800100" cy="3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Get State saves your cohort as portable JSON — one file that travels anywhere.</a:t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Hand it off, restore it, and pick up right where you left off.</a:t>
            </a:r>
            <a:endParaRPr i="0" sz="14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58851" l="1624" r="1720" t="5651"/>
          <a:stretch/>
        </p:blipFill>
        <p:spPr>
          <a:xfrm>
            <a:off x="4496400" y="1071563"/>
            <a:ext cx="3800100" cy="3000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500000" y="30000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Enabling the LLM assistant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03640" y="1300000"/>
            <a:ext cx="30501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1  Describe the data</a:t>
            </a:r>
            <a:endParaRPr b="1" i="0" sz="14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Add a description (domains + text the LLM reads) in set_source().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2  Register the tools</a:t>
            </a:r>
            <a:endParaRPr b="1" i="0" sz="14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Expose the cohort to an ellmer chat with cb_register_tools().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3  Ask in plain language</a:t>
            </a:r>
            <a:endParaRPr b="1" i="0" sz="14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The LLM discovers filters and applies valid values.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3406012" y="1200000"/>
            <a:ext cx="5643900" cy="29736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# 1. Describe the data (domains + text the LLM reads)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src &lt;- set_source(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tblist(people = starwars$people, species = starwars$species),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description 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= list(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people = list(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  dataset_ =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describe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("Star Wars characters."),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  gender   =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describe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("Gender (male, female, ...)", label = "Gender")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),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species = list(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  classification =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describe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("Biological class.", label = "Classification")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  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  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) |&gt; autofilter()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coh &lt;- cohort(src) |&gt; run()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# 2. Register cohortBuilder tools on an ellmer chat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chat 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&lt;- ellmer::chat_anthropic()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chat |&gt; </a:t>
            </a: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cb_register_tools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(coh)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# 3. Ask in natural language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chat$chat</a:t>
            </a:r>
            <a:r>
              <a:rPr b="0" i="0" lang="en" sz="900" u="none" cap="none" strike="noStrike">
                <a:solidFill>
                  <a:srgbClr val="3C4043"/>
                </a:solidFill>
                <a:latin typeface="Roboto Mono"/>
                <a:ea typeface="Roboto Mono"/>
                <a:cs typeface="Roboto Mono"/>
                <a:sym typeface="Roboto Mono"/>
              </a:rPr>
              <a:t>("Keep only female characters.")</a:t>
            </a:r>
            <a:endParaRPr b="0" i="0" sz="900" u="none" cap="none" strike="noStrike">
              <a:solidFill>
                <a:srgbClr val="3C40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157800" y="4374212"/>
            <a:ext cx="881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List of available tools: </a:t>
            </a:r>
            <a:r>
              <a:rPr i="0" lang="en" sz="12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https://r-world-devs.github.io/cohortBuilder/articles/source-intelligence.html#connecting-a-cohort-to-an-llm</a:t>
            </a:r>
            <a:endParaRPr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500000" y="300000"/>
            <a:ext cx="810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From barrier to FAIR exploration</a:t>
            </a:r>
            <a:endParaRPr b="1" i="0" sz="2600" u="none" cap="none" strike="noStrike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450000" y="1250000"/>
            <a:ext cx="26799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The barrier</a:t>
            </a:r>
            <a:endParaRPr b="1" i="0" sz="15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Filtering requires knowing the schema — exact variable names and valid ranges. A high entry threshold even for technical users: the knowledge lives in people's heads, not with the data.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3230000" y="1250000"/>
            <a:ext cx="26799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Our proposal</a:t>
            </a:r>
            <a:endParaRPr b="1" i="0" sz="1500" u="none" cap="none" strike="noStrike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 metadata layer connecting filtering pipelines to LLMs via tool calling. Describe the data once; the app and the LLM discover filters, read constraints, and apply valid values — in natural language or the GUI.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6010000" y="1250000"/>
            <a:ext cx="26799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378E3C"/>
                </a:solidFill>
                <a:latin typeface="Montserrat"/>
                <a:ea typeface="Montserrat"/>
                <a:cs typeface="Montserrat"/>
                <a:sym typeface="Montserrat"/>
              </a:rPr>
              <a:t>FAIR by design</a:t>
            </a:r>
            <a:endParaRPr b="1" i="0" sz="1500" u="none" cap="none" strike="noStrike">
              <a:solidFill>
                <a:srgbClr val="378E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Findable + Accessible — metadata for humans and machines.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Interoperable — across backends.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Reusable — describe once, reproduce as shareable R code or Shiny bookmarks.</a:t>
            </a:r>
            <a:endParaRPr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