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5" d="100"/>
          <a:sy n="95" d="100"/>
        </p:scale>
        <p:origin x="81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5B7A8C"/>
                </a:solidFill>
                <a:latin typeface="Arial"/>
              </a:defRPr>
            </a:pPr>
            <a:r>
              <a:rPr lang="en-ID" sz="1100" b="0" i="0" u="none" strike="noStrike">
                <a:solidFill>
                  <a:srgbClr val="5B7A8C"/>
                </a:solidFill>
                <a:latin typeface="Arial"/>
              </a:rPr>
              <a:t>Simulated: 15 respondents · 5 services</a:t>
            </a:r>
          </a:p>
        </c:rich>
      </c:tx>
      <c:overlay val="0"/>
    </c:title>
    <c:autoTitleDeleted val="0"/>
    <c:plotArea>
      <c:layout/>
      <c:barChart>
        <c:barDir val="col"/>
        <c:grouping val="clustered"/>
        <c:varyColors val="0"/>
        <c:ser>
          <c:idx val="0"/>
          <c:order val="0"/>
          <c:tx>
            <c:strRef>
              <c:f>Sheet1!$B$1</c:f>
              <c:strCache>
                <c:ptCount val="1"/>
                <c:pt idx="0">
                  <c:v>Satisfaction Index</c:v>
                </c:pt>
              </c:strCache>
            </c:strRef>
          </c:tx>
          <c:spPr>
            <a:solidFill>
              <a:srgbClr val="1C7293"/>
            </a:solidFill>
            <a:effectLst/>
          </c:spPr>
          <c:invertIfNegative val="0"/>
          <c:dLbls>
            <c:numFmt formatCode="#,##0" sourceLinked="0"/>
            <c:spPr>
              <a:noFill/>
              <a:ln>
                <a:noFill/>
              </a:ln>
              <a:effectLst/>
            </c:spPr>
            <c:txPr>
              <a:bodyPr/>
              <a:lstStyle/>
              <a:p>
                <a:pPr>
                  <a:defRPr sz="1000" b="0" i="0" u="none" strike="noStrike">
                    <a:solidFill>
                      <a:srgbClr val="16222A"/>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Service A</c:v>
                </c:pt>
                <c:pt idx="1">
                  <c:v>Service B</c:v>
                </c:pt>
                <c:pt idx="2">
                  <c:v>Service C</c:v>
                </c:pt>
                <c:pt idx="3">
                  <c:v>Service D</c:v>
                </c:pt>
                <c:pt idx="4">
                  <c:v>Service E</c:v>
                </c:pt>
              </c:strCache>
            </c:strRef>
          </c:cat>
          <c:val>
            <c:numRef>
              <c:f>Sheet1!$B$2:$B$6</c:f>
              <c:numCache>
                <c:formatCode>General</c:formatCode>
                <c:ptCount val="5"/>
                <c:pt idx="0">
                  <c:v>86.4</c:v>
                </c:pt>
                <c:pt idx="1">
                  <c:v>91.2</c:v>
                </c:pt>
                <c:pt idx="2">
                  <c:v>78.900000000000006</c:v>
                </c:pt>
                <c:pt idx="3">
                  <c:v>82.5</c:v>
                </c:pt>
                <c:pt idx="4">
                  <c:v>88.7</c:v>
                </c:pt>
              </c:numCache>
            </c:numRef>
          </c:val>
          <c:extLst>
            <c:ext xmlns:c16="http://schemas.microsoft.com/office/drawing/2014/chart" uri="{C3380CC4-5D6E-409C-BE32-E72D297353CC}">
              <c16:uniqueId val="{00000000-B329-4C0A-8574-EC6E5123852F}"/>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5B7A8C"/>
                </a:solidFill>
                <a:latin typeface="Arial"/>
              </a:defRPr>
            </a:pPr>
            <a:endParaRPr lang="en-US"/>
          </a:p>
        </c:txPr>
        <c:crossAx val="2094734552"/>
        <c:crosses val="autoZero"/>
        <c:auto val="1"/>
        <c:lblAlgn val="ctr"/>
        <c:lblOffset val="100"/>
        <c:noMultiLvlLbl val="1"/>
      </c:catAx>
      <c:valAx>
        <c:axId val="2094734552"/>
        <c:scaling>
          <c:orientation val="minMax"/>
          <c:max val="100"/>
          <c:min val="0"/>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5B7A8C"/>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9012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Indonesian law -- Permenpan RB 14 of 2017 -- requires every government service to be scored on nine quality components: things like procedures, cost, staff competence, facilities. That's manageable... until your agency runs a One-Stop Service Mall with, say, 100 different services under one roof. If we ask every visitor to rate every service they used, on all nine components, separately, we're asking for 900 answers per person. Respondents give up. Data quality collapses. So the real question is: how do we stay compliant with the law, without burning out the very citizens we're trying to listen to?</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naive fix is one form per service -- technically clean, practically unusable. Our approach instead: let respondents check off every service they actually used in one visit -- say, Service A, B, and E -- and give just one holistic rating across the nine components. It matches how people actually experience service malls: they don't mentally separate 'my immigration counter experience' from 'my tax counter experience' -- they experienced a visit. The challenge shifts from survey design to data engineering: how do we turn one combined rating into per-service scores?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That's where R comes in. Google Forms exports multi-select answers as one text string joined by semicolons -- 'Service A; Service B; Service E'. We call this an aggregate response. Our pipeline has two steps. First, disaggregate: tidyr's separate_longer_delim function explodes that one row into three rows -- one per service -- while copying the same nine ratings to each. Second, attribute: we group by service and average every response that touched it, including all the combined ones. So Service A's score comes from everyone who used Service A, whether they used it alone or alongside 99 others.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literally the core of it: separate_longer_delim splits the semicolon string into long format. Group_by and summarise average the nine components. Then we apply the Permenpan formula -- multiply by the weight, 0.111, sum it, scale to 100 -- and we get an official IKM score, per service, fully compliant, without ever asking a single respondent to fill in more than one rating block.</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Running this on even a small simulated dataset -- 15 respondents, 5 services -- produces exactly what leadership needs: a clean satisfaction score per service, with quality grades straight from the regulation. Scale that same four-line pipeline to 100 or 500 services, and nothing changes except the input data. That's the point -- the code doesn't grow with your service catalog, only your data does.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one rating, many services. R's tidyverse turns a multi-select survey response into a clean, per-service attribution pipeline -- keeping agencies compliant with national regulation while respecting citizens' time. Code and sample data are on GitHub -- link's on screen. Thanks, and I'm happy to talk data pipelines, public policy, or both, at the poster session.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2574389" y="130126"/>
            <a:ext cx="6520374" cy="365760"/>
          </a:xfrm>
          <a:prstGeom prst="rect">
            <a:avLst/>
          </a:prstGeom>
          <a:noFill/>
          <a:ln/>
        </p:spPr>
        <p:txBody>
          <a:bodyPr wrap="square" lIns="0" tIns="0" rIns="0" bIns="0" rtlCol="0" anchor="ctr"/>
          <a:lstStyle/>
          <a:p>
            <a:pPr marL="0" indent="0">
              <a:buNone/>
            </a:pPr>
            <a:r>
              <a:rPr lang="en-US" kern="0" spc="100" dirty="0">
                <a:solidFill>
                  <a:srgbClr val="1C7293"/>
                </a:solidFill>
                <a:latin typeface="Calibri" pitchFamily="34" charset="0"/>
                <a:ea typeface="Calibri" pitchFamily="34" charset="-122"/>
                <a:cs typeface="Calibri" pitchFamily="34" charset="-120"/>
              </a:rPr>
              <a:t>useR! 2026  —  Lightning Talk  —  Case Studies &amp; Applications</a:t>
            </a:r>
            <a:endParaRPr lang="en-US" dirty="0"/>
          </a:p>
        </p:txBody>
      </p:sp>
      <p:sp>
        <p:nvSpPr>
          <p:cNvPr id="3" name="Text 1"/>
          <p:cNvSpPr/>
          <p:nvPr/>
        </p:nvSpPr>
        <p:spPr>
          <a:xfrm>
            <a:off x="548640" y="728002"/>
            <a:ext cx="8046720" cy="960120"/>
          </a:xfrm>
          <a:prstGeom prst="rect">
            <a:avLst/>
          </a:prstGeom>
          <a:noFill/>
          <a:ln/>
        </p:spPr>
        <p:txBody>
          <a:bodyPr wrap="square" lIns="0" tIns="0" rIns="0" bIns="0" rtlCol="0" anchor="ctr"/>
          <a:lstStyle/>
          <a:p>
            <a:pPr marL="0" indent="0">
              <a:buNone/>
            </a:pPr>
            <a:r>
              <a:rPr lang="en-US" sz="4000" b="1" dirty="0">
                <a:solidFill>
                  <a:srgbClr val="0B3D5C"/>
                </a:solidFill>
                <a:latin typeface="Cambria" pitchFamily="34" charset="0"/>
                <a:ea typeface="Cambria" pitchFamily="34" charset="-122"/>
                <a:cs typeface="Cambria" pitchFamily="34" charset="-120"/>
              </a:rPr>
              <a:t>One Rating, Multiple Services</a:t>
            </a:r>
            <a:endParaRPr lang="en-US" sz="4000" dirty="0"/>
          </a:p>
        </p:txBody>
      </p:sp>
      <p:sp>
        <p:nvSpPr>
          <p:cNvPr id="4" name="Text 2"/>
          <p:cNvSpPr/>
          <p:nvPr/>
        </p:nvSpPr>
        <p:spPr>
          <a:xfrm>
            <a:off x="548640" y="1688122"/>
            <a:ext cx="7132320" cy="868680"/>
          </a:xfrm>
          <a:prstGeom prst="rect">
            <a:avLst/>
          </a:prstGeom>
          <a:noFill/>
          <a:ln/>
        </p:spPr>
        <p:txBody>
          <a:bodyPr wrap="square" lIns="0" tIns="0" rIns="0" bIns="0" rtlCol="0" anchor="ctr"/>
          <a:lstStyle/>
          <a:p>
            <a:pPr marL="0" indent="0">
              <a:buNone/>
            </a:pPr>
            <a:r>
              <a:rPr lang="en-US" sz="1650" dirty="0">
                <a:solidFill>
                  <a:srgbClr val="5B7A8C"/>
                </a:solidFill>
                <a:latin typeface="Calibri" pitchFamily="34" charset="0"/>
                <a:ea typeface="Calibri" pitchFamily="34" charset="-122"/>
                <a:cs typeface="Calibri" pitchFamily="34" charset="-120"/>
              </a:rPr>
              <a:t>Solving the 100-Service Dilemma: Automated Attribution for</a:t>
            </a:r>
            <a:endParaRPr lang="en-US" sz="1650" dirty="0"/>
          </a:p>
          <a:p>
            <a:pPr marL="0" indent="0">
              <a:buNone/>
            </a:pPr>
            <a:r>
              <a:rPr lang="en-US" sz="1650" dirty="0">
                <a:solidFill>
                  <a:srgbClr val="5B7A8C"/>
                </a:solidFill>
                <a:latin typeface="Calibri" pitchFamily="34" charset="0"/>
                <a:ea typeface="Calibri" pitchFamily="34" charset="-122"/>
                <a:cs typeface="Calibri" pitchFamily="34" charset="-120"/>
              </a:rPr>
              <a:t>Multi-Service Public Satisfaction Surveys</a:t>
            </a:r>
            <a:endParaRPr lang="en-US" sz="1650" dirty="0"/>
          </a:p>
        </p:txBody>
      </p:sp>
      <p:sp>
        <p:nvSpPr>
          <p:cNvPr id="5" name="Shape 3"/>
          <p:cNvSpPr/>
          <p:nvPr/>
        </p:nvSpPr>
        <p:spPr>
          <a:xfrm>
            <a:off x="548640" y="2855742"/>
            <a:ext cx="502920" cy="36576"/>
          </a:xfrm>
          <a:prstGeom prst="rect">
            <a:avLst/>
          </a:prstGeom>
          <a:solidFill>
            <a:srgbClr val="E8871E"/>
          </a:solidFill>
          <a:ln/>
        </p:spPr>
        <p:txBody>
          <a:bodyPr/>
          <a:lstStyle/>
          <a:p>
            <a:endParaRPr lang="en-ID"/>
          </a:p>
        </p:txBody>
      </p:sp>
      <p:sp>
        <p:nvSpPr>
          <p:cNvPr id="6" name="Text 4"/>
          <p:cNvSpPr/>
          <p:nvPr/>
        </p:nvSpPr>
        <p:spPr>
          <a:xfrm>
            <a:off x="548640" y="3038622"/>
            <a:ext cx="5486400" cy="822960"/>
          </a:xfrm>
          <a:prstGeom prst="rect">
            <a:avLst/>
          </a:prstGeom>
          <a:noFill/>
          <a:ln/>
        </p:spPr>
        <p:txBody>
          <a:bodyPr wrap="square" lIns="0" tIns="0" rIns="0" bIns="0" rtlCol="0" anchor="ctr"/>
          <a:lstStyle/>
          <a:p>
            <a:pPr marL="0" indent="0">
              <a:lnSpc>
                <a:spcPct val="125000"/>
              </a:lnSpc>
              <a:buNone/>
            </a:pPr>
            <a:r>
              <a:rPr lang="en-US" sz="1300" b="1" dirty="0">
                <a:solidFill>
                  <a:srgbClr val="16222A"/>
                </a:solidFill>
                <a:latin typeface="Calibri" pitchFamily="34" charset="0"/>
                <a:ea typeface="Calibri" pitchFamily="34" charset="-122"/>
                <a:cs typeface="Calibri" pitchFamily="34" charset="-120"/>
              </a:rPr>
              <a:t>Abdul Aziz Nurussadad</a:t>
            </a:r>
            <a:endParaRPr lang="en-US" sz="1300" dirty="0"/>
          </a:p>
          <a:p>
            <a:pPr marL="0" indent="0">
              <a:lnSpc>
                <a:spcPct val="125000"/>
              </a:lnSpc>
              <a:buNone/>
            </a:pPr>
            <a:r>
              <a:rPr lang="en-US" sz="1300" dirty="0">
                <a:solidFill>
                  <a:srgbClr val="16222A"/>
                </a:solidFill>
                <a:latin typeface="Calibri" pitchFamily="34" charset="0"/>
                <a:ea typeface="Calibri" pitchFamily="34" charset="-122"/>
                <a:cs typeface="Calibri" pitchFamily="34" charset="-120"/>
              </a:rPr>
              <a:t>Badan </a:t>
            </a:r>
            <a:r>
              <a:rPr lang="en-US" sz="1300" dirty="0" err="1">
                <a:solidFill>
                  <a:srgbClr val="16222A"/>
                </a:solidFill>
                <a:latin typeface="Calibri" pitchFamily="34" charset="0"/>
                <a:ea typeface="Calibri" pitchFamily="34" charset="-122"/>
                <a:cs typeface="Calibri" pitchFamily="34" charset="-120"/>
              </a:rPr>
              <a:t>Informasi</a:t>
            </a:r>
            <a:r>
              <a:rPr lang="en-US" sz="1300" dirty="0">
                <a:solidFill>
                  <a:srgbClr val="16222A"/>
                </a:solidFill>
                <a:latin typeface="Calibri" pitchFamily="34" charset="0"/>
                <a:ea typeface="Calibri" pitchFamily="34" charset="-122"/>
                <a:cs typeface="Calibri" pitchFamily="34" charset="-120"/>
              </a:rPr>
              <a:t> </a:t>
            </a:r>
            <a:r>
              <a:rPr lang="en-US" sz="1300" dirty="0" err="1">
                <a:solidFill>
                  <a:srgbClr val="16222A"/>
                </a:solidFill>
                <a:latin typeface="Calibri" pitchFamily="34" charset="0"/>
                <a:ea typeface="Calibri" pitchFamily="34" charset="-122"/>
                <a:cs typeface="Calibri" pitchFamily="34" charset="-120"/>
              </a:rPr>
              <a:t>Geospasial</a:t>
            </a:r>
            <a:r>
              <a:rPr lang="en-US" sz="1300" dirty="0">
                <a:solidFill>
                  <a:srgbClr val="16222A"/>
                </a:solidFill>
                <a:latin typeface="Calibri" pitchFamily="34" charset="0"/>
                <a:ea typeface="Calibri" pitchFamily="34" charset="-122"/>
                <a:cs typeface="Calibri" pitchFamily="34" charset="-120"/>
              </a:rPr>
              <a:t> of Republic of Indonesia</a:t>
            </a:r>
            <a:endParaRPr lang="en-US" sz="1300" dirty="0"/>
          </a:p>
          <a:p>
            <a:pPr marL="0" indent="0">
              <a:lnSpc>
                <a:spcPct val="125000"/>
              </a:lnSpc>
              <a:buNone/>
            </a:pPr>
            <a:r>
              <a:rPr lang="en-US" sz="1300" dirty="0">
                <a:solidFill>
                  <a:srgbClr val="16222A"/>
                </a:solidFill>
                <a:latin typeface="Calibri" pitchFamily="34" charset="0"/>
                <a:ea typeface="Calibri" pitchFamily="34" charset="-122"/>
                <a:cs typeface="Calibri" pitchFamily="34" charset="-120"/>
              </a:rPr>
              <a:t>R · tidyverse · Public Sector Data</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8549640" y="502920"/>
            <a:ext cx="365760" cy="274320"/>
          </a:xfrm>
          <a:prstGeom prst="rect">
            <a:avLst/>
          </a:prstGeom>
          <a:noFill/>
          <a:ln/>
        </p:spPr>
        <p:txBody>
          <a:bodyPr wrap="square" lIns="0" tIns="0" rIns="0" bIns="0" rtlCol="0" anchor="ctr"/>
          <a:lstStyle/>
          <a:p>
            <a:pPr marL="0" indent="0" algn="r">
              <a:buNone/>
            </a:pPr>
            <a:r>
              <a:rPr lang="en-US" sz="1000" dirty="0">
                <a:solidFill>
                  <a:srgbClr val="5B7A8C"/>
                </a:solidFill>
                <a:latin typeface="Calibri" pitchFamily="34" charset="0"/>
                <a:ea typeface="Calibri" pitchFamily="34" charset="-122"/>
                <a:cs typeface="Calibri" pitchFamily="34" charset="-120"/>
              </a:rPr>
              <a:t>2</a:t>
            </a:r>
            <a:endParaRPr lang="en-US" sz="1000" dirty="0"/>
          </a:p>
        </p:txBody>
      </p:sp>
      <p:sp>
        <p:nvSpPr>
          <p:cNvPr id="3" name="Shape 1"/>
          <p:cNvSpPr/>
          <p:nvPr/>
        </p:nvSpPr>
        <p:spPr>
          <a:xfrm>
            <a:off x="548640" y="457200"/>
            <a:ext cx="566928" cy="566928"/>
          </a:xfrm>
          <a:prstGeom prst="ellipse">
            <a:avLst/>
          </a:prstGeom>
          <a:solidFill>
            <a:srgbClr val="1C7293"/>
          </a:solidFill>
          <a:ln/>
        </p:spPr>
        <p:txBody>
          <a:bodyPr/>
          <a:lstStyle/>
          <a:p>
            <a:endParaRPr lang="en-ID"/>
          </a:p>
        </p:txBody>
      </p:sp>
      <p:pic>
        <p:nvPicPr>
          <p:cNvPr id="4" name="Image 0" descr="icon_warning.png"/>
          <p:cNvPicPr>
            <a:picLocks noChangeAspect="1"/>
          </p:cNvPicPr>
          <p:nvPr/>
        </p:nvPicPr>
        <p:blipFill>
          <a:blip r:embed="rId4"/>
          <a:stretch>
            <a:fillRect/>
          </a:stretch>
        </p:blipFill>
        <p:spPr>
          <a:xfrm>
            <a:off x="696041" y="604601"/>
            <a:ext cx="272125" cy="272125"/>
          </a:xfrm>
          <a:prstGeom prst="rect">
            <a:avLst/>
          </a:prstGeom>
        </p:spPr>
      </p:pic>
      <p:sp>
        <p:nvSpPr>
          <p:cNvPr id="5" name="Text 2"/>
          <p:cNvSpPr/>
          <p:nvPr/>
        </p:nvSpPr>
        <p:spPr>
          <a:xfrm>
            <a:off x="1234440" y="457200"/>
            <a:ext cx="5486400" cy="274320"/>
          </a:xfrm>
          <a:prstGeom prst="rect">
            <a:avLst/>
          </a:prstGeom>
          <a:noFill/>
          <a:ln/>
        </p:spPr>
        <p:txBody>
          <a:bodyPr wrap="square" lIns="0" tIns="0" rIns="0" bIns="0" rtlCol="0" anchor="ctr"/>
          <a:lstStyle/>
          <a:p>
            <a:pPr marL="0" indent="0">
              <a:buNone/>
            </a:pPr>
            <a:r>
              <a:rPr lang="en-US" sz="1600" b="1" kern="0" spc="200" dirty="0">
                <a:solidFill>
                  <a:srgbClr val="1C7293"/>
                </a:solidFill>
                <a:latin typeface="Calibri" pitchFamily="34" charset="0"/>
                <a:ea typeface="Calibri" pitchFamily="34" charset="-122"/>
                <a:cs typeface="Calibri" pitchFamily="34" charset="-120"/>
              </a:rPr>
              <a:t>THE PROBLEM</a:t>
            </a:r>
            <a:endParaRPr lang="en-US" sz="1600" dirty="0"/>
          </a:p>
        </p:txBody>
      </p:sp>
      <p:sp>
        <p:nvSpPr>
          <p:cNvPr id="6" name="Text 3"/>
          <p:cNvSpPr/>
          <p:nvPr/>
        </p:nvSpPr>
        <p:spPr>
          <a:xfrm>
            <a:off x="1234440" y="731520"/>
            <a:ext cx="7315200" cy="914400"/>
          </a:xfrm>
          <a:prstGeom prst="rect">
            <a:avLst/>
          </a:prstGeom>
          <a:noFill/>
          <a:ln/>
        </p:spPr>
        <p:txBody>
          <a:bodyPr wrap="square" lIns="0" tIns="0" rIns="0" bIns="0" rtlCol="0" anchor="ctr"/>
          <a:lstStyle/>
          <a:p>
            <a:pPr marL="0" indent="0">
              <a:buNone/>
            </a:pPr>
            <a:r>
              <a:rPr lang="en-US" sz="2600" b="1" dirty="0">
                <a:solidFill>
                  <a:srgbClr val="16222A"/>
                </a:solidFill>
                <a:latin typeface="Cambria" pitchFamily="34" charset="0"/>
                <a:ea typeface="Cambria" pitchFamily="34" charset="-122"/>
                <a:cs typeface="Cambria" pitchFamily="34" charset="-120"/>
              </a:rPr>
              <a:t>Nine components. Hundreds of services.</a:t>
            </a:r>
            <a:endParaRPr lang="en-US" sz="2600" dirty="0"/>
          </a:p>
          <a:p>
            <a:pPr marL="0" indent="0">
              <a:buNone/>
            </a:pPr>
            <a:r>
              <a:rPr lang="en-US" sz="2600" b="1" dirty="0">
                <a:solidFill>
                  <a:srgbClr val="16222A"/>
                </a:solidFill>
                <a:latin typeface="Cambria" pitchFamily="34" charset="0"/>
                <a:ea typeface="Cambria" pitchFamily="34" charset="-122"/>
                <a:cs typeface="Cambria" pitchFamily="34" charset="-120"/>
              </a:rPr>
              <a:t>One exhausted respondent.</a:t>
            </a:r>
            <a:endParaRPr lang="en-US" sz="2600" dirty="0"/>
          </a:p>
        </p:txBody>
      </p:sp>
      <p:sp>
        <p:nvSpPr>
          <p:cNvPr id="7" name="Shape 4"/>
          <p:cNvSpPr/>
          <p:nvPr/>
        </p:nvSpPr>
        <p:spPr>
          <a:xfrm>
            <a:off x="548640" y="1874520"/>
            <a:ext cx="3977640" cy="2606040"/>
          </a:xfrm>
          <a:prstGeom prst="roundRect">
            <a:avLst>
              <a:gd name="adj" fmla="val 2807"/>
            </a:avLst>
          </a:prstGeom>
          <a:solidFill>
            <a:srgbClr val="FFFFFF"/>
          </a:solidFill>
          <a:ln w="12700">
            <a:solidFill>
              <a:srgbClr val="E3E9ED"/>
            </a:solidFill>
            <a:prstDash val="solid"/>
          </a:ln>
          <a:effectLst>
            <a:outerShdw blurRad="101600" dist="25400" dir="5400000" algn="bl" rotWithShape="0">
              <a:srgbClr val="000000">
                <a:alpha val="12000"/>
              </a:srgbClr>
            </a:outerShdw>
          </a:effectLst>
        </p:spPr>
        <p:txBody>
          <a:bodyPr/>
          <a:lstStyle/>
          <a:p>
            <a:endParaRPr lang="en-ID"/>
          </a:p>
        </p:txBody>
      </p:sp>
      <p:sp>
        <p:nvSpPr>
          <p:cNvPr id="8" name="Text 5"/>
          <p:cNvSpPr/>
          <p:nvPr/>
        </p:nvSpPr>
        <p:spPr>
          <a:xfrm>
            <a:off x="868680" y="2103120"/>
            <a:ext cx="3337560" cy="274320"/>
          </a:xfrm>
          <a:prstGeom prst="rect">
            <a:avLst/>
          </a:prstGeom>
          <a:noFill/>
          <a:ln/>
        </p:spPr>
        <p:txBody>
          <a:bodyPr wrap="square" lIns="0" tIns="0" rIns="0" bIns="0" rtlCol="0" anchor="ctr"/>
          <a:lstStyle/>
          <a:p>
            <a:pPr marL="0" indent="0">
              <a:buNone/>
            </a:pPr>
            <a:r>
              <a:rPr lang="en-US" sz="1100" b="1" kern="0" spc="100" dirty="0">
                <a:solidFill>
                  <a:srgbClr val="1C7293"/>
                </a:solidFill>
                <a:latin typeface="Calibri" pitchFamily="34" charset="0"/>
                <a:ea typeface="Calibri" pitchFamily="34" charset="-122"/>
                <a:cs typeface="Calibri" pitchFamily="34" charset="-120"/>
              </a:rPr>
              <a:t>PERMENPAN RB 14/2017</a:t>
            </a:r>
            <a:endParaRPr lang="en-US" sz="1100" dirty="0"/>
          </a:p>
        </p:txBody>
      </p:sp>
      <p:sp>
        <p:nvSpPr>
          <p:cNvPr id="9" name="Text 6"/>
          <p:cNvSpPr/>
          <p:nvPr/>
        </p:nvSpPr>
        <p:spPr>
          <a:xfrm>
            <a:off x="868680" y="2377440"/>
            <a:ext cx="1828800" cy="822960"/>
          </a:xfrm>
          <a:prstGeom prst="rect">
            <a:avLst/>
          </a:prstGeom>
          <a:noFill/>
          <a:ln/>
        </p:spPr>
        <p:txBody>
          <a:bodyPr wrap="square" lIns="0" tIns="0" rIns="0" bIns="0" rtlCol="0" anchor="ctr"/>
          <a:lstStyle/>
          <a:p>
            <a:pPr marL="0" indent="0">
              <a:buNone/>
            </a:pPr>
            <a:r>
              <a:rPr lang="en-US" sz="5400" b="1" dirty="0">
                <a:solidFill>
                  <a:srgbClr val="E8871E"/>
                </a:solidFill>
                <a:latin typeface="Cambria" pitchFamily="34" charset="0"/>
                <a:ea typeface="Cambria" pitchFamily="34" charset="-122"/>
                <a:cs typeface="Cambria" pitchFamily="34" charset="-120"/>
              </a:rPr>
              <a:t>9</a:t>
            </a:r>
            <a:endParaRPr lang="en-US" sz="5400" dirty="0"/>
          </a:p>
        </p:txBody>
      </p:sp>
      <p:sp>
        <p:nvSpPr>
          <p:cNvPr id="10" name="Text 7"/>
          <p:cNvSpPr/>
          <p:nvPr/>
        </p:nvSpPr>
        <p:spPr>
          <a:xfrm>
            <a:off x="868680" y="3200400"/>
            <a:ext cx="3337560" cy="777240"/>
          </a:xfrm>
          <a:prstGeom prst="rect">
            <a:avLst/>
          </a:prstGeom>
          <a:noFill/>
          <a:ln/>
        </p:spPr>
        <p:txBody>
          <a:bodyPr wrap="square" lIns="0" tIns="0" rIns="0" bIns="0" rtlCol="0" anchor="ctr"/>
          <a:lstStyle/>
          <a:p>
            <a:pPr marL="0" indent="0">
              <a:buNone/>
            </a:pPr>
            <a:r>
              <a:rPr lang="en-US" sz="1300" dirty="0">
                <a:solidFill>
                  <a:srgbClr val="5B7A8C"/>
                </a:solidFill>
                <a:latin typeface="Calibri" pitchFamily="34" charset="0"/>
                <a:ea typeface="Calibri" pitchFamily="34" charset="-122"/>
                <a:cs typeface="Calibri" pitchFamily="34" charset="-120"/>
              </a:rPr>
              <a:t>required quality components per service</a:t>
            </a:r>
            <a:endParaRPr lang="en-US" sz="1300" dirty="0"/>
          </a:p>
          <a:p>
            <a:pPr marL="0" indent="0">
              <a:buNone/>
            </a:pPr>
            <a:r>
              <a:rPr lang="en-US" sz="1300" dirty="0">
                <a:solidFill>
                  <a:srgbClr val="5B7A8C"/>
                </a:solidFill>
                <a:latin typeface="Calibri" pitchFamily="34" charset="0"/>
                <a:ea typeface="Calibri" pitchFamily="34" charset="-122"/>
                <a:cs typeface="Calibri" pitchFamily="34" charset="-120"/>
              </a:rPr>
              <a:t>(procedures, cost, staff, facilities …)</a:t>
            </a:r>
            <a:endParaRPr lang="en-US" sz="1300" dirty="0"/>
          </a:p>
        </p:txBody>
      </p:sp>
      <p:sp>
        <p:nvSpPr>
          <p:cNvPr id="11" name="Text 8"/>
          <p:cNvSpPr/>
          <p:nvPr/>
        </p:nvSpPr>
        <p:spPr>
          <a:xfrm>
            <a:off x="868680" y="3977640"/>
            <a:ext cx="3337560" cy="411480"/>
          </a:xfrm>
          <a:prstGeom prst="rect">
            <a:avLst/>
          </a:prstGeom>
          <a:noFill/>
          <a:ln/>
        </p:spPr>
        <p:txBody>
          <a:bodyPr wrap="square" lIns="0" tIns="0" rIns="0" bIns="0" rtlCol="0" anchor="ctr"/>
          <a:lstStyle/>
          <a:p>
            <a:pPr marL="0" indent="0">
              <a:buNone/>
            </a:pPr>
            <a:r>
              <a:rPr lang="en-US" sz="1100" i="1" dirty="0">
                <a:solidFill>
                  <a:srgbClr val="16222A"/>
                </a:solidFill>
                <a:latin typeface="Calibri" pitchFamily="34" charset="0"/>
                <a:ea typeface="Calibri" pitchFamily="34" charset="-122"/>
                <a:cs typeface="Calibri" pitchFamily="34" charset="-120"/>
              </a:rPr>
              <a:t>Mandatory for every public service in Indonesia</a:t>
            </a:r>
            <a:endParaRPr lang="en-US" sz="1100" dirty="0"/>
          </a:p>
        </p:txBody>
      </p:sp>
      <p:sp>
        <p:nvSpPr>
          <p:cNvPr id="12" name="Shape 9"/>
          <p:cNvSpPr/>
          <p:nvPr/>
        </p:nvSpPr>
        <p:spPr>
          <a:xfrm>
            <a:off x="4709160" y="1874520"/>
            <a:ext cx="3886200" cy="2606040"/>
          </a:xfrm>
          <a:prstGeom prst="roundRect">
            <a:avLst>
              <a:gd name="adj" fmla="val 2807"/>
            </a:avLst>
          </a:prstGeom>
          <a:solidFill>
            <a:srgbClr val="0B3D5C"/>
          </a:solidFill>
          <a:ln/>
          <a:effectLst>
            <a:outerShdw blurRad="101600" dist="25400" dir="5400000" algn="bl" rotWithShape="0">
              <a:srgbClr val="000000">
                <a:alpha val="12000"/>
              </a:srgbClr>
            </a:outerShdw>
          </a:effectLst>
        </p:spPr>
        <p:txBody>
          <a:bodyPr/>
          <a:lstStyle/>
          <a:p>
            <a:endParaRPr lang="en-ID"/>
          </a:p>
        </p:txBody>
      </p:sp>
      <p:sp>
        <p:nvSpPr>
          <p:cNvPr id="13" name="Text 10"/>
          <p:cNvSpPr/>
          <p:nvPr/>
        </p:nvSpPr>
        <p:spPr>
          <a:xfrm>
            <a:off x="5029200" y="2103120"/>
            <a:ext cx="3291840" cy="274320"/>
          </a:xfrm>
          <a:prstGeom prst="rect">
            <a:avLst/>
          </a:prstGeom>
          <a:noFill/>
          <a:ln/>
        </p:spPr>
        <p:txBody>
          <a:bodyPr wrap="square" lIns="0" tIns="0" rIns="0" bIns="0" rtlCol="0" anchor="ctr"/>
          <a:lstStyle/>
          <a:p>
            <a:pPr marL="0" indent="0">
              <a:buNone/>
            </a:pPr>
            <a:r>
              <a:rPr lang="en-US" sz="1100" b="1" kern="0" spc="100" dirty="0">
                <a:solidFill>
                  <a:srgbClr val="5B9BB0"/>
                </a:solidFill>
                <a:latin typeface="Calibri" pitchFamily="34" charset="0"/>
                <a:ea typeface="Calibri" pitchFamily="34" charset="-122"/>
                <a:cs typeface="Calibri" pitchFamily="34" charset="-120"/>
              </a:rPr>
              <a:t>A ONE-STOP SERVICE MALL</a:t>
            </a:r>
            <a:endParaRPr lang="en-US" sz="1100" dirty="0"/>
          </a:p>
        </p:txBody>
      </p:sp>
      <p:sp>
        <p:nvSpPr>
          <p:cNvPr id="14" name="Text 11"/>
          <p:cNvSpPr/>
          <p:nvPr/>
        </p:nvSpPr>
        <p:spPr>
          <a:xfrm>
            <a:off x="5029200" y="2423160"/>
            <a:ext cx="3291840" cy="685800"/>
          </a:xfrm>
          <a:prstGeom prst="rect">
            <a:avLst/>
          </a:prstGeom>
          <a:noFill/>
          <a:ln/>
        </p:spPr>
        <p:txBody>
          <a:bodyPr wrap="square" lIns="0" tIns="0" rIns="0" bIns="0" rtlCol="0" anchor="ctr"/>
          <a:lstStyle/>
          <a:p>
            <a:pPr marL="0" indent="0">
              <a:buNone/>
            </a:pPr>
            <a:r>
              <a:rPr lang="en-US" sz="4600" b="1" dirty="0">
                <a:solidFill>
                  <a:srgbClr val="FFFFFF"/>
                </a:solidFill>
                <a:latin typeface="Cambria" pitchFamily="34" charset="0"/>
                <a:ea typeface="Cambria" pitchFamily="34" charset="-122"/>
                <a:cs typeface="Cambria" pitchFamily="34" charset="-120"/>
              </a:rPr>
              <a:t>100</a:t>
            </a:r>
            <a:r>
              <a:rPr lang="en-US" sz="1600" dirty="0">
                <a:solidFill>
                  <a:srgbClr val="CFE3EC"/>
                </a:solidFill>
                <a:latin typeface="Cambria" pitchFamily="34" charset="0"/>
                <a:ea typeface="Cambria" pitchFamily="34" charset="-122"/>
                <a:cs typeface="Cambria" pitchFamily="34" charset="-120"/>
              </a:rPr>
              <a:t>  services × 9 components</a:t>
            </a:r>
            <a:endParaRPr lang="en-US" sz="4600" dirty="0"/>
          </a:p>
        </p:txBody>
      </p:sp>
      <p:sp>
        <p:nvSpPr>
          <p:cNvPr id="15" name="Text 12"/>
          <p:cNvSpPr/>
          <p:nvPr/>
        </p:nvSpPr>
        <p:spPr>
          <a:xfrm>
            <a:off x="5029200" y="3154680"/>
            <a:ext cx="3291840" cy="365760"/>
          </a:xfrm>
          <a:prstGeom prst="rect">
            <a:avLst/>
          </a:prstGeom>
          <a:noFill/>
          <a:ln/>
        </p:spPr>
        <p:txBody>
          <a:bodyPr wrap="square" lIns="0" tIns="0" rIns="0" bIns="0" rtlCol="0" anchor="ctr"/>
          <a:lstStyle/>
          <a:p>
            <a:pPr marL="0" indent="0">
              <a:buNone/>
            </a:pPr>
            <a:r>
              <a:rPr lang="en-US" sz="1400" b="1" dirty="0">
                <a:solidFill>
                  <a:srgbClr val="E8871E"/>
                </a:solidFill>
                <a:latin typeface="Calibri" pitchFamily="34" charset="0"/>
                <a:ea typeface="Calibri" pitchFamily="34" charset="-122"/>
                <a:cs typeface="Calibri" pitchFamily="34" charset="-120"/>
              </a:rPr>
              <a:t>= 900 answers from a single visitor</a:t>
            </a:r>
            <a:endParaRPr lang="en-US" sz="1400" dirty="0"/>
          </a:p>
        </p:txBody>
      </p:sp>
      <p:sp>
        <p:nvSpPr>
          <p:cNvPr id="16" name="Text 13"/>
          <p:cNvSpPr/>
          <p:nvPr/>
        </p:nvSpPr>
        <p:spPr>
          <a:xfrm>
            <a:off x="5029200" y="3611880"/>
            <a:ext cx="3246120" cy="777240"/>
          </a:xfrm>
          <a:prstGeom prst="rect">
            <a:avLst/>
          </a:prstGeom>
          <a:noFill/>
          <a:ln/>
        </p:spPr>
        <p:txBody>
          <a:bodyPr wrap="square" lIns="0" tIns="0" rIns="0" bIns="0" rtlCol="0" anchor="ctr"/>
          <a:lstStyle/>
          <a:p>
            <a:pPr marL="0" indent="0">
              <a:buNone/>
            </a:pPr>
            <a:r>
              <a:rPr lang="en-US" sz="1250" dirty="0">
                <a:solidFill>
                  <a:srgbClr val="CFE3EC"/>
                </a:solidFill>
                <a:latin typeface="Calibri" pitchFamily="34" charset="0"/>
                <a:ea typeface="Calibri" pitchFamily="34" charset="-122"/>
                <a:cs typeface="Calibri" pitchFamily="34" charset="-120"/>
              </a:rPr>
              <a:t>Respondent fatigue → abandoned surveys → compromised data quality</a:t>
            </a:r>
            <a:endParaRPr lang="en-US" sz="12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8549640" y="502920"/>
            <a:ext cx="365760" cy="274320"/>
          </a:xfrm>
          <a:prstGeom prst="rect">
            <a:avLst/>
          </a:prstGeom>
          <a:noFill/>
          <a:ln/>
        </p:spPr>
        <p:txBody>
          <a:bodyPr wrap="square" lIns="0" tIns="0" rIns="0" bIns="0" rtlCol="0" anchor="ctr"/>
          <a:lstStyle/>
          <a:p>
            <a:pPr marL="0" indent="0" algn="r">
              <a:buNone/>
            </a:pPr>
            <a:r>
              <a:rPr lang="en-US" sz="1000" dirty="0">
                <a:solidFill>
                  <a:srgbClr val="5B7A8C"/>
                </a:solidFill>
                <a:latin typeface="Calibri" pitchFamily="34" charset="0"/>
                <a:ea typeface="Calibri" pitchFamily="34" charset="-122"/>
                <a:cs typeface="Calibri" pitchFamily="34" charset="-120"/>
              </a:rPr>
              <a:t>3</a:t>
            </a:r>
            <a:endParaRPr lang="en-US" sz="1000" dirty="0"/>
          </a:p>
        </p:txBody>
      </p:sp>
      <p:sp>
        <p:nvSpPr>
          <p:cNvPr id="3" name="Shape 1"/>
          <p:cNvSpPr/>
          <p:nvPr/>
        </p:nvSpPr>
        <p:spPr>
          <a:xfrm>
            <a:off x="548640" y="457200"/>
            <a:ext cx="566928" cy="566928"/>
          </a:xfrm>
          <a:prstGeom prst="ellipse">
            <a:avLst/>
          </a:prstGeom>
          <a:solidFill>
            <a:srgbClr val="1C7293"/>
          </a:solidFill>
          <a:ln/>
        </p:spPr>
        <p:txBody>
          <a:bodyPr/>
          <a:lstStyle/>
          <a:p>
            <a:endParaRPr lang="en-ID"/>
          </a:p>
        </p:txBody>
      </p:sp>
      <p:pic>
        <p:nvPicPr>
          <p:cNvPr id="4" name="Image 0" descr="icon_check.png"/>
          <p:cNvPicPr>
            <a:picLocks noChangeAspect="1"/>
          </p:cNvPicPr>
          <p:nvPr/>
        </p:nvPicPr>
        <p:blipFill>
          <a:blip r:embed="rId4"/>
          <a:stretch>
            <a:fillRect/>
          </a:stretch>
        </p:blipFill>
        <p:spPr>
          <a:xfrm>
            <a:off x="696041" y="604601"/>
            <a:ext cx="272125" cy="272125"/>
          </a:xfrm>
          <a:prstGeom prst="rect">
            <a:avLst/>
          </a:prstGeom>
        </p:spPr>
      </p:pic>
      <p:sp>
        <p:nvSpPr>
          <p:cNvPr id="5" name="Text 2"/>
          <p:cNvSpPr/>
          <p:nvPr/>
        </p:nvSpPr>
        <p:spPr>
          <a:xfrm>
            <a:off x="1234440" y="457200"/>
            <a:ext cx="5486400" cy="274320"/>
          </a:xfrm>
          <a:prstGeom prst="rect">
            <a:avLst/>
          </a:prstGeom>
          <a:noFill/>
          <a:ln/>
        </p:spPr>
        <p:txBody>
          <a:bodyPr wrap="square" lIns="0" tIns="0" rIns="0" bIns="0" rtlCol="0" anchor="ctr"/>
          <a:lstStyle/>
          <a:p>
            <a:pPr marL="0" indent="0">
              <a:buNone/>
            </a:pPr>
            <a:r>
              <a:rPr lang="en-US" sz="1600" b="1" kern="0" spc="200" dirty="0">
                <a:solidFill>
                  <a:srgbClr val="1C7293"/>
                </a:solidFill>
                <a:latin typeface="Calibri" pitchFamily="34" charset="0"/>
                <a:ea typeface="Calibri" pitchFamily="34" charset="-122"/>
                <a:cs typeface="Calibri" pitchFamily="34" charset="-120"/>
              </a:rPr>
              <a:t>THE SHIFT</a:t>
            </a:r>
            <a:endParaRPr lang="en-US" sz="1600" dirty="0"/>
          </a:p>
        </p:txBody>
      </p:sp>
      <p:sp>
        <p:nvSpPr>
          <p:cNvPr id="6" name="Text 3"/>
          <p:cNvSpPr/>
          <p:nvPr/>
        </p:nvSpPr>
        <p:spPr>
          <a:xfrm>
            <a:off x="1234440" y="731520"/>
            <a:ext cx="7315200" cy="914400"/>
          </a:xfrm>
          <a:prstGeom prst="rect">
            <a:avLst/>
          </a:prstGeom>
          <a:noFill/>
          <a:ln/>
        </p:spPr>
        <p:txBody>
          <a:bodyPr wrap="square" lIns="0" tIns="0" rIns="0" bIns="0" rtlCol="0" anchor="ctr"/>
          <a:lstStyle/>
          <a:p>
            <a:pPr marL="0" indent="0">
              <a:buNone/>
            </a:pPr>
            <a:r>
              <a:rPr lang="en-US" sz="3200" b="1" dirty="0">
                <a:solidFill>
                  <a:srgbClr val="16222A"/>
                </a:solidFill>
                <a:latin typeface="Cambria" pitchFamily="34" charset="0"/>
                <a:ea typeface="Cambria" pitchFamily="34" charset="-122"/>
                <a:cs typeface="Cambria" pitchFamily="34" charset="-120"/>
              </a:rPr>
              <a:t>From one form per service,</a:t>
            </a:r>
          </a:p>
          <a:p>
            <a:pPr marL="0" indent="0">
              <a:buNone/>
            </a:pPr>
            <a:r>
              <a:rPr lang="en-US" sz="3200" b="1" dirty="0">
                <a:solidFill>
                  <a:srgbClr val="16222A"/>
                </a:solidFill>
                <a:latin typeface="Cambria" pitchFamily="34" charset="0"/>
                <a:ea typeface="Cambria" pitchFamily="34" charset="-122"/>
                <a:cs typeface="Cambria" pitchFamily="34" charset="-120"/>
              </a:rPr>
              <a:t>to one</a:t>
            </a:r>
            <a:r>
              <a:rPr lang="en-US" sz="3200" dirty="0"/>
              <a:t> </a:t>
            </a:r>
            <a:r>
              <a:rPr lang="en-US" sz="3200" b="1" dirty="0">
                <a:solidFill>
                  <a:srgbClr val="16222A"/>
                </a:solidFill>
                <a:latin typeface="Cambria" pitchFamily="34" charset="0"/>
                <a:ea typeface="Cambria" pitchFamily="34" charset="-122"/>
                <a:cs typeface="Cambria" pitchFamily="34" charset="-120"/>
              </a:rPr>
              <a:t>holistic rating per visit</a:t>
            </a:r>
            <a:endParaRPr lang="en-US" sz="3200" dirty="0"/>
          </a:p>
        </p:txBody>
      </p:sp>
      <p:sp>
        <p:nvSpPr>
          <p:cNvPr id="7" name="Shape 4"/>
          <p:cNvSpPr/>
          <p:nvPr/>
        </p:nvSpPr>
        <p:spPr>
          <a:xfrm>
            <a:off x="548640" y="1920240"/>
            <a:ext cx="3840480" cy="2606040"/>
          </a:xfrm>
          <a:prstGeom prst="roundRect">
            <a:avLst>
              <a:gd name="adj" fmla="val 2807"/>
            </a:avLst>
          </a:prstGeom>
          <a:solidFill>
            <a:srgbClr val="FFFFFF"/>
          </a:solidFill>
          <a:ln w="12700">
            <a:solidFill>
              <a:srgbClr val="E3E9ED"/>
            </a:solidFill>
            <a:prstDash val="solid"/>
          </a:ln>
          <a:effectLst>
            <a:outerShdw blurRad="101600" dist="25400" dir="5400000" algn="bl" rotWithShape="0">
              <a:srgbClr val="000000">
                <a:alpha val="10000"/>
              </a:srgbClr>
            </a:outerShdw>
          </a:effectLst>
        </p:spPr>
        <p:txBody>
          <a:bodyPr/>
          <a:lstStyle/>
          <a:p>
            <a:endParaRPr lang="en-ID"/>
          </a:p>
        </p:txBody>
      </p:sp>
      <p:sp>
        <p:nvSpPr>
          <p:cNvPr id="8" name="Text 5"/>
          <p:cNvSpPr/>
          <p:nvPr/>
        </p:nvSpPr>
        <p:spPr>
          <a:xfrm>
            <a:off x="868680" y="2121408"/>
            <a:ext cx="3200400" cy="274320"/>
          </a:xfrm>
          <a:prstGeom prst="rect">
            <a:avLst/>
          </a:prstGeom>
          <a:noFill/>
          <a:ln/>
        </p:spPr>
        <p:txBody>
          <a:bodyPr wrap="square" lIns="0" tIns="0" rIns="0" bIns="0" rtlCol="0" anchor="ctr"/>
          <a:lstStyle/>
          <a:p>
            <a:pPr marL="0" indent="0">
              <a:buNone/>
            </a:pPr>
            <a:r>
              <a:rPr lang="en-US" sz="2000" b="1" kern="0" spc="100" dirty="0">
                <a:solidFill>
                  <a:srgbClr val="5B7A8C"/>
                </a:solidFill>
                <a:latin typeface="Calibri" pitchFamily="34" charset="0"/>
                <a:ea typeface="Calibri" pitchFamily="34" charset="-122"/>
                <a:cs typeface="Calibri" pitchFamily="34" charset="-120"/>
              </a:rPr>
              <a:t>NAIVE APPROACH</a:t>
            </a:r>
            <a:endParaRPr lang="en-US" sz="2000" dirty="0"/>
          </a:p>
        </p:txBody>
      </p:sp>
      <p:sp>
        <p:nvSpPr>
          <p:cNvPr id="9" name="Text 6"/>
          <p:cNvSpPr/>
          <p:nvPr/>
        </p:nvSpPr>
        <p:spPr>
          <a:xfrm>
            <a:off x="868680" y="2468880"/>
            <a:ext cx="3200400" cy="1920240"/>
          </a:xfrm>
          <a:prstGeom prst="rect">
            <a:avLst/>
          </a:prstGeom>
          <a:noFill/>
          <a:ln/>
        </p:spPr>
        <p:txBody>
          <a:bodyPr wrap="square" lIns="0" tIns="0" rIns="0" bIns="0" rtlCol="0" anchor="ctr"/>
          <a:lstStyle/>
          <a:p>
            <a:pPr marL="342900" indent="-342900">
              <a:spcAft>
                <a:spcPts val="1000"/>
              </a:spcAft>
              <a:buSzPct val="100000"/>
              <a:buChar char="•"/>
            </a:pPr>
            <a:r>
              <a:rPr lang="en-US" dirty="0">
                <a:solidFill>
                  <a:srgbClr val="16222A"/>
                </a:solidFill>
                <a:latin typeface="Calibri" pitchFamily="34" charset="0"/>
                <a:ea typeface="Calibri" pitchFamily="34" charset="-122"/>
                <a:cs typeface="Calibri" pitchFamily="34" charset="-120"/>
              </a:rPr>
              <a:t>One survey per service used</a:t>
            </a:r>
            <a:endParaRPr lang="en-US" dirty="0"/>
          </a:p>
          <a:p>
            <a:pPr marL="342900" indent="-342900">
              <a:spcAft>
                <a:spcPts val="1000"/>
              </a:spcAft>
              <a:buSzPct val="100000"/>
              <a:buChar char="•"/>
            </a:pPr>
            <a:r>
              <a:rPr lang="en-US" dirty="0">
                <a:solidFill>
                  <a:srgbClr val="16222A"/>
                </a:solidFill>
                <a:latin typeface="Calibri" pitchFamily="34" charset="0"/>
                <a:ea typeface="Calibri" pitchFamily="34" charset="-122"/>
                <a:cs typeface="Calibri" pitchFamily="34" charset="-120"/>
              </a:rPr>
              <a:t>Technically clean data</a:t>
            </a:r>
            <a:endParaRPr lang="en-US" dirty="0"/>
          </a:p>
          <a:p>
            <a:pPr marL="342900" indent="-342900">
              <a:spcAft>
                <a:spcPts val="1000"/>
              </a:spcAft>
              <a:buSzPct val="100000"/>
              <a:buChar char="•"/>
            </a:pPr>
            <a:r>
              <a:rPr lang="en-US" dirty="0">
                <a:solidFill>
                  <a:srgbClr val="16222A"/>
                </a:solidFill>
                <a:latin typeface="Calibri" pitchFamily="34" charset="0"/>
                <a:ea typeface="Calibri" pitchFamily="34" charset="-122"/>
                <a:cs typeface="Calibri" pitchFamily="34" charset="-120"/>
              </a:rPr>
              <a:t>Practically unusable — nobody</a:t>
            </a:r>
            <a:endParaRPr lang="en-US" dirty="0"/>
          </a:p>
          <a:p>
            <a:pPr marL="342900" indent="-342900">
              <a:spcAft>
                <a:spcPts val="1000"/>
              </a:spcAft>
              <a:buSzPct val="100000"/>
              <a:buChar char="•"/>
            </a:pPr>
            <a:r>
              <a:rPr lang="en-US" dirty="0">
                <a:solidFill>
                  <a:srgbClr val="16222A"/>
                </a:solidFill>
                <a:latin typeface="Calibri" pitchFamily="34" charset="0"/>
                <a:ea typeface="Calibri" pitchFamily="34" charset="-122"/>
                <a:cs typeface="Calibri" pitchFamily="34" charset="-120"/>
              </a:rPr>
              <a:t>finishes a 100-part form</a:t>
            </a:r>
            <a:endParaRPr lang="en-US" dirty="0"/>
          </a:p>
        </p:txBody>
      </p:sp>
      <p:sp>
        <p:nvSpPr>
          <p:cNvPr id="10" name="Text 7"/>
          <p:cNvSpPr/>
          <p:nvPr/>
        </p:nvSpPr>
        <p:spPr>
          <a:xfrm>
            <a:off x="4434840" y="2926080"/>
            <a:ext cx="411480" cy="731520"/>
          </a:xfrm>
          <a:prstGeom prst="rect">
            <a:avLst/>
          </a:prstGeom>
          <a:noFill/>
          <a:ln/>
        </p:spPr>
        <p:txBody>
          <a:bodyPr wrap="square" lIns="0" tIns="0" rIns="0" bIns="0" rtlCol="0" anchor="ctr"/>
          <a:lstStyle/>
          <a:p>
            <a:pPr marL="0" indent="0" algn="ctr">
              <a:buNone/>
            </a:pPr>
            <a:r>
              <a:rPr lang="en-US" sz="3200" b="1" dirty="0">
                <a:solidFill>
                  <a:srgbClr val="E8871E"/>
                </a:solidFill>
                <a:latin typeface="Cambria" pitchFamily="34" charset="0"/>
                <a:ea typeface="Cambria" pitchFamily="34" charset="-122"/>
                <a:cs typeface="Cambria" pitchFamily="34" charset="-120"/>
              </a:rPr>
              <a:t>→</a:t>
            </a:r>
            <a:endParaRPr lang="en-US" sz="3200" dirty="0"/>
          </a:p>
        </p:txBody>
      </p:sp>
      <p:sp>
        <p:nvSpPr>
          <p:cNvPr id="11" name="Shape 8"/>
          <p:cNvSpPr/>
          <p:nvPr/>
        </p:nvSpPr>
        <p:spPr>
          <a:xfrm>
            <a:off x="4846320" y="1920240"/>
            <a:ext cx="3749040" cy="2606040"/>
          </a:xfrm>
          <a:prstGeom prst="roundRect">
            <a:avLst>
              <a:gd name="adj" fmla="val 2807"/>
            </a:avLst>
          </a:prstGeom>
          <a:solidFill>
            <a:srgbClr val="0B3D5C"/>
          </a:solidFill>
          <a:ln/>
          <a:effectLst>
            <a:outerShdw blurRad="101600" dist="25400" dir="5400000" algn="bl" rotWithShape="0">
              <a:srgbClr val="000000">
                <a:alpha val="12000"/>
              </a:srgbClr>
            </a:outerShdw>
          </a:effectLst>
        </p:spPr>
        <p:txBody>
          <a:bodyPr/>
          <a:lstStyle/>
          <a:p>
            <a:endParaRPr lang="en-ID"/>
          </a:p>
        </p:txBody>
      </p:sp>
      <p:sp>
        <p:nvSpPr>
          <p:cNvPr id="12" name="Text 9"/>
          <p:cNvSpPr/>
          <p:nvPr/>
        </p:nvSpPr>
        <p:spPr>
          <a:xfrm>
            <a:off x="5166360" y="2121408"/>
            <a:ext cx="3200400" cy="274320"/>
          </a:xfrm>
          <a:prstGeom prst="rect">
            <a:avLst/>
          </a:prstGeom>
          <a:noFill/>
          <a:ln/>
        </p:spPr>
        <p:txBody>
          <a:bodyPr wrap="square" lIns="0" tIns="0" rIns="0" bIns="0" rtlCol="0" anchor="ctr"/>
          <a:lstStyle/>
          <a:p>
            <a:pPr marL="0" indent="0">
              <a:buNone/>
            </a:pPr>
            <a:r>
              <a:rPr lang="en-US" sz="2000" b="1" kern="0" spc="100" dirty="0">
                <a:solidFill>
                  <a:srgbClr val="E8871E"/>
                </a:solidFill>
                <a:latin typeface="Calibri" pitchFamily="34" charset="0"/>
                <a:ea typeface="Calibri" pitchFamily="34" charset="-122"/>
                <a:cs typeface="Calibri" pitchFamily="34" charset="-120"/>
              </a:rPr>
              <a:t>OUR APPROACH</a:t>
            </a:r>
            <a:endParaRPr lang="en-US" sz="2000" dirty="0"/>
          </a:p>
        </p:txBody>
      </p:sp>
      <p:sp>
        <p:nvSpPr>
          <p:cNvPr id="13" name="Text 10"/>
          <p:cNvSpPr/>
          <p:nvPr/>
        </p:nvSpPr>
        <p:spPr>
          <a:xfrm>
            <a:off x="5166360" y="2468880"/>
            <a:ext cx="3429000" cy="1920240"/>
          </a:xfrm>
          <a:prstGeom prst="rect">
            <a:avLst/>
          </a:prstGeom>
          <a:noFill/>
          <a:ln/>
        </p:spPr>
        <p:txBody>
          <a:bodyPr wrap="square" lIns="0" tIns="0" rIns="0" bIns="0" rtlCol="0" anchor="ctr"/>
          <a:lstStyle/>
          <a:p>
            <a:pPr marL="342900" indent="-342900">
              <a:spcAft>
                <a:spcPts val="1000"/>
              </a:spcAft>
              <a:buSzPct val="100000"/>
              <a:buChar char="•"/>
            </a:pPr>
            <a:r>
              <a:rPr lang="en-US" dirty="0">
                <a:solidFill>
                  <a:srgbClr val="E7F1F5"/>
                </a:solidFill>
                <a:latin typeface="Calibri" pitchFamily="34" charset="0"/>
                <a:ea typeface="Calibri" pitchFamily="34" charset="-122"/>
                <a:cs typeface="Calibri" pitchFamily="34" charset="-120"/>
              </a:rPr>
              <a:t>Check off every service used this visit</a:t>
            </a:r>
            <a:endParaRPr lang="en-US" dirty="0"/>
          </a:p>
          <a:p>
            <a:pPr marL="342900" indent="-342900">
              <a:spcAft>
                <a:spcPts val="1000"/>
              </a:spcAft>
              <a:buSzPct val="100000"/>
              <a:buChar char="•"/>
            </a:pPr>
            <a:r>
              <a:rPr lang="en-US" dirty="0">
                <a:solidFill>
                  <a:srgbClr val="E7F1F5"/>
                </a:solidFill>
                <a:latin typeface="Calibri" pitchFamily="34" charset="0"/>
                <a:ea typeface="Calibri" pitchFamily="34" charset="-122"/>
                <a:cs typeface="Calibri" pitchFamily="34" charset="-120"/>
              </a:rPr>
              <a:t>One shared rating across the 9 components</a:t>
            </a:r>
            <a:endParaRPr lang="en-US" dirty="0"/>
          </a:p>
          <a:p>
            <a:pPr marL="342900" indent="-342900">
              <a:spcAft>
                <a:spcPts val="1000"/>
              </a:spcAft>
              <a:buSzPct val="100000"/>
              <a:buChar char="•"/>
            </a:pPr>
            <a:r>
              <a:rPr lang="en-US" dirty="0">
                <a:solidFill>
                  <a:srgbClr val="E7F1F5"/>
                </a:solidFill>
                <a:latin typeface="Calibri" pitchFamily="34" charset="0"/>
                <a:ea typeface="Calibri" pitchFamily="34" charset="-122"/>
                <a:cs typeface="Calibri" pitchFamily="34" charset="-120"/>
              </a:rPr>
              <a:t>Matches how people actually</a:t>
            </a:r>
            <a:endParaRPr lang="en-US" dirty="0"/>
          </a:p>
          <a:p>
            <a:pPr marL="342900" indent="-342900">
              <a:spcAft>
                <a:spcPts val="1000"/>
              </a:spcAft>
              <a:buSzPct val="100000"/>
              <a:buChar char="•"/>
            </a:pPr>
            <a:r>
              <a:rPr lang="en-US" dirty="0">
                <a:solidFill>
                  <a:srgbClr val="E7F1F5"/>
                </a:solidFill>
                <a:latin typeface="Calibri" pitchFamily="34" charset="0"/>
                <a:ea typeface="Calibri" pitchFamily="34" charset="-122"/>
                <a:cs typeface="Calibri" pitchFamily="34" charset="-120"/>
              </a:rPr>
              <a:t>experience a visit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8549640" y="502920"/>
            <a:ext cx="365760" cy="274320"/>
          </a:xfrm>
          <a:prstGeom prst="rect">
            <a:avLst/>
          </a:prstGeom>
          <a:noFill/>
          <a:ln/>
        </p:spPr>
        <p:txBody>
          <a:bodyPr wrap="square" lIns="0" tIns="0" rIns="0" bIns="0" rtlCol="0" anchor="ctr"/>
          <a:lstStyle/>
          <a:p>
            <a:pPr marL="0" indent="0" algn="r">
              <a:buNone/>
            </a:pPr>
            <a:r>
              <a:rPr lang="en-US" sz="1000" dirty="0">
                <a:solidFill>
                  <a:srgbClr val="5B7A8C"/>
                </a:solidFill>
                <a:latin typeface="Calibri" pitchFamily="34" charset="0"/>
                <a:ea typeface="Calibri" pitchFamily="34" charset="-122"/>
                <a:cs typeface="Calibri" pitchFamily="34" charset="-120"/>
              </a:rPr>
              <a:t>4</a:t>
            </a:r>
            <a:endParaRPr lang="en-US" sz="1000" dirty="0"/>
          </a:p>
        </p:txBody>
      </p:sp>
      <p:sp>
        <p:nvSpPr>
          <p:cNvPr id="3" name="Shape 1"/>
          <p:cNvSpPr/>
          <p:nvPr/>
        </p:nvSpPr>
        <p:spPr>
          <a:xfrm>
            <a:off x="548640" y="457200"/>
            <a:ext cx="566928" cy="566928"/>
          </a:xfrm>
          <a:prstGeom prst="ellipse">
            <a:avLst/>
          </a:prstGeom>
          <a:solidFill>
            <a:srgbClr val="1C7293"/>
          </a:solidFill>
          <a:ln/>
        </p:spPr>
        <p:txBody>
          <a:bodyPr/>
          <a:lstStyle/>
          <a:p>
            <a:endParaRPr lang="en-ID"/>
          </a:p>
        </p:txBody>
      </p:sp>
      <p:pic>
        <p:nvPicPr>
          <p:cNvPr id="4" name="Image 0" descr="icon_layers.png"/>
          <p:cNvPicPr>
            <a:picLocks noChangeAspect="1"/>
          </p:cNvPicPr>
          <p:nvPr/>
        </p:nvPicPr>
        <p:blipFill>
          <a:blip r:embed="rId4"/>
          <a:stretch>
            <a:fillRect/>
          </a:stretch>
        </p:blipFill>
        <p:spPr>
          <a:xfrm>
            <a:off x="696041" y="604601"/>
            <a:ext cx="272125" cy="272125"/>
          </a:xfrm>
          <a:prstGeom prst="rect">
            <a:avLst/>
          </a:prstGeom>
        </p:spPr>
      </p:pic>
      <p:sp>
        <p:nvSpPr>
          <p:cNvPr id="5" name="Text 2"/>
          <p:cNvSpPr/>
          <p:nvPr/>
        </p:nvSpPr>
        <p:spPr>
          <a:xfrm>
            <a:off x="1234440" y="457200"/>
            <a:ext cx="5486400" cy="274320"/>
          </a:xfrm>
          <a:prstGeom prst="rect">
            <a:avLst/>
          </a:prstGeom>
          <a:noFill/>
          <a:ln/>
        </p:spPr>
        <p:txBody>
          <a:bodyPr wrap="square" lIns="0" tIns="0" rIns="0" bIns="0" rtlCol="0" anchor="ctr"/>
          <a:lstStyle/>
          <a:p>
            <a:pPr marL="0" indent="0">
              <a:buNone/>
            </a:pPr>
            <a:r>
              <a:rPr lang="en-US" sz="1600" b="1" kern="0" spc="200" dirty="0">
                <a:solidFill>
                  <a:srgbClr val="1C7293"/>
                </a:solidFill>
                <a:latin typeface="Calibri" pitchFamily="34" charset="0"/>
                <a:ea typeface="Calibri" pitchFamily="34" charset="-122"/>
                <a:cs typeface="Calibri" pitchFamily="34" charset="-120"/>
              </a:rPr>
              <a:t>THE R WORKFLOW</a:t>
            </a:r>
            <a:endParaRPr lang="en-US" sz="1600" dirty="0"/>
          </a:p>
        </p:txBody>
      </p:sp>
      <p:sp>
        <p:nvSpPr>
          <p:cNvPr id="6" name="Text 3"/>
          <p:cNvSpPr/>
          <p:nvPr/>
        </p:nvSpPr>
        <p:spPr>
          <a:xfrm>
            <a:off x="1234440" y="731520"/>
            <a:ext cx="7315200" cy="548640"/>
          </a:xfrm>
          <a:prstGeom prst="rect">
            <a:avLst/>
          </a:prstGeom>
          <a:noFill/>
          <a:ln/>
        </p:spPr>
        <p:txBody>
          <a:bodyPr wrap="square" lIns="0" tIns="0" rIns="0" bIns="0" rtlCol="0" anchor="ctr"/>
          <a:lstStyle/>
          <a:p>
            <a:pPr marL="0" indent="0">
              <a:buNone/>
            </a:pPr>
            <a:r>
              <a:rPr lang="en-US" sz="3200" b="1" dirty="0">
                <a:solidFill>
                  <a:srgbClr val="16222A"/>
                </a:solidFill>
                <a:latin typeface="Cambria" pitchFamily="34" charset="0"/>
                <a:ea typeface="Cambria" pitchFamily="34" charset="-122"/>
                <a:cs typeface="Cambria" pitchFamily="34" charset="-120"/>
              </a:rPr>
              <a:t>Disaggregate, then attribute</a:t>
            </a:r>
            <a:endParaRPr lang="en-US" sz="3200" dirty="0"/>
          </a:p>
        </p:txBody>
      </p:sp>
      <p:sp>
        <p:nvSpPr>
          <p:cNvPr id="7" name="Shape 4"/>
          <p:cNvSpPr/>
          <p:nvPr/>
        </p:nvSpPr>
        <p:spPr>
          <a:xfrm>
            <a:off x="548640" y="1508760"/>
            <a:ext cx="2587752" cy="3017520"/>
          </a:xfrm>
          <a:prstGeom prst="roundRect">
            <a:avLst>
              <a:gd name="adj" fmla="val 2827"/>
            </a:avLst>
          </a:prstGeom>
          <a:solidFill>
            <a:srgbClr val="FFFFFF"/>
          </a:solidFill>
          <a:ln w="12700">
            <a:solidFill>
              <a:srgbClr val="E3E9ED"/>
            </a:solidFill>
            <a:prstDash val="solid"/>
          </a:ln>
          <a:effectLst>
            <a:outerShdw blurRad="101600" dist="25400" dir="5400000" algn="bl" rotWithShape="0">
              <a:srgbClr val="000000">
                <a:alpha val="10000"/>
              </a:srgbClr>
            </a:outerShdw>
          </a:effectLst>
        </p:spPr>
        <p:txBody>
          <a:bodyPr/>
          <a:lstStyle/>
          <a:p>
            <a:endParaRPr lang="en-ID"/>
          </a:p>
        </p:txBody>
      </p:sp>
      <p:sp>
        <p:nvSpPr>
          <p:cNvPr id="8" name="Shape 5"/>
          <p:cNvSpPr/>
          <p:nvPr/>
        </p:nvSpPr>
        <p:spPr>
          <a:xfrm>
            <a:off x="777240" y="1737360"/>
            <a:ext cx="457200" cy="457200"/>
          </a:xfrm>
          <a:prstGeom prst="ellipse">
            <a:avLst/>
          </a:prstGeom>
          <a:solidFill>
            <a:srgbClr val="1C7293"/>
          </a:solidFill>
          <a:ln/>
        </p:spPr>
        <p:txBody>
          <a:bodyPr/>
          <a:lstStyle/>
          <a:p>
            <a:endParaRPr lang="en-ID"/>
          </a:p>
        </p:txBody>
      </p:sp>
      <p:sp>
        <p:nvSpPr>
          <p:cNvPr id="9" name="Text 6"/>
          <p:cNvSpPr/>
          <p:nvPr/>
        </p:nvSpPr>
        <p:spPr>
          <a:xfrm>
            <a:off x="777240" y="173736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10" name="Text 7"/>
          <p:cNvSpPr/>
          <p:nvPr/>
        </p:nvSpPr>
        <p:spPr>
          <a:xfrm>
            <a:off x="777240" y="2198074"/>
            <a:ext cx="2359152" cy="411480"/>
          </a:xfrm>
          <a:prstGeom prst="rect">
            <a:avLst/>
          </a:prstGeom>
          <a:noFill/>
          <a:ln/>
        </p:spPr>
        <p:txBody>
          <a:bodyPr wrap="square" lIns="0" tIns="0" rIns="0" bIns="0" rtlCol="0" anchor="ctr"/>
          <a:lstStyle/>
          <a:p>
            <a:pPr marL="0" indent="0">
              <a:buNone/>
            </a:pPr>
            <a:r>
              <a:rPr lang="en-US" sz="2000" b="1" dirty="0">
                <a:solidFill>
                  <a:srgbClr val="16222A"/>
                </a:solidFill>
                <a:latin typeface="Cambria" pitchFamily="34" charset="0"/>
                <a:ea typeface="Cambria" pitchFamily="34" charset="-122"/>
                <a:cs typeface="Cambria" pitchFamily="34" charset="-120"/>
              </a:rPr>
              <a:t>Google Form export</a:t>
            </a:r>
            <a:endParaRPr lang="en-US" sz="2000" dirty="0"/>
          </a:p>
        </p:txBody>
      </p:sp>
      <p:sp>
        <p:nvSpPr>
          <p:cNvPr id="11" name="Text 8"/>
          <p:cNvSpPr/>
          <p:nvPr/>
        </p:nvSpPr>
        <p:spPr>
          <a:xfrm>
            <a:off x="777240" y="2743200"/>
            <a:ext cx="2130552" cy="1645920"/>
          </a:xfrm>
          <a:prstGeom prst="rect">
            <a:avLst/>
          </a:prstGeom>
          <a:noFill/>
          <a:ln/>
        </p:spPr>
        <p:txBody>
          <a:bodyPr wrap="square" lIns="0" tIns="0" rIns="0" bIns="0" rtlCol="0" anchor="ctr"/>
          <a:lstStyle/>
          <a:p>
            <a:pPr marL="0" indent="0">
              <a:buNone/>
            </a:pPr>
            <a:r>
              <a:rPr lang="en-US" sz="1600" dirty="0">
                <a:solidFill>
                  <a:srgbClr val="5B7A8C"/>
                </a:solidFill>
                <a:ea typeface="Courier New" pitchFamily="34" charset="-122"/>
                <a:cs typeface="Courier New" pitchFamily="34" charset="-120"/>
              </a:rPr>
              <a:t>Multi-select answers arrive as one</a:t>
            </a:r>
            <a:endParaRPr lang="en-US" sz="1600" dirty="0"/>
          </a:p>
          <a:p>
            <a:pPr marL="0" indent="0">
              <a:buNone/>
            </a:pPr>
            <a:r>
              <a:rPr lang="en-US" sz="1600" dirty="0">
                <a:solidFill>
                  <a:srgbClr val="5B7A8C"/>
                </a:solidFill>
                <a:ea typeface="Courier New" pitchFamily="34" charset="-122"/>
                <a:cs typeface="Courier New" pitchFamily="34" charset="-120"/>
              </a:rPr>
              <a:t>semicolon string:</a:t>
            </a:r>
            <a:endParaRPr lang="en-US" sz="1600" dirty="0"/>
          </a:p>
          <a:p>
            <a:pPr marL="0" indent="0">
              <a:buNone/>
            </a:pPr>
            <a:r>
              <a:rPr lang="en-US" sz="1600" dirty="0">
                <a:solidFill>
                  <a:srgbClr val="5B7A8C"/>
                </a:solidFill>
                <a:ea typeface="Courier New" pitchFamily="34" charset="-122"/>
                <a:cs typeface="Courier New" pitchFamily="34" charset="-120"/>
              </a:rPr>
              <a:t>"Service A; Service B; Service E"</a:t>
            </a:r>
            <a:endParaRPr lang="en-US" sz="1600" dirty="0"/>
          </a:p>
        </p:txBody>
      </p:sp>
      <p:sp>
        <p:nvSpPr>
          <p:cNvPr id="12" name="Text 9"/>
          <p:cNvSpPr/>
          <p:nvPr/>
        </p:nvSpPr>
        <p:spPr>
          <a:xfrm>
            <a:off x="3140964" y="2788920"/>
            <a:ext cx="274320" cy="457200"/>
          </a:xfrm>
          <a:prstGeom prst="rect">
            <a:avLst/>
          </a:prstGeom>
          <a:noFill/>
          <a:ln/>
        </p:spPr>
        <p:txBody>
          <a:bodyPr wrap="square" lIns="0" tIns="0" rIns="0" bIns="0" rtlCol="0" anchor="ctr"/>
          <a:lstStyle/>
          <a:p>
            <a:pPr marL="0" indent="0" algn="ctr">
              <a:buNone/>
            </a:pPr>
            <a:r>
              <a:rPr lang="en-US" sz="1800" b="1" dirty="0">
                <a:solidFill>
                  <a:srgbClr val="E8871E"/>
                </a:solidFill>
                <a:latin typeface="Cambria" pitchFamily="34" charset="0"/>
                <a:ea typeface="Cambria" pitchFamily="34" charset="-122"/>
                <a:cs typeface="Cambria" pitchFamily="34" charset="-120"/>
              </a:rPr>
              <a:t>→</a:t>
            </a:r>
            <a:endParaRPr lang="en-US" sz="1800" dirty="0"/>
          </a:p>
        </p:txBody>
      </p:sp>
      <p:sp>
        <p:nvSpPr>
          <p:cNvPr id="13" name="Shape 10"/>
          <p:cNvSpPr/>
          <p:nvPr/>
        </p:nvSpPr>
        <p:spPr>
          <a:xfrm>
            <a:off x="3282696" y="1508760"/>
            <a:ext cx="2587752" cy="3017520"/>
          </a:xfrm>
          <a:prstGeom prst="roundRect">
            <a:avLst>
              <a:gd name="adj" fmla="val 2827"/>
            </a:avLst>
          </a:prstGeom>
          <a:solidFill>
            <a:srgbClr val="FFFFFF"/>
          </a:solidFill>
          <a:ln w="12700">
            <a:solidFill>
              <a:srgbClr val="E3E9ED"/>
            </a:solidFill>
            <a:prstDash val="solid"/>
          </a:ln>
          <a:effectLst>
            <a:outerShdw blurRad="101600" dist="25400" dir="5400000" algn="bl" rotWithShape="0">
              <a:srgbClr val="000000">
                <a:alpha val="10000"/>
              </a:srgbClr>
            </a:outerShdw>
          </a:effectLst>
        </p:spPr>
        <p:txBody>
          <a:bodyPr/>
          <a:lstStyle/>
          <a:p>
            <a:endParaRPr lang="en-ID"/>
          </a:p>
        </p:txBody>
      </p:sp>
      <p:sp>
        <p:nvSpPr>
          <p:cNvPr id="14" name="Shape 11"/>
          <p:cNvSpPr/>
          <p:nvPr/>
        </p:nvSpPr>
        <p:spPr>
          <a:xfrm>
            <a:off x="3511296" y="1737360"/>
            <a:ext cx="457200" cy="457200"/>
          </a:xfrm>
          <a:prstGeom prst="ellipse">
            <a:avLst/>
          </a:prstGeom>
          <a:solidFill>
            <a:srgbClr val="E8871E"/>
          </a:solidFill>
          <a:ln/>
        </p:spPr>
        <p:txBody>
          <a:bodyPr/>
          <a:lstStyle/>
          <a:p>
            <a:endParaRPr lang="en-ID"/>
          </a:p>
        </p:txBody>
      </p:sp>
      <p:sp>
        <p:nvSpPr>
          <p:cNvPr id="15" name="Text 12"/>
          <p:cNvSpPr/>
          <p:nvPr/>
        </p:nvSpPr>
        <p:spPr>
          <a:xfrm>
            <a:off x="3511296" y="173736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6" name="Text 13"/>
          <p:cNvSpPr/>
          <p:nvPr/>
        </p:nvSpPr>
        <p:spPr>
          <a:xfrm>
            <a:off x="3511296" y="2198074"/>
            <a:ext cx="2130552" cy="411480"/>
          </a:xfrm>
          <a:prstGeom prst="rect">
            <a:avLst/>
          </a:prstGeom>
          <a:noFill/>
          <a:ln/>
        </p:spPr>
        <p:txBody>
          <a:bodyPr wrap="square" lIns="0" tIns="0" rIns="0" bIns="0" rtlCol="0" anchor="ctr"/>
          <a:lstStyle/>
          <a:p>
            <a:pPr marL="0" indent="0">
              <a:buNone/>
            </a:pPr>
            <a:r>
              <a:rPr lang="en-US" sz="2000" b="1" dirty="0">
                <a:solidFill>
                  <a:srgbClr val="16222A"/>
                </a:solidFill>
                <a:latin typeface="Cambria" pitchFamily="34" charset="0"/>
                <a:ea typeface="Cambria" pitchFamily="34" charset="-122"/>
                <a:cs typeface="Cambria" pitchFamily="34" charset="-120"/>
              </a:rPr>
              <a:t>Disaggregate</a:t>
            </a:r>
            <a:endParaRPr lang="en-US" sz="2000" dirty="0"/>
          </a:p>
        </p:txBody>
      </p:sp>
      <p:sp>
        <p:nvSpPr>
          <p:cNvPr id="17" name="Text 14"/>
          <p:cNvSpPr/>
          <p:nvPr/>
        </p:nvSpPr>
        <p:spPr>
          <a:xfrm>
            <a:off x="3511296" y="2743200"/>
            <a:ext cx="2130552" cy="1645920"/>
          </a:xfrm>
          <a:prstGeom prst="rect">
            <a:avLst/>
          </a:prstGeom>
          <a:noFill/>
          <a:ln/>
        </p:spPr>
        <p:txBody>
          <a:bodyPr wrap="square" lIns="0" tIns="0" rIns="0" bIns="0" rtlCol="0" anchor="ctr"/>
          <a:lstStyle/>
          <a:p>
            <a:pPr marL="0" indent="0">
              <a:buNone/>
            </a:pPr>
            <a:r>
              <a:rPr lang="en-US" sz="1600" dirty="0">
                <a:solidFill>
                  <a:srgbClr val="5B7A8C"/>
                </a:solidFill>
                <a:latin typeface="Calibri" pitchFamily="34" charset="0"/>
                <a:ea typeface="Calibri" pitchFamily="34" charset="-122"/>
                <a:cs typeface="Calibri" pitchFamily="34" charset="-120"/>
              </a:rPr>
              <a:t>separate_longer_delim() explodes</a:t>
            </a:r>
            <a:endParaRPr lang="en-US" sz="1600" dirty="0"/>
          </a:p>
          <a:p>
            <a:pPr marL="0" indent="0">
              <a:buNone/>
            </a:pPr>
            <a:r>
              <a:rPr lang="en-US" sz="1600" dirty="0">
                <a:solidFill>
                  <a:srgbClr val="5B7A8C"/>
                </a:solidFill>
                <a:latin typeface="Calibri" pitchFamily="34" charset="0"/>
                <a:ea typeface="Calibri" pitchFamily="34" charset="-122"/>
                <a:cs typeface="Calibri" pitchFamily="34" charset="-120"/>
              </a:rPr>
              <a:t>one row into three — one per</a:t>
            </a:r>
            <a:endParaRPr lang="en-US" sz="1600" dirty="0"/>
          </a:p>
          <a:p>
            <a:pPr marL="0" indent="0">
              <a:buNone/>
            </a:pPr>
            <a:r>
              <a:rPr lang="en-US" sz="1600" dirty="0">
                <a:solidFill>
                  <a:srgbClr val="5B7A8C"/>
                </a:solidFill>
                <a:latin typeface="Calibri" pitchFamily="34" charset="0"/>
                <a:ea typeface="Calibri" pitchFamily="34" charset="-122"/>
                <a:cs typeface="Calibri" pitchFamily="34" charset="-120"/>
              </a:rPr>
              <a:t>service, same ratings copied to each</a:t>
            </a:r>
            <a:endParaRPr lang="en-US" sz="1600" dirty="0"/>
          </a:p>
        </p:txBody>
      </p:sp>
      <p:sp>
        <p:nvSpPr>
          <p:cNvPr id="18" name="Text 15"/>
          <p:cNvSpPr/>
          <p:nvPr/>
        </p:nvSpPr>
        <p:spPr>
          <a:xfrm>
            <a:off x="5875020" y="2788920"/>
            <a:ext cx="274320" cy="457200"/>
          </a:xfrm>
          <a:prstGeom prst="rect">
            <a:avLst/>
          </a:prstGeom>
          <a:noFill/>
          <a:ln/>
        </p:spPr>
        <p:txBody>
          <a:bodyPr wrap="square" lIns="0" tIns="0" rIns="0" bIns="0" rtlCol="0" anchor="ctr"/>
          <a:lstStyle/>
          <a:p>
            <a:pPr marL="0" indent="0" algn="ctr">
              <a:buNone/>
            </a:pPr>
            <a:r>
              <a:rPr lang="en-US" sz="1800" b="1" dirty="0">
                <a:solidFill>
                  <a:srgbClr val="E8871E"/>
                </a:solidFill>
                <a:latin typeface="Cambria" pitchFamily="34" charset="0"/>
                <a:ea typeface="Cambria" pitchFamily="34" charset="-122"/>
                <a:cs typeface="Cambria" pitchFamily="34" charset="-120"/>
              </a:rPr>
              <a:t>→</a:t>
            </a:r>
            <a:endParaRPr lang="en-US" sz="1800" dirty="0"/>
          </a:p>
        </p:txBody>
      </p:sp>
      <p:sp>
        <p:nvSpPr>
          <p:cNvPr id="19" name="Shape 16"/>
          <p:cNvSpPr/>
          <p:nvPr/>
        </p:nvSpPr>
        <p:spPr>
          <a:xfrm>
            <a:off x="6016752" y="1508760"/>
            <a:ext cx="2587752" cy="3017520"/>
          </a:xfrm>
          <a:prstGeom prst="roundRect">
            <a:avLst>
              <a:gd name="adj" fmla="val 2827"/>
            </a:avLst>
          </a:prstGeom>
          <a:solidFill>
            <a:srgbClr val="FFFFFF"/>
          </a:solidFill>
          <a:ln w="12700">
            <a:solidFill>
              <a:srgbClr val="E3E9ED"/>
            </a:solidFill>
            <a:prstDash val="solid"/>
          </a:ln>
          <a:effectLst>
            <a:outerShdw blurRad="101600" dist="25400" dir="5400000" algn="bl" rotWithShape="0">
              <a:srgbClr val="000000">
                <a:alpha val="10000"/>
              </a:srgbClr>
            </a:outerShdw>
          </a:effectLst>
        </p:spPr>
        <p:txBody>
          <a:bodyPr/>
          <a:lstStyle/>
          <a:p>
            <a:endParaRPr lang="en-ID"/>
          </a:p>
        </p:txBody>
      </p:sp>
      <p:sp>
        <p:nvSpPr>
          <p:cNvPr id="20" name="Shape 17"/>
          <p:cNvSpPr/>
          <p:nvPr/>
        </p:nvSpPr>
        <p:spPr>
          <a:xfrm>
            <a:off x="6245352" y="1737360"/>
            <a:ext cx="457200" cy="457200"/>
          </a:xfrm>
          <a:prstGeom prst="ellipse">
            <a:avLst/>
          </a:prstGeom>
          <a:solidFill>
            <a:srgbClr val="1C7293"/>
          </a:solidFill>
          <a:ln/>
        </p:spPr>
        <p:txBody>
          <a:bodyPr/>
          <a:lstStyle/>
          <a:p>
            <a:endParaRPr lang="en-ID"/>
          </a:p>
        </p:txBody>
      </p:sp>
      <p:sp>
        <p:nvSpPr>
          <p:cNvPr id="21" name="Text 18"/>
          <p:cNvSpPr/>
          <p:nvPr/>
        </p:nvSpPr>
        <p:spPr>
          <a:xfrm>
            <a:off x="6245352" y="173736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22" name="Text 19"/>
          <p:cNvSpPr/>
          <p:nvPr/>
        </p:nvSpPr>
        <p:spPr>
          <a:xfrm>
            <a:off x="6245352" y="2198074"/>
            <a:ext cx="2130552" cy="411480"/>
          </a:xfrm>
          <a:prstGeom prst="rect">
            <a:avLst/>
          </a:prstGeom>
          <a:noFill/>
          <a:ln/>
        </p:spPr>
        <p:txBody>
          <a:bodyPr wrap="square" lIns="0" tIns="0" rIns="0" bIns="0" rtlCol="0" anchor="ctr"/>
          <a:lstStyle/>
          <a:p>
            <a:pPr marL="0" indent="0">
              <a:buNone/>
            </a:pPr>
            <a:r>
              <a:rPr lang="en-US" sz="2000" b="1" dirty="0">
                <a:solidFill>
                  <a:srgbClr val="16222A"/>
                </a:solidFill>
                <a:latin typeface="Cambria" pitchFamily="34" charset="0"/>
                <a:ea typeface="Cambria" pitchFamily="34" charset="-122"/>
                <a:cs typeface="Cambria" pitchFamily="34" charset="-120"/>
              </a:rPr>
              <a:t>Attribute</a:t>
            </a:r>
            <a:endParaRPr lang="en-US" sz="2000" dirty="0"/>
          </a:p>
        </p:txBody>
      </p:sp>
      <p:sp>
        <p:nvSpPr>
          <p:cNvPr id="23" name="Text 20"/>
          <p:cNvSpPr/>
          <p:nvPr/>
        </p:nvSpPr>
        <p:spPr>
          <a:xfrm>
            <a:off x="6245352" y="2743200"/>
            <a:ext cx="2130552" cy="1645920"/>
          </a:xfrm>
          <a:prstGeom prst="rect">
            <a:avLst/>
          </a:prstGeom>
          <a:noFill/>
          <a:ln/>
        </p:spPr>
        <p:txBody>
          <a:bodyPr wrap="square" lIns="0" tIns="0" rIns="0" bIns="0" rtlCol="0" anchor="ctr"/>
          <a:lstStyle/>
          <a:p>
            <a:pPr marL="0" indent="0">
              <a:buNone/>
            </a:pPr>
            <a:r>
              <a:rPr lang="en-US" sz="1600" dirty="0">
                <a:solidFill>
                  <a:srgbClr val="5B7A8C"/>
                </a:solidFill>
                <a:latin typeface="Calibri" pitchFamily="34" charset="0"/>
                <a:ea typeface="Calibri" pitchFamily="34" charset="-122"/>
                <a:cs typeface="Calibri" pitchFamily="34" charset="-120"/>
              </a:rPr>
              <a:t>group_by(service) + summarise()</a:t>
            </a:r>
            <a:endParaRPr lang="en-US" sz="1600" dirty="0"/>
          </a:p>
          <a:p>
            <a:pPr marL="0" indent="0">
              <a:buNone/>
            </a:pPr>
            <a:r>
              <a:rPr lang="en-US" sz="1600" dirty="0">
                <a:solidFill>
                  <a:srgbClr val="5B7A8C"/>
                </a:solidFill>
                <a:latin typeface="Calibri" pitchFamily="34" charset="0"/>
                <a:ea typeface="Calibri" pitchFamily="34" charset="-122"/>
                <a:cs typeface="Calibri" pitchFamily="34" charset="-120"/>
              </a:rPr>
              <a:t>averages every rating that</a:t>
            </a:r>
            <a:endParaRPr lang="en-US" sz="1600" dirty="0"/>
          </a:p>
          <a:p>
            <a:pPr marL="0" indent="0">
              <a:buNone/>
            </a:pPr>
            <a:r>
              <a:rPr lang="en-US" sz="1600" dirty="0">
                <a:solidFill>
                  <a:srgbClr val="5B7A8C"/>
                </a:solidFill>
                <a:latin typeface="Calibri" pitchFamily="34" charset="0"/>
                <a:ea typeface="Calibri" pitchFamily="34" charset="-122"/>
                <a:cs typeface="Calibri" pitchFamily="34" charset="-120"/>
              </a:rPr>
              <a:t>touched that service</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8549640" y="502920"/>
            <a:ext cx="365760" cy="274320"/>
          </a:xfrm>
          <a:prstGeom prst="rect">
            <a:avLst/>
          </a:prstGeom>
          <a:noFill/>
          <a:ln/>
        </p:spPr>
        <p:txBody>
          <a:bodyPr wrap="square" lIns="0" tIns="0" rIns="0" bIns="0" rtlCol="0" anchor="ctr"/>
          <a:lstStyle/>
          <a:p>
            <a:pPr marL="0" indent="0" algn="r">
              <a:buNone/>
            </a:pPr>
            <a:r>
              <a:rPr lang="en-US" sz="1000" dirty="0">
                <a:solidFill>
                  <a:srgbClr val="5B7A8C"/>
                </a:solidFill>
                <a:latin typeface="Calibri" pitchFamily="34" charset="0"/>
                <a:ea typeface="Calibri" pitchFamily="34" charset="-122"/>
                <a:cs typeface="Calibri" pitchFamily="34" charset="-120"/>
              </a:rPr>
              <a:t>5</a:t>
            </a:r>
            <a:endParaRPr lang="en-US" sz="1000" dirty="0"/>
          </a:p>
        </p:txBody>
      </p:sp>
      <p:sp>
        <p:nvSpPr>
          <p:cNvPr id="3" name="Shape 1"/>
          <p:cNvSpPr/>
          <p:nvPr/>
        </p:nvSpPr>
        <p:spPr>
          <a:xfrm>
            <a:off x="548640" y="457200"/>
            <a:ext cx="566928" cy="566928"/>
          </a:xfrm>
          <a:prstGeom prst="ellipse">
            <a:avLst/>
          </a:prstGeom>
          <a:solidFill>
            <a:srgbClr val="1C7293"/>
          </a:solidFill>
          <a:ln/>
        </p:spPr>
        <p:txBody>
          <a:bodyPr/>
          <a:lstStyle/>
          <a:p>
            <a:endParaRPr lang="en-ID"/>
          </a:p>
        </p:txBody>
      </p:sp>
      <p:pic>
        <p:nvPicPr>
          <p:cNvPr id="4" name="Image 0" descr="icon_code.png"/>
          <p:cNvPicPr>
            <a:picLocks noChangeAspect="1"/>
          </p:cNvPicPr>
          <p:nvPr/>
        </p:nvPicPr>
        <p:blipFill>
          <a:blip r:embed="rId4"/>
          <a:stretch>
            <a:fillRect/>
          </a:stretch>
        </p:blipFill>
        <p:spPr>
          <a:xfrm>
            <a:off x="696041" y="604601"/>
            <a:ext cx="272125" cy="272125"/>
          </a:xfrm>
          <a:prstGeom prst="rect">
            <a:avLst/>
          </a:prstGeom>
        </p:spPr>
      </p:pic>
      <p:sp>
        <p:nvSpPr>
          <p:cNvPr id="5" name="Text 2"/>
          <p:cNvSpPr/>
          <p:nvPr/>
        </p:nvSpPr>
        <p:spPr>
          <a:xfrm>
            <a:off x="1234440" y="457200"/>
            <a:ext cx="5486400" cy="274320"/>
          </a:xfrm>
          <a:prstGeom prst="rect">
            <a:avLst/>
          </a:prstGeom>
          <a:noFill/>
          <a:ln/>
        </p:spPr>
        <p:txBody>
          <a:bodyPr wrap="square" lIns="0" tIns="0" rIns="0" bIns="0" rtlCol="0" anchor="ctr"/>
          <a:lstStyle/>
          <a:p>
            <a:pPr marL="0" indent="0">
              <a:buNone/>
            </a:pPr>
            <a:r>
              <a:rPr lang="en-US" sz="1600" b="1" kern="0" spc="200" dirty="0">
                <a:solidFill>
                  <a:srgbClr val="1C7293"/>
                </a:solidFill>
                <a:latin typeface="Calibri" pitchFamily="34" charset="0"/>
                <a:ea typeface="Calibri" pitchFamily="34" charset="-122"/>
                <a:cs typeface="Calibri" pitchFamily="34" charset="-120"/>
              </a:rPr>
              <a:t>THE CODE</a:t>
            </a:r>
            <a:endParaRPr lang="en-US" sz="1600" dirty="0"/>
          </a:p>
        </p:txBody>
      </p:sp>
      <p:sp>
        <p:nvSpPr>
          <p:cNvPr id="6" name="Text 3"/>
          <p:cNvSpPr/>
          <p:nvPr/>
        </p:nvSpPr>
        <p:spPr>
          <a:xfrm>
            <a:off x="1234440" y="731520"/>
            <a:ext cx="7556634" cy="548640"/>
          </a:xfrm>
          <a:prstGeom prst="rect">
            <a:avLst/>
          </a:prstGeom>
          <a:noFill/>
          <a:ln/>
        </p:spPr>
        <p:txBody>
          <a:bodyPr wrap="square" lIns="0" tIns="0" rIns="0" bIns="0" rtlCol="0" anchor="ctr"/>
          <a:lstStyle/>
          <a:p>
            <a:pPr marL="0" indent="0">
              <a:buNone/>
            </a:pPr>
            <a:r>
              <a:rPr lang="en-US" sz="2800" b="1" dirty="0">
                <a:solidFill>
                  <a:srgbClr val="16222A"/>
                </a:solidFill>
                <a:latin typeface="Cambria" pitchFamily="34" charset="0"/>
                <a:ea typeface="Cambria" pitchFamily="34" charset="-122"/>
                <a:cs typeface="Cambria" pitchFamily="34" charset="-120"/>
              </a:rPr>
              <a:t>Four lines from raw export to compliant score</a:t>
            </a:r>
            <a:endParaRPr lang="en-US" sz="2800" dirty="0"/>
          </a:p>
        </p:txBody>
      </p:sp>
      <p:sp>
        <p:nvSpPr>
          <p:cNvPr id="7" name="Shape 4"/>
          <p:cNvSpPr/>
          <p:nvPr/>
        </p:nvSpPr>
        <p:spPr>
          <a:xfrm>
            <a:off x="548640" y="1508760"/>
            <a:ext cx="8046720" cy="3063240"/>
          </a:xfrm>
          <a:prstGeom prst="roundRect">
            <a:avLst>
              <a:gd name="adj" fmla="val 2388"/>
            </a:avLst>
          </a:prstGeom>
          <a:solidFill>
            <a:srgbClr val="0B3D5C"/>
          </a:solidFill>
          <a:ln/>
          <a:effectLst>
            <a:outerShdw blurRad="101600" dist="25400" dir="5400000" algn="bl" rotWithShape="0">
              <a:srgbClr val="000000">
                <a:alpha val="12000"/>
              </a:srgbClr>
            </a:outerShdw>
          </a:effectLst>
        </p:spPr>
        <p:txBody>
          <a:bodyPr/>
          <a:lstStyle/>
          <a:p>
            <a:endParaRPr lang="en-ID"/>
          </a:p>
        </p:txBody>
      </p:sp>
      <p:sp>
        <p:nvSpPr>
          <p:cNvPr id="8" name="Text 5"/>
          <p:cNvSpPr/>
          <p:nvPr/>
        </p:nvSpPr>
        <p:spPr>
          <a:xfrm>
            <a:off x="868680" y="1737360"/>
            <a:ext cx="7406640" cy="2331720"/>
          </a:xfrm>
          <a:prstGeom prst="rect">
            <a:avLst/>
          </a:prstGeom>
          <a:noFill/>
          <a:ln/>
        </p:spPr>
        <p:txBody>
          <a:bodyPr wrap="square" lIns="0" tIns="0" rIns="0" bIns="0" rtlCol="0" anchor="ctr"/>
          <a:lstStyle/>
          <a:p>
            <a:pPr marL="0" indent="0">
              <a:lnSpc>
                <a:spcPct val="135000"/>
              </a:lnSpc>
              <a:buNone/>
            </a:pPr>
            <a:r>
              <a:rPr lang="en-US" sz="1350" dirty="0">
                <a:solidFill>
                  <a:srgbClr val="E7F1F5"/>
                </a:solidFill>
                <a:latin typeface="Courier New" pitchFamily="34" charset="0"/>
                <a:ea typeface="Courier New" pitchFamily="34" charset="-122"/>
                <a:cs typeface="Courier New" pitchFamily="34" charset="-120"/>
              </a:rPr>
              <a:t>clean_data &lt;- raw_data %&gt;%</a:t>
            </a:r>
            <a:endParaRPr lang="en-US" sz="1350" dirty="0"/>
          </a:p>
          <a:p>
            <a:pPr marL="0" indent="0">
              <a:lnSpc>
                <a:spcPct val="135000"/>
              </a:lnSpc>
              <a:buNone/>
            </a:pPr>
            <a:r>
              <a:rPr lang="en-US" sz="1350" dirty="0">
                <a:solidFill>
                  <a:srgbClr val="8FD9C4"/>
                </a:solidFill>
                <a:latin typeface="Courier New" pitchFamily="34" charset="0"/>
                <a:ea typeface="Courier New" pitchFamily="34" charset="-122"/>
                <a:cs typeface="Courier New" pitchFamily="34" charset="-120"/>
              </a:rPr>
              <a:t>  separate_longer_delim(services, delim = "; ") %&gt;%   # 1. disaggregate</a:t>
            </a:r>
            <a:endParaRPr lang="en-US" sz="1350" dirty="0"/>
          </a:p>
          <a:p>
            <a:pPr marL="0" indent="0">
              <a:lnSpc>
                <a:spcPct val="135000"/>
              </a:lnSpc>
              <a:buNone/>
            </a:pPr>
            <a:r>
              <a:rPr lang="en-US" sz="1350" dirty="0">
                <a:solidFill>
                  <a:srgbClr val="E7F1F5"/>
                </a:solidFill>
                <a:latin typeface="Courier New" pitchFamily="34" charset="0"/>
                <a:ea typeface="Courier New" pitchFamily="34" charset="-122"/>
                <a:cs typeface="Courier New" pitchFamily="34" charset="-120"/>
              </a:rPr>
              <a:t>  group_by(services) %&gt;%</a:t>
            </a:r>
            <a:endParaRPr lang="en-US" sz="1350" dirty="0"/>
          </a:p>
          <a:p>
            <a:pPr marL="0" indent="0">
              <a:lnSpc>
                <a:spcPct val="135000"/>
              </a:lnSpc>
              <a:buNone/>
            </a:pPr>
            <a:r>
              <a:rPr lang="en-US" sz="1350" dirty="0">
                <a:solidFill>
                  <a:srgbClr val="8FD9C4"/>
                </a:solidFill>
                <a:latin typeface="Courier New" pitchFamily="34" charset="0"/>
                <a:ea typeface="Courier New" pitchFamily="34" charset="-122"/>
                <a:cs typeface="Courier New" pitchFamily="34" charset="-120"/>
              </a:rPr>
              <a:t>  summarise(across(U1:U9, mean), n = n()) %&gt;%          # 2. attribute</a:t>
            </a:r>
            <a:endParaRPr lang="en-US" sz="1350" dirty="0"/>
          </a:p>
          <a:p>
            <a:pPr marL="0" indent="0">
              <a:lnSpc>
                <a:spcPct val="135000"/>
              </a:lnSpc>
              <a:buNone/>
            </a:pPr>
            <a:r>
              <a:rPr lang="en-US" sz="1350" dirty="0">
                <a:solidFill>
                  <a:srgbClr val="E7F1F5"/>
                </a:solidFill>
                <a:latin typeface="Courier New" pitchFamily="34" charset="0"/>
                <a:ea typeface="Courier New" pitchFamily="34" charset="-122"/>
                <a:cs typeface="Courier New" pitchFamily="34" charset="-120"/>
              </a:rPr>
              <a:t>  mutate(</a:t>
            </a:r>
            <a:endParaRPr lang="en-US" sz="1350" dirty="0"/>
          </a:p>
          <a:p>
            <a:pPr marL="0" indent="0">
              <a:lnSpc>
                <a:spcPct val="135000"/>
              </a:lnSpc>
              <a:buNone/>
            </a:pPr>
            <a:r>
              <a:rPr lang="en-US" sz="1350" dirty="0">
                <a:solidFill>
                  <a:srgbClr val="F5C77E"/>
                </a:solidFill>
                <a:latin typeface="Courier New" pitchFamily="34" charset="0"/>
                <a:ea typeface="Courier New" pitchFamily="34" charset="-122"/>
                <a:cs typeface="Courier New" pitchFamily="34" charset="-120"/>
              </a:rPr>
              <a:t>    IKM = rowSums(across(starts_with("U")) * 0.111) * 25  # 3. score</a:t>
            </a:r>
            <a:endParaRPr lang="en-US" sz="1350" dirty="0"/>
          </a:p>
          <a:p>
            <a:pPr marL="0" indent="0">
              <a:lnSpc>
                <a:spcPct val="135000"/>
              </a:lnSpc>
              <a:buNone/>
            </a:pPr>
            <a:r>
              <a:rPr lang="en-US" sz="1350" dirty="0">
                <a:solidFill>
                  <a:srgbClr val="E7F1F5"/>
                </a:solidFill>
                <a:latin typeface="Courier New" pitchFamily="34" charset="0"/>
                <a:ea typeface="Courier New" pitchFamily="34" charset="-122"/>
                <a:cs typeface="Courier New" pitchFamily="34" charset="-120"/>
              </a:rPr>
              <a:t>  )</a:t>
            </a:r>
            <a:endParaRPr lang="en-US" sz="1350" dirty="0"/>
          </a:p>
        </p:txBody>
      </p:sp>
      <p:sp>
        <p:nvSpPr>
          <p:cNvPr id="9" name="Text 6"/>
          <p:cNvSpPr/>
          <p:nvPr/>
        </p:nvSpPr>
        <p:spPr>
          <a:xfrm>
            <a:off x="868680" y="4160520"/>
            <a:ext cx="7406640" cy="320040"/>
          </a:xfrm>
          <a:prstGeom prst="rect">
            <a:avLst/>
          </a:prstGeom>
          <a:noFill/>
          <a:ln/>
        </p:spPr>
        <p:txBody>
          <a:bodyPr wrap="square" lIns="0" tIns="0" rIns="0" bIns="0" rtlCol="0" anchor="ctr"/>
          <a:lstStyle/>
          <a:p>
            <a:pPr marL="0" indent="0">
              <a:buNone/>
            </a:pPr>
            <a:r>
              <a:rPr lang="en-US" sz="1300" i="1" dirty="0">
                <a:solidFill>
                  <a:srgbClr val="E8871E"/>
                </a:solidFill>
                <a:latin typeface="Calibri" pitchFamily="34" charset="0"/>
                <a:ea typeface="Calibri" pitchFamily="34" charset="-122"/>
                <a:cs typeface="Calibri" pitchFamily="34" charset="-120"/>
              </a:rPr>
              <a:t>No respondent ever fills in more than one rating block.</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8549640" y="502920"/>
            <a:ext cx="365760" cy="274320"/>
          </a:xfrm>
          <a:prstGeom prst="rect">
            <a:avLst/>
          </a:prstGeom>
          <a:noFill/>
          <a:ln/>
        </p:spPr>
        <p:txBody>
          <a:bodyPr wrap="square" lIns="0" tIns="0" rIns="0" bIns="0" rtlCol="0" anchor="ctr"/>
          <a:lstStyle/>
          <a:p>
            <a:pPr marL="0" indent="0" algn="r">
              <a:buNone/>
            </a:pPr>
            <a:r>
              <a:rPr lang="en-US" sz="1000" dirty="0">
                <a:solidFill>
                  <a:srgbClr val="5B7A8C"/>
                </a:solidFill>
                <a:latin typeface="Calibri" pitchFamily="34" charset="0"/>
                <a:ea typeface="Calibri" pitchFamily="34" charset="-122"/>
                <a:cs typeface="Calibri" pitchFamily="34" charset="-120"/>
              </a:rPr>
              <a:t>6</a:t>
            </a:r>
            <a:endParaRPr lang="en-US" sz="1000" dirty="0"/>
          </a:p>
        </p:txBody>
      </p:sp>
      <p:sp>
        <p:nvSpPr>
          <p:cNvPr id="3" name="Shape 1"/>
          <p:cNvSpPr/>
          <p:nvPr/>
        </p:nvSpPr>
        <p:spPr>
          <a:xfrm>
            <a:off x="548640" y="457200"/>
            <a:ext cx="566928" cy="566928"/>
          </a:xfrm>
          <a:prstGeom prst="ellipse">
            <a:avLst/>
          </a:prstGeom>
          <a:solidFill>
            <a:srgbClr val="1C7293"/>
          </a:solidFill>
          <a:ln/>
        </p:spPr>
        <p:txBody>
          <a:bodyPr/>
          <a:lstStyle/>
          <a:p>
            <a:endParaRPr lang="en-ID"/>
          </a:p>
        </p:txBody>
      </p:sp>
      <p:pic>
        <p:nvPicPr>
          <p:cNvPr id="4" name="Image 0" descr="icon_chart.png"/>
          <p:cNvPicPr>
            <a:picLocks noChangeAspect="1"/>
          </p:cNvPicPr>
          <p:nvPr/>
        </p:nvPicPr>
        <p:blipFill>
          <a:blip r:embed="rId4"/>
          <a:stretch>
            <a:fillRect/>
          </a:stretch>
        </p:blipFill>
        <p:spPr>
          <a:xfrm>
            <a:off x="696041" y="604601"/>
            <a:ext cx="272125" cy="272125"/>
          </a:xfrm>
          <a:prstGeom prst="rect">
            <a:avLst/>
          </a:prstGeom>
        </p:spPr>
      </p:pic>
      <p:sp>
        <p:nvSpPr>
          <p:cNvPr id="5" name="Text 2"/>
          <p:cNvSpPr/>
          <p:nvPr/>
        </p:nvSpPr>
        <p:spPr>
          <a:xfrm>
            <a:off x="1234440" y="457200"/>
            <a:ext cx="5486400" cy="274320"/>
          </a:xfrm>
          <a:prstGeom prst="rect">
            <a:avLst/>
          </a:prstGeom>
          <a:noFill/>
          <a:ln/>
        </p:spPr>
        <p:txBody>
          <a:bodyPr wrap="square" lIns="0" tIns="0" rIns="0" bIns="0" rtlCol="0" anchor="ctr"/>
          <a:lstStyle/>
          <a:p>
            <a:pPr marL="0" indent="0">
              <a:buNone/>
            </a:pPr>
            <a:r>
              <a:rPr lang="en-US" sz="1600" b="1" kern="0" spc="200" dirty="0">
                <a:solidFill>
                  <a:srgbClr val="1C7293"/>
                </a:solidFill>
                <a:latin typeface="Calibri" pitchFamily="34" charset="0"/>
                <a:ea typeface="Calibri" pitchFamily="34" charset="-122"/>
                <a:cs typeface="Calibri" pitchFamily="34" charset="-120"/>
              </a:rPr>
              <a:t>RESULTS</a:t>
            </a:r>
            <a:endParaRPr lang="en-US" sz="1600" dirty="0"/>
          </a:p>
        </p:txBody>
      </p:sp>
      <p:sp>
        <p:nvSpPr>
          <p:cNvPr id="6" name="Text 3"/>
          <p:cNvSpPr/>
          <p:nvPr/>
        </p:nvSpPr>
        <p:spPr>
          <a:xfrm>
            <a:off x="1234439" y="731520"/>
            <a:ext cx="7837371" cy="548640"/>
          </a:xfrm>
          <a:prstGeom prst="rect">
            <a:avLst/>
          </a:prstGeom>
          <a:noFill/>
          <a:ln/>
        </p:spPr>
        <p:txBody>
          <a:bodyPr wrap="square" lIns="0" tIns="0" rIns="0" bIns="0" rtlCol="0" anchor="ctr"/>
          <a:lstStyle/>
          <a:p>
            <a:pPr marL="0" indent="0">
              <a:buNone/>
            </a:pPr>
            <a:r>
              <a:rPr lang="en-US" sz="2800" b="1" dirty="0">
                <a:solidFill>
                  <a:srgbClr val="16222A"/>
                </a:solidFill>
                <a:latin typeface="Cambria" pitchFamily="34" charset="0"/>
                <a:ea typeface="Cambria" pitchFamily="34" charset="-122"/>
                <a:cs typeface="Cambria" pitchFamily="34" charset="-120"/>
              </a:rPr>
              <a:t>Same 4-line pipeline. Any number of services.</a:t>
            </a:r>
            <a:endParaRPr lang="en-US" sz="2800" dirty="0"/>
          </a:p>
        </p:txBody>
      </p:sp>
      <p:graphicFrame>
        <p:nvGraphicFramePr>
          <p:cNvPr id="7" name="Chart 0"/>
          <p:cNvGraphicFramePr/>
          <p:nvPr/>
        </p:nvGraphicFramePr>
        <p:xfrm>
          <a:off x="548640" y="1463040"/>
          <a:ext cx="5394960" cy="3246120"/>
        </p:xfrm>
        <a:graphic>
          <a:graphicData uri="http://schemas.openxmlformats.org/drawingml/2006/chart">
            <c:chart xmlns:c="http://schemas.openxmlformats.org/drawingml/2006/chart" xmlns:r="http://schemas.openxmlformats.org/officeDocument/2006/relationships" r:id="rId5"/>
          </a:graphicData>
        </a:graphic>
      </p:graphicFrame>
      <p:sp>
        <p:nvSpPr>
          <p:cNvPr id="8" name="Shape 4"/>
          <p:cNvSpPr/>
          <p:nvPr/>
        </p:nvSpPr>
        <p:spPr>
          <a:xfrm>
            <a:off x="6172200" y="1463040"/>
            <a:ext cx="2423160" cy="3246120"/>
          </a:xfrm>
          <a:prstGeom prst="roundRect">
            <a:avLst>
              <a:gd name="adj" fmla="val 3019"/>
            </a:avLst>
          </a:prstGeom>
          <a:solidFill>
            <a:srgbClr val="0B3D5C"/>
          </a:solidFill>
          <a:ln/>
          <a:effectLst>
            <a:outerShdw blurRad="101600" dist="25400" dir="5400000" algn="bl" rotWithShape="0">
              <a:srgbClr val="000000">
                <a:alpha val="12000"/>
              </a:srgbClr>
            </a:outerShdw>
          </a:effectLst>
        </p:spPr>
        <p:txBody>
          <a:bodyPr/>
          <a:lstStyle/>
          <a:p>
            <a:endParaRPr lang="en-ID"/>
          </a:p>
        </p:txBody>
      </p:sp>
      <p:sp>
        <p:nvSpPr>
          <p:cNvPr id="9" name="Text 5"/>
          <p:cNvSpPr/>
          <p:nvPr/>
        </p:nvSpPr>
        <p:spPr>
          <a:xfrm>
            <a:off x="6446520" y="1737360"/>
            <a:ext cx="1920240" cy="274320"/>
          </a:xfrm>
          <a:prstGeom prst="rect">
            <a:avLst/>
          </a:prstGeom>
          <a:noFill/>
          <a:ln/>
        </p:spPr>
        <p:txBody>
          <a:bodyPr wrap="square" lIns="0" tIns="0" rIns="0" bIns="0" rtlCol="0" anchor="ctr"/>
          <a:lstStyle/>
          <a:p>
            <a:pPr marL="0" indent="0">
              <a:buNone/>
            </a:pPr>
            <a:r>
              <a:rPr lang="en-US" sz="1050" b="1" kern="0" spc="100" dirty="0">
                <a:solidFill>
                  <a:srgbClr val="5B9BB0"/>
                </a:solidFill>
                <a:latin typeface="Calibri" pitchFamily="34" charset="0"/>
                <a:ea typeface="Calibri" pitchFamily="34" charset="-122"/>
                <a:cs typeface="Calibri" pitchFamily="34" charset="-120"/>
              </a:rPr>
              <a:t>SCALES TO</a:t>
            </a:r>
            <a:endParaRPr lang="en-US" sz="1050" dirty="0"/>
          </a:p>
        </p:txBody>
      </p:sp>
      <p:sp>
        <p:nvSpPr>
          <p:cNvPr id="10" name="Text 6"/>
          <p:cNvSpPr/>
          <p:nvPr/>
        </p:nvSpPr>
        <p:spPr>
          <a:xfrm>
            <a:off x="6446520" y="1965960"/>
            <a:ext cx="1920240" cy="822960"/>
          </a:xfrm>
          <a:prstGeom prst="rect">
            <a:avLst/>
          </a:prstGeom>
          <a:noFill/>
          <a:ln/>
        </p:spPr>
        <p:txBody>
          <a:bodyPr wrap="square" lIns="0" tIns="0" rIns="0" bIns="0" rtlCol="0" anchor="ctr"/>
          <a:lstStyle/>
          <a:p>
            <a:pPr marL="0" indent="0">
              <a:buNone/>
            </a:pPr>
            <a:r>
              <a:rPr lang="en-US" sz="3200" b="1" dirty="0">
                <a:solidFill>
                  <a:srgbClr val="E8871E"/>
                </a:solidFill>
                <a:latin typeface="Cambria" pitchFamily="34" charset="0"/>
                <a:ea typeface="Cambria" pitchFamily="34" charset="-122"/>
                <a:cs typeface="Cambria" pitchFamily="34" charset="-120"/>
              </a:rPr>
              <a:t>Hundreds</a:t>
            </a:r>
            <a:endParaRPr lang="en-US" sz="3200" dirty="0"/>
          </a:p>
        </p:txBody>
      </p:sp>
      <p:sp>
        <p:nvSpPr>
          <p:cNvPr id="11" name="Text 7"/>
          <p:cNvSpPr/>
          <p:nvPr/>
        </p:nvSpPr>
        <p:spPr>
          <a:xfrm>
            <a:off x="6446520" y="2651760"/>
            <a:ext cx="1920240" cy="320040"/>
          </a:xfrm>
          <a:prstGeom prst="rect">
            <a:avLst/>
          </a:prstGeom>
          <a:noFill/>
          <a:ln/>
        </p:spPr>
        <p:txBody>
          <a:bodyPr wrap="square" lIns="0" tIns="0" rIns="0" bIns="0" rtlCol="0" anchor="ctr"/>
          <a:lstStyle/>
          <a:p>
            <a:pPr marL="0" indent="0">
              <a:buNone/>
            </a:pPr>
            <a:r>
              <a:rPr lang="en-US" dirty="0">
                <a:solidFill>
                  <a:srgbClr val="CFE3EC"/>
                </a:solidFill>
                <a:latin typeface="Calibri" pitchFamily="34" charset="0"/>
                <a:ea typeface="Calibri" pitchFamily="34" charset="-122"/>
                <a:cs typeface="Calibri" pitchFamily="34" charset="-120"/>
              </a:rPr>
              <a:t>services</a:t>
            </a:r>
            <a:endParaRPr lang="en-US" sz="1300" dirty="0"/>
          </a:p>
        </p:txBody>
      </p:sp>
      <p:sp>
        <p:nvSpPr>
          <p:cNvPr id="12" name="Text 8"/>
          <p:cNvSpPr/>
          <p:nvPr/>
        </p:nvSpPr>
        <p:spPr>
          <a:xfrm>
            <a:off x="6446520" y="3154680"/>
            <a:ext cx="1920240" cy="1371600"/>
          </a:xfrm>
          <a:prstGeom prst="rect">
            <a:avLst/>
          </a:prstGeom>
          <a:noFill/>
          <a:ln/>
        </p:spPr>
        <p:txBody>
          <a:bodyPr wrap="square" lIns="0" tIns="0" rIns="0" bIns="0" rtlCol="0" anchor="ctr"/>
          <a:lstStyle/>
          <a:p>
            <a:pPr marL="0" indent="0">
              <a:buNone/>
            </a:pPr>
            <a:r>
              <a:rPr lang="en-US" sz="1150" dirty="0">
                <a:solidFill>
                  <a:srgbClr val="AFC8D4"/>
                </a:solidFill>
                <a:latin typeface="Calibri" pitchFamily="34" charset="0"/>
                <a:ea typeface="Calibri" pitchFamily="34" charset="-122"/>
                <a:cs typeface="Calibri" pitchFamily="34" charset="-120"/>
              </a:rPr>
              <a:t>with zero code changes — only the input data grows</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8549640" y="502920"/>
            <a:ext cx="365760" cy="274320"/>
          </a:xfrm>
          <a:prstGeom prst="rect">
            <a:avLst/>
          </a:prstGeom>
          <a:noFill/>
          <a:ln/>
        </p:spPr>
        <p:txBody>
          <a:bodyPr wrap="square" lIns="0" tIns="0" rIns="0" bIns="0" rtlCol="0" anchor="ctr"/>
          <a:lstStyle/>
          <a:p>
            <a:pPr marL="0" indent="0" algn="r">
              <a:buNone/>
            </a:pPr>
            <a:r>
              <a:rPr lang="en-US" sz="1000" dirty="0">
                <a:solidFill>
                  <a:srgbClr val="5B7A8C"/>
                </a:solidFill>
                <a:latin typeface="Calibri" pitchFamily="34" charset="0"/>
                <a:ea typeface="Calibri" pitchFamily="34" charset="-122"/>
                <a:cs typeface="Calibri" pitchFamily="34" charset="-120"/>
              </a:rPr>
              <a:t>7</a:t>
            </a:r>
            <a:endParaRPr lang="en-US" sz="1000" dirty="0"/>
          </a:p>
        </p:txBody>
      </p:sp>
      <p:sp>
        <p:nvSpPr>
          <p:cNvPr id="3" name="Text 1"/>
          <p:cNvSpPr/>
          <p:nvPr/>
        </p:nvSpPr>
        <p:spPr>
          <a:xfrm>
            <a:off x="548640" y="886331"/>
            <a:ext cx="5486400" cy="274320"/>
          </a:xfrm>
          <a:prstGeom prst="rect">
            <a:avLst/>
          </a:prstGeom>
          <a:noFill/>
          <a:ln/>
        </p:spPr>
        <p:txBody>
          <a:bodyPr wrap="square" lIns="0" tIns="0" rIns="0" bIns="0" rtlCol="0" anchor="ctr"/>
          <a:lstStyle/>
          <a:p>
            <a:pPr marL="0" indent="0">
              <a:buNone/>
            </a:pPr>
            <a:r>
              <a:rPr lang="en-US" sz="2000" b="1" kern="0" spc="200" dirty="0">
                <a:solidFill>
                  <a:srgbClr val="1C7293"/>
                </a:solidFill>
                <a:latin typeface="Calibri" pitchFamily="34" charset="0"/>
                <a:ea typeface="Calibri" pitchFamily="34" charset="-122"/>
                <a:cs typeface="Calibri" pitchFamily="34" charset="-120"/>
              </a:rPr>
              <a:t>TAKEAWAY</a:t>
            </a:r>
            <a:endParaRPr lang="en-US" sz="2000" dirty="0"/>
          </a:p>
        </p:txBody>
      </p:sp>
      <p:sp>
        <p:nvSpPr>
          <p:cNvPr id="4" name="Text 2"/>
          <p:cNvSpPr/>
          <p:nvPr/>
        </p:nvSpPr>
        <p:spPr>
          <a:xfrm>
            <a:off x="548640" y="1206371"/>
            <a:ext cx="7863840" cy="685800"/>
          </a:xfrm>
          <a:prstGeom prst="rect">
            <a:avLst/>
          </a:prstGeom>
          <a:noFill/>
          <a:ln/>
        </p:spPr>
        <p:txBody>
          <a:bodyPr wrap="square" lIns="0" tIns="0" rIns="0" bIns="0" rtlCol="0" anchor="ctr"/>
          <a:lstStyle/>
          <a:p>
            <a:pPr marL="0" indent="0">
              <a:buNone/>
            </a:pPr>
            <a:r>
              <a:rPr lang="en-US" sz="4000" b="1" dirty="0">
                <a:solidFill>
                  <a:srgbClr val="0B3D5C"/>
                </a:solidFill>
                <a:latin typeface="Cambria" pitchFamily="34" charset="0"/>
                <a:ea typeface="Cambria" pitchFamily="34" charset="-122"/>
                <a:cs typeface="Cambria" pitchFamily="34" charset="-120"/>
              </a:rPr>
              <a:t>One rating, many services.</a:t>
            </a:r>
            <a:endParaRPr lang="en-US" sz="4000" dirty="0"/>
          </a:p>
        </p:txBody>
      </p:sp>
      <p:sp>
        <p:nvSpPr>
          <p:cNvPr id="5" name="Text 3"/>
          <p:cNvSpPr/>
          <p:nvPr/>
        </p:nvSpPr>
        <p:spPr>
          <a:xfrm>
            <a:off x="548640" y="1937891"/>
            <a:ext cx="7498080" cy="1051560"/>
          </a:xfrm>
          <a:prstGeom prst="rect">
            <a:avLst/>
          </a:prstGeom>
          <a:noFill/>
          <a:ln/>
        </p:spPr>
        <p:txBody>
          <a:bodyPr wrap="square" lIns="0" tIns="0" rIns="0" bIns="0" rtlCol="0" anchor="ctr"/>
          <a:lstStyle/>
          <a:p>
            <a:pPr marL="0" indent="0">
              <a:buNone/>
            </a:pPr>
            <a:r>
              <a:rPr lang="en-US" dirty="0">
                <a:solidFill>
                  <a:srgbClr val="5B7A8C"/>
                </a:solidFill>
                <a:latin typeface="Calibri" pitchFamily="34" charset="0"/>
                <a:ea typeface="Calibri" pitchFamily="34" charset="-122"/>
                <a:cs typeface="Calibri" pitchFamily="34" charset="-120"/>
              </a:rPr>
              <a:t>tidyverse turns a multi-select survey response into a clean,</a:t>
            </a:r>
            <a:endParaRPr lang="en-US" dirty="0"/>
          </a:p>
          <a:p>
            <a:pPr marL="0" indent="0">
              <a:buNone/>
            </a:pPr>
            <a:r>
              <a:rPr lang="en-US" dirty="0">
                <a:solidFill>
                  <a:srgbClr val="5B7A8C"/>
                </a:solidFill>
                <a:latin typeface="Calibri" pitchFamily="34" charset="0"/>
                <a:ea typeface="Calibri" pitchFamily="34" charset="-122"/>
                <a:cs typeface="Calibri" pitchFamily="34" charset="-120"/>
              </a:rPr>
              <a:t>per-service attribution pipeline — staying compliant with national</a:t>
            </a:r>
            <a:endParaRPr lang="en-US" dirty="0"/>
          </a:p>
          <a:p>
            <a:pPr marL="0" indent="0">
              <a:buNone/>
            </a:pPr>
            <a:r>
              <a:rPr lang="en-US" dirty="0">
                <a:solidFill>
                  <a:srgbClr val="5B7A8C"/>
                </a:solidFill>
                <a:latin typeface="Calibri" pitchFamily="34" charset="0"/>
                <a:ea typeface="Calibri" pitchFamily="34" charset="-122"/>
                <a:cs typeface="Calibri" pitchFamily="34" charset="-120"/>
              </a:rPr>
              <a:t>regulation while respecting citizens' time.</a:t>
            </a:r>
            <a:endParaRPr lang="en-US" dirty="0"/>
          </a:p>
        </p:txBody>
      </p:sp>
      <p:sp>
        <p:nvSpPr>
          <p:cNvPr id="6" name="Shape 4"/>
          <p:cNvSpPr/>
          <p:nvPr/>
        </p:nvSpPr>
        <p:spPr>
          <a:xfrm>
            <a:off x="548639" y="3080891"/>
            <a:ext cx="8450981" cy="1051560"/>
          </a:xfrm>
          <a:prstGeom prst="roundRect">
            <a:avLst>
              <a:gd name="adj" fmla="val 6957"/>
            </a:avLst>
          </a:prstGeom>
          <a:solidFill>
            <a:srgbClr val="0B3D5C"/>
          </a:solidFill>
          <a:ln/>
          <a:effectLst>
            <a:outerShdw blurRad="101600" dist="25400" dir="5400000" algn="bl" rotWithShape="0">
              <a:srgbClr val="000000">
                <a:alpha val="12000"/>
              </a:srgbClr>
            </a:outerShdw>
          </a:effectLst>
        </p:spPr>
        <p:txBody>
          <a:bodyPr/>
          <a:lstStyle/>
          <a:p>
            <a:endParaRPr lang="en-ID"/>
          </a:p>
        </p:txBody>
      </p:sp>
      <p:sp>
        <p:nvSpPr>
          <p:cNvPr id="7" name="Text 5"/>
          <p:cNvSpPr/>
          <p:nvPr/>
        </p:nvSpPr>
        <p:spPr>
          <a:xfrm>
            <a:off x="868680" y="3236339"/>
            <a:ext cx="3657600" cy="274320"/>
          </a:xfrm>
          <a:prstGeom prst="rect">
            <a:avLst/>
          </a:prstGeom>
          <a:noFill/>
          <a:ln/>
        </p:spPr>
        <p:txBody>
          <a:bodyPr wrap="square" lIns="0" tIns="0" rIns="0" bIns="0" rtlCol="0" anchor="ctr"/>
          <a:lstStyle/>
          <a:p>
            <a:pPr marL="0" indent="0">
              <a:buNone/>
            </a:pPr>
            <a:r>
              <a:rPr lang="en-US" b="1" kern="0" spc="100" dirty="0">
                <a:solidFill>
                  <a:srgbClr val="E8871E"/>
                </a:solidFill>
                <a:latin typeface="Calibri" pitchFamily="34" charset="0"/>
                <a:ea typeface="Calibri" pitchFamily="34" charset="-122"/>
                <a:cs typeface="Calibri" pitchFamily="34" charset="-120"/>
              </a:rPr>
              <a:t>CODE &amp; SAMPLE DATA</a:t>
            </a:r>
            <a:endParaRPr lang="en-US" dirty="0"/>
          </a:p>
        </p:txBody>
      </p:sp>
      <p:sp>
        <p:nvSpPr>
          <p:cNvPr id="8" name="Text 6"/>
          <p:cNvSpPr/>
          <p:nvPr/>
        </p:nvSpPr>
        <p:spPr>
          <a:xfrm>
            <a:off x="868680" y="3492371"/>
            <a:ext cx="7680960" cy="365760"/>
          </a:xfrm>
          <a:prstGeom prst="rect">
            <a:avLst/>
          </a:prstGeom>
          <a:noFill/>
          <a:ln/>
        </p:spPr>
        <p:txBody>
          <a:bodyPr wrap="square" lIns="0" tIns="0" rIns="0" bIns="0" rtlCol="0" anchor="ctr"/>
          <a:lstStyle/>
          <a:p>
            <a:pPr marL="0" indent="0">
              <a:buNone/>
            </a:pPr>
            <a:r>
              <a:rPr lang="en-US" sz="2400" dirty="0">
                <a:solidFill>
                  <a:srgbClr val="00B0F0"/>
                </a:solidFill>
                <a:latin typeface="Courier New" pitchFamily="34" charset="0"/>
                <a:ea typeface="Courier New" pitchFamily="34" charset="-122"/>
                <a:cs typeface="Courier New" pitchFamily="34" charset="-120"/>
              </a:rPr>
              <a:t>github.com/Nr5D/multi-service-attribution</a:t>
            </a:r>
            <a:endParaRPr lang="en-US" sz="2400" dirty="0">
              <a:solidFill>
                <a:srgbClr val="00B0F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TotalTime>
  <Words>983</Words>
  <Application>Microsoft Office PowerPoint</Application>
  <PresentationFormat>On-screen Show (16:9)</PresentationFormat>
  <Paragraphs>95</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Cambria</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Rating, Multiple Services</dc:title>
  <dc:creator>useR! 2026 Lightning Talk</dc:creator>
  <cp:lastModifiedBy>NRSD</cp:lastModifiedBy>
  <cp:revision>2</cp:revision>
  <dcterms:created xsi:type="dcterms:W3CDTF">2026-07-07T09:34:56Z</dcterms:created>
  <dcterms:modified xsi:type="dcterms:W3CDTF">2026-07-07T10:03:08Z</dcterms:modified>
</cp:coreProperties>
</file>