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51435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gIwTeuCppBOluJA5xS0lAqcY0V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209F047-F75D-4017-A6DC-6D66B042492D}">
  <a:tblStyle styleId="{E209F047-F75D-4017-A6DC-6D66B042492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F859507-A8CE-4DE6-9CD1-C077549E9C80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fill>
          <a:solidFill>
            <a:srgbClr val="D4E2CE"/>
          </a:solidFill>
        </a:fill>
      </a:tcStyle>
    </a:band1H>
    <a:band2H>
      <a:tcTxStyle/>
    </a:band2H>
    <a:band1V>
      <a:tcTxStyle/>
      <a:tcStyle>
        <a:fill>
          <a:solidFill>
            <a:srgbClr val="D4E2CE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BF1E8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EBF1E8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57400" y="685800"/>
            <a:ext cx="34291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p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efb80c0027_0_40:notes"/>
          <p:cNvSpPr/>
          <p:nvPr>
            <p:ph idx="2" type="sldImg"/>
          </p:nvPr>
        </p:nvSpPr>
        <p:spPr>
          <a:xfrm>
            <a:off x="8574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efb80c0027_0_40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/>
          <p:nvPr>
            <p:ph idx="2" type="sldImg"/>
          </p:nvPr>
        </p:nvSpPr>
        <p:spPr>
          <a:xfrm>
            <a:off x="-17145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9:notes"/>
          <p:cNvSpPr txBox="1"/>
          <p:nvPr>
            <p:ph idx="1" type="body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efb80c0027_0_47:notes"/>
          <p:cNvSpPr/>
          <p:nvPr>
            <p:ph idx="2" type="sldImg"/>
          </p:nvPr>
        </p:nvSpPr>
        <p:spPr>
          <a:xfrm>
            <a:off x="8574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efb80c0027_0_47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p1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efb80c0027_0_51:notes"/>
          <p:cNvSpPr/>
          <p:nvPr>
            <p:ph idx="2" type="sldImg"/>
          </p:nvPr>
        </p:nvSpPr>
        <p:spPr>
          <a:xfrm>
            <a:off x="8574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efb80c0027_0_51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Google Shape;241;p1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2:notes"/>
          <p:cNvSpPr/>
          <p:nvPr>
            <p:ph idx="2" type="sldImg"/>
          </p:nvPr>
        </p:nvSpPr>
        <p:spPr>
          <a:xfrm>
            <a:off x="-17145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12:notes"/>
          <p:cNvSpPr txBox="1"/>
          <p:nvPr>
            <p:ph idx="1" type="body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3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3:notes"/>
          <p:cNvSpPr/>
          <p:nvPr>
            <p:ph idx="2" type="sldImg"/>
          </p:nvPr>
        </p:nvSpPr>
        <p:spPr>
          <a:xfrm>
            <a:off x="857400" y="685800"/>
            <a:ext cx="34291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5" name="Google Shape;335;p1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5" name="Google Shape;365;p1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:notes"/>
          <p:cNvSpPr/>
          <p:nvPr>
            <p:ph idx="2" type="sldImg"/>
          </p:nvPr>
        </p:nvSpPr>
        <p:spPr>
          <a:xfrm>
            <a:off x="857400" y="685800"/>
            <a:ext cx="34291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4" name="Google Shape;384;p1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3" name="Google Shape;413;p1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9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19:notes"/>
          <p:cNvSpPr/>
          <p:nvPr>
            <p:ph idx="2" type="sldImg"/>
          </p:nvPr>
        </p:nvSpPr>
        <p:spPr>
          <a:xfrm>
            <a:off x="857400" y="685800"/>
            <a:ext cx="34291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7" name="Google Shape;477;p2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2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b80c0027_0_0:notes"/>
          <p:cNvSpPr/>
          <p:nvPr>
            <p:ph idx="2" type="sldImg"/>
          </p:nvPr>
        </p:nvSpPr>
        <p:spPr>
          <a:xfrm>
            <a:off x="8574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efb80c0027_0_0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efb80c0027_0_28:notes"/>
          <p:cNvSpPr/>
          <p:nvPr>
            <p:ph idx="2" type="sldImg"/>
          </p:nvPr>
        </p:nvSpPr>
        <p:spPr>
          <a:xfrm>
            <a:off x="8574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efb80c0027_0_28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efb80c0027_0_32:notes"/>
          <p:cNvSpPr/>
          <p:nvPr>
            <p:ph idx="2" type="sldImg"/>
          </p:nvPr>
        </p:nvSpPr>
        <p:spPr>
          <a:xfrm>
            <a:off x="8574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efb80c0027_0_32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efb80c0027_0_36:notes"/>
          <p:cNvSpPr/>
          <p:nvPr>
            <p:ph idx="2" type="sldImg"/>
          </p:nvPr>
        </p:nvSpPr>
        <p:spPr>
          <a:xfrm>
            <a:off x="8574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efb80c0027_0_36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6.png"/><Relationship Id="rId7" Type="http://schemas.openxmlformats.org/officeDocument/2006/relationships/image" Target="../media/image13.png"/><Relationship Id="rId8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366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"/>
          <p:cNvSpPr/>
          <p:nvPr/>
        </p:nvSpPr>
        <p:spPr>
          <a:xfrm>
            <a:off x="7639878" y="548640"/>
            <a:ext cx="1504122" cy="4594860"/>
          </a:xfrm>
          <a:prstGeom prst="rect">
            <a:avLst/>
          </a:prstGeom>
          <a:solidFill>
            <a:srgbClr val="005A9E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457200" y="1188720"/>
            <a:ext cx="777240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mbria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 Connected Set of R Packages for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mbria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Regularized Regression based on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mbria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Ridge and S-Type Estimators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457200" y="2496311"/>
            <a:ext cx="777240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8A020"/>
              </a:buClr>
              <a:buSzPts val="1700"/>
              <a:buFont typeface="Courier New"/>
              <a:buNone/>
            </a:pPr>
            <a:r>
              <a:rPr b="1" i="0" lang="en-US" sz="1700" u="none" cap="none" strike="noStrike">
                <a:solidFill>
                  <a:srgbClr val="E8A020"/>
                </a:solidFill>
                <a:latin typeface="Courier New"/>
                <a:ea typeface="Courier New"/>
                <a:cs typeface="Courier New"/>
                <a:sym typeface="Courier New"/>
              </a:rPr>
              <a:t>ridgregextra</a:t>
            </a:r>
            <a:r>
              <a:rPr b="0" i="0" lang="en-US" sz="1700" u="none" cap="none" strike="noStrike">
                <a:solidFill>
                  <a:srgbClr val="B0C8E0"/>
                </a:solidFill>
                <a:latin typeface="Courier New"/>
                <a:ea typeface="Courier New"/>
                <a:cs typeface="Courier New"/>
                <a:sym typeface="Courier New"/>
              </a:rPr>
              <a:t>   ·   </a:t>
            </a:r>
            <a:r>
              <a:rPr b="1" i="0" lang="en-US" sz="1700" u="none" cap="none" strike="noStrike">
                <a:solidFill>
                  <a:srgbClr val="90E0A0"/>
                </a:solidFill>
                <a:latin typeface="Courier New"/>
                <a:ea typeface="Courier New"/>
                <a:cs typeface="Courier New"/>
                <a:sym typeface="Courier New"/>
              </a:rPr>
              <a:t>Stype.est</a:t>
            </a:r>
            <a:r>
              <a:rPr b="0" i="0" lang="en-US" sz="1700" u="none" cap="none" strike="noStrike">
                <a:solidFill>
                  <a:srgbClr val="B0C8E0"/>
                </a:solidFill>
                <a:latin typeface="Courier New"/>
                <a:ea typeface="Courier New"/>
                <a:cs typeface="Courier New"/>
                <a:sym typeface="Courier New"/>
              </a:rPr>
              <a:t>   ·   </a:t>
            </a:r>
            <a:r>
              <a:rPr b="1" i="0" lang="en-US" sz="1700" u="none" cap="none" strike="noStrike">
                <a:solidFill>
                  <a:srgbClr val="F0B0B0"/>
                </a:solidFill>
                <a:latin typeface="Courier New"/>
                <a:ea typeface="Courier New"/>
                <a:cs typeface="Courier New"/>
                <a:sym typeface="Courier New"/>
              </a:rPr>
              <a:t>Styperidge.reg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" name="Google Shape;15;p1"/>
          <p:cNvCxnSpPr/>
          <p:nvPr/>
        </p:nvCxnSpPr>
        <p:spPr>
          <a:xfrm>
            <a:off x="457200" y="2944368"/>
            <a:ext cx="2743200" cy="0"/>
          </a:xfrm>
          <a:prstGeom prst="straightConnector1">
            <a:avLst/>
          </a:prstGeom>
          <a:noFill/>
          <a:ln cap="flat" cmpd="sng" w="19050">
            <a:solidFill>
              <a:srgbClr val="E8A02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1"/>
          <p:cNvSpPr/>
          <p:nvPr/>
        </p:nvSpPr>
        <p:spPr>
          <a:xfrm>
            <a:off x="457200" y="3063240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Font typeface="Calibri"/>
              <a:buNone/>
            </a:pPr>
            <a:r>
              <a:rPr b="1" i="0" lang="en-US" sz="11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Filiz Karadağ¹  ·  Hakan Savaş Sazak¹  ·  Olgun Aydın²  ·  Michał Pietrzak²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457200" y="3401568"/>
            <a:ext cx="7772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0B8CC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A0B8CC"/>
                </a:solidFill>
                <a:latin typeface="Calibri"/>
                <a:ea typeface="Calibri"/>
                <a:cs typeface="Calibri"/>
                <a:sym typeface="Calibri"/>
              </a:rPr>
              <a:t>¹ Department of Statistics, Ege University, İzmir, Türkiye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0B8CC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A0B8CC"/>
                </a:solidFill>
                <a:latin typeface="Calibri"/>
                <a:ea typeface="Calibri"/>
                <a:cs typeface="Calibri"/>
                <a:sym typeface="Calibri"/>
              </a:rPr>
              <a:t>² Gdańsk University of Technology, Gdańsk, Poland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457200" y="4769457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090A8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7090A8"/>
                </a:solidFill>
                <a:latin typeface="Calibri"/>
                <a:ea typeface="Calibri"/>
                <a:cs typeface="Calibri"/>
                <a:sym typeface="Calibri"/>
              </a:rPr>
              <a:t>useR! 2026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1441" y="751504"/>
            <a:ext cx="2082559" cy="1571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61441" y="2351348"/>
            <a:ext cx="2082559" cy="197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3efb80c0027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64917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9"/>
          <p:cNvCxnSpPr/>
          <p:nvPr/>
        </p:nvCxnSpPr>
        <p:spPr>
          <a:xfrm>
            <a:off x="415180" y="4931960"/>
            <a:ext cx="8412480" cy="0"/>
          </a:xfrm>
          <a:prstGeom prst="straightConnector1">
            <a:avLst/>
          </a:prstGeom>
          <a:noFill/>
          <a:ln cap="flat" cmpd="sng" w="10150">
            <a:solidFill>
              <a:srgbClr val="C8D8E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1" name="Google Shape;181;p9"/>
          <p:cNvSpPr/>
          <p:nvPr/>
        </p:nvSpPr>
        <p:spPr>
          <a:xfrm>
            <a:off x="1062026" y="-80341"/>
            <a:ext cx="822960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3366"/>
                </a:solidFill>
                <a:latin typeface="Cambria"/>
                <a:ea typeface="Cambria"/>
                <a:cs typeface="Cambria"/>
                <a:sym typeface="Cambria"/>
              </a:rPr>
              <a:t>Stype.est — Functions &amp; Example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822960" y="-424868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1200"/>
              <a:buFont typeface="Calibri"/>
              <a:buNone/>
            </a:pPr>
            <a:r>
              <a:rPr i="1" lang="en-US" sz="1200">
                <a:solidFill>
                  <a:srgbClr val="005A9E"/>
                </a:solidFill>
                <a:latin typeface="Calibri"/>
                <a:ea typeface="Calibri"/>
                <a:cs typeface="Calibri"/>
                <a:sym typeface="Calibri"/>
              </a:rPr>
              <a:t>What users get when they call regstype() and regweighteds()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288850" y="1008875"/>
            <a:ext cx="4354200" cy="2957700"/>
          </a:xfrm>
          <a:prstGeom prst="rect">
            <a:avLst/>
          </a:prstGeom>
          <a:solidFill>
            <a:srgbClr val="1E2A3A"/>
          </a:solidFill>
          <a:ln cap="flat" cmpd="sng" w="12700">
            <a:solidFill>
              <a:srgbClr val="2C3E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9"/>
          <p:cNvSpPr/>
          <p:nvPr/>
        </p:nvSpPr>
        <p:spPr>
          <a:xfrm>
            <a:off x="415175" y="1141750"/>
            <a:ext cx="4144500" cy="27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8D8F0"/>
              </a:buClr>
              <a:buSzPts val="1050"/>
              <a:buFont typeface="Courier New"/>
              <a:buNone/>
            </a:pPr>
            <a:r>
              <a:rPr b="1" lang="en-US" sz="1300">
                <a:solidFill>
                  <a:srgbClr val="A8D8F0"/>
                </a:solidFill>
                <a:latin typeface="Courier New"/>
                <a:ea typeface="Courier New"/>
                <a:cs typeface="Courier New"/>
                <a:sym typeface="Courier New"/>
              </a:rPr>
              <a:t>&gt; library(datasets)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A8D8F0"/>
                </a:solidFill>
                <a:latin typeface="Courier New"/>
                <a:ea typeface="Courier New"/>
                <a:cs typeface="Courier New"/>
                <a:sym typeface="Courier New"/>
              </a:rPr>
              <a:t>&gt; data(airquality)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A8D8F0"/>
                </a:solidFill>
                <a:latin typeface="Courier New"/>
                <a:ea typeface="Courier New"/>
                <a:cs typeface="Courier New"/>
                <a:sym typeface="Courier New"/>
              </a:rPr>
              <a:t>&gt; x_air=data.frame("X1"=X1,"X2"=X2,"X3"=X3)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A8D8F0"/>
                </a:solidFill>
                <a:latin typeface="Courier New"/>
                <a:ea typeface="Courier New"/>
                <a:cs typeface="Courier New"/>
                <a:sym typeface="Courier New"/>
              </a:rPr>
              <a:t>&gt; y_air=data.frame("Y"=Y1)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Courier New"/>
              <a:buNone/>
            </a:pPr>
            <a:r>
              <a:rPr b="1" lang="en-US" sz="130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result &lt;- regstype(y, x)</a:t>
            </a:r>
            <a:endParaRPr b="1" sz="1300">
              <a:solidFill>
                <a:schemeClr val="accent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8D8F0"/>
              </a:buClr>
              <a:buSzPts val="1050"/>
              <a:buFont typeface="Courier New"/>
              <a:buNone/>
            </a:pPr>
            <a:r>
              <a:rPr b="1" lang="en-US" sz="1300">
                <a:solidFill>
                  <a:srgbClr val="A8D8F0"/>
                </a:solidFill>
                <a:latin typeface="Courier New"/>
                <a:ea typeface="Courier New"/>
                <a:cs typeface="Courier New"/>
                <a:sym typeface="Courier New"/>
              </a:rPr>
              <a:t>result$beta      # coefficients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8D8F0"/>
              </a:buClr>
              <a:buSzPts val="1050"/>
              <a:buFont typeface="Courier New"/>
              <a:buNone/>
            </a:pPr>
            <a:r>
              <a:rPr b="1" lang="en-US" sz="1300">
                <a:solidFill>
                  <a:srgbClr val="A8D8F0"/>
                </a:solidFill>
                <a:latin typeface="Courier New"/>
                <a:ea typeface="Courier New"/>
                <a:cs typeface="Courier New"/>
                <a:sym typeface="Courier New"/>
              </a:rPr>
              <a:t>result$MSE       # </a:t>
            </a:r>
            <a:r>
              <a:rPr b="1" lang="en-US" sz="13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58.37</a:t>
            </a:r>
            <a:r>
              <a:rPr b="1" lang="en-US" sz="1300">
                <a:solidFill>
                  <a:srgbClr val="A8D8F0"/>
                </a:solidFill>
                <a:latin typeface="Courier New"/>
                <a:ea typeface="Courier New"/>
                <a:cs typeface="Courier New"/>
                <a:sym typeface="Courier New"/>
              </a:rPr>
              <a:t>-mean squared error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8D8F0"/>
              </a:buClr>
              <a:buSzPts val="1050"/>
              <a:buFont typeface="Courier New"/>
              <a:buNone/>
            </a:pPr>
            <a:r>
              <a:rPr b="1" lang="en-US" sz="1300">
                <a:solidFill>
                  <a:srgbClr val="A8D8F0"/>
                </a:solidFill>
                <a:latin typeface="Courier New"/>
                <a:ea typeface="Courier New"/>
                <a:cs typeface="Courier New"/>
                <a:sym typeface="Courier New"/>
              </a:rPr>
              <a:t>result$R2        # </a:t>
            </a:r>
            <a:r>
              <a:rPr b="1" lang="en-US" sz="13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0.7646</a:t>
            </a:r>
            <a:r>
              <a:rPr b="1" lang="en-US" sz="1300">
                <a:solidFill>
                  <a:srgbClr val="A8D8F0"/>
                </a:solidFill>
                <a:latin typeface="Courier New"/>
                <a:ea typeface="Courier New"/>
                <a:cs typeface="Courier New"/>
                <a:sym typeface="Courier New"/>
              </a:rPr>
              <a:t>-R-squared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8D8F0"/>
              </a:buClr>
              <a:buSzPts val="1050"/>
              <a:buFont typeface="Courier New"/>
              <a:buNone/>
            </a:pPr>
            <a:r>
              <a:rPr b="1" lang="en-US" sz="1300">
                <a:solidFill>
                  <a:srgbClr val="A8D8F0"/>
                </a:solidFill>
                <a:latin typeface="Courier New"/>
                <a:ea typeface="Courier New"/>
                <a:cs typeface="Courier New"/>
                <a:sym typeface="Courier New"/>
              </a:rPr>
              <a:t>result$stdbeta   # standard errors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/>
          <p:nvPr/>
        </p:nvSpPr>
        <p:spPr>
          <a:xfrm>
            <a:off x="4420350" y="1992250"/>
            <a:ext cx="4407300" cy="2750400"/>
          </a:xfrm>
          <a:prstGeom prst="rect">
            <a:avLst/>
          </a:prstGeom>
          <a:solidFill>
            <a:srgbClr val="1E2A3A"/>
          </a:solidFill>
          <a:ln cap="flat" cmpd="sng" w="12700">
            <a:solidFill>
              <a:srgbClr val="2C3E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9"/>
          <p:cNvSpPr/>
          <p:nvPr/>
        </p:nvSpPr>
        <p:spPr>
          <a:xfrm>
            <a:off x="4559675" y="2062175"/>
            <a:ext cx="4103700" cy="26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W=runif(111, min = 0, max = 1)</a:t>
            </a:r>
            <a:endParaRPr b="1" sz="1300">
              <a:solidFill>
                <a:schemeClr val="accent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Weighted_fit &lt;- regweighteds(y_air, x_air, W)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A8D8F0"/>
                </a:solidFill>
                <a:latin typeface="Courier New"/>
                <a:ea typeface="Courier New"/>
                <a:cs typeface="Courier New"/>
                <a:sym typeface="Courier New"/>
              </a:rPr>
              <a:t>Weighted_fit$beta    # coefficients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9CC2E5"/>
                </a:solidFill>
                <a:latin typeface="Courier New"/>
                <a:ea typeface="Courier New"/>
                <a:cs typeface="Courier New"/>
                <a:sym typeface="Courier New"/>
              </a:rPr>
              <a:t>Weighted_fit$MSE     # mean squared error</a:t>
            </a:r>
            <a:endParaRPr b="1" sz="13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9CC2E5"/>
                </a:solidFill>
                <a:latin typeface="Courier New"/>
                <a:ea typeface="Courier New"/>
                <a:cs typeface="Courier New"/>
                <a:sym typeface="Courier New"/>
              </a:rPr>
              <a:t>Weighted_fit $R2        # R-squared</a:t>
            </a:r>
            <a:endParaRPr b="1" sz="13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9CC2E5"/>
                </a:solidFill>
                <a:latin typeface="Courier New"/>
                <a:ea typeface="Courier New"/>
                <a:cs typeface="Courier New"/>
                <a:sym typeface="Courier New"/>
              </a:rPr>
              <a:t>Weighted_fit </a:t>
            </a:r>
            <a:r>
              <a:rPr b="1" lang="en-US" sz="1300">
                <a:solidFill>
                  <a:srgbClr val="A8D8F0"/>
                </a:solidFill>
                <a:latin typeface="Courier New"/>
                <a:ea typeface="Courier New"/>
                <a:cs typeface="Courier New"/>
                <a:sym typeface="Courier New"/>
              </a:rPr>
              <a:t>$stdbeta   # standard errors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9207" y="-53662"/>
            <a:ext cx="912785" cy="91278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9"/>
          <p:cNvSpPr/>
          <p:nvPr/>
        </p:nvSpPr>
        <p:spPr>
          <a:xfrm>
            <a:off x="933200" y="446325"/>
            <a:ext cx="64023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Airquality Dataset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(Ozone · n=111, p=3 · datasets package)</a:t>
            </a:r>
            <a:endParaRPr sz="1500"/>
          </a:p>
        </p:txBody>
      </p:sp>
      <p:pic>
        <p:nvPicPr>
          <p:cNvPr id="189" name="Google Shape;18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175" y="4931950"/>
            <a:ext cx="8212974" cy="27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g3efb80c0027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393304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/>
          <p:nvPr/>
        </p:nvSpPr>
        <p:spPr>
          <a:xfrm>
            <a:off x="165063" y="5677127"/>
            <a:ext cx="91440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A7A"/>
              </a:buClr>
              <a:buSzPts val="900"/>
              <a:buFont typeface="Calibri"/>
              <a:buNone/>
            </a:pPr>
            <a:r>
              <a:rPr lang="en-US" sz="900">
                <a:solidFill>
                  <a:srgbClr val="5A6A7A"/>
                </a:solidFill>
                <a:latin typeface="Calibri"/>
                <a:ea typeface="Calibri"/>
                <a:cs typeface="Calibri"/>
                <a:sym typeface="Calibri"/>
              </a:rPr>
              <a:t>useR! 2026  ·  Karadağ, Sazak, Aydın &amp; Pietrzak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1178231" y="15225"/>
            <a:ext cx="82296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3366"/>
                </a:solidFill>
                <a:latin typeface="Cambria"/>
                <a:ea typeface="Cambria"/>
                <a:cs typeface="Cambria"/>
                <a:sym typeface="Cambria"/>
              </a:rPr>
              <a:t>Styperidge.reg — Combining Robustness &amp; Ridge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315949" y="2028299"/>
            <a:ext cx="2732700" cy="963300"/>
          </a:xfrm>
          <a:prstGeom prst="roundRect">
            <a:avLst>
              <a:gd fmla="val 8421" name="adj"/>
            </a:avLst>
          </a:prstGeom>
          <a:solidFill>
            <a:srgbClr val="F0FFF4"/>
          </a:solidFill>
          <a:ln>
            <a:noFill/>
          </a:ln>
          <a:effectLst>
            <a:outerShdw blurRad="63500" rotWithShape="0" algn="bl" dir="2700000" dist="25400">
              <a:srgbClr val="000000">
                <a:alpha val="101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0"/>
          <p:cNvSpPr/>
          <p:nvPr/>
        </p:nvSpPr>
        <p:spPr>
          <a:xfrm>
            <a:off x="711045" y="2138027"/>
            <a:ext cx="645900" cy="659100"/>
          </a:xfrm>
          <a:prstGeom prst="ellipse">
            <a:avLst/>
          </a:prstGeom>
          <a:solidFill>
            <a:srgbClr val="1A6B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0"/>
          <p:cNvSpPr/>
          <p:nvPr/>
        </p:nvSpPr>
        <p:spPr>
          <a:xfrm>
            <a:off x="711045" y="2192892"/>
            <a:ext cx="6459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None/>
            </a:pPr>
            <a:r>
              <a:rPr b="1" lang="en-US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①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0"/>
          <p:cNvSpPr/>
          <p:nvPr/>
        </p:nvSpPr>
        <p:spPr>
          <a:xfrm>
            <a:off x="1458949" y="2116833"/>
            <a:ext cx="16395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6B3C"/>
              </a:buClr>
              <a:buSzPts val="1400"/>
              <a:buFont typeface="Cambria"/>
              <a:buNone/>
            </a:pPr>
            <a:r>
              <a:rPr b="1" lang="en-US" sz="1400">
                <a:solidFill>
                  <a:srgbClr val="1A6B3C"/>
                </a:solidFill>
                <a:latin typeface="Cambria"/>
                <a:ea typeface="Cambria"/>
                <a:cs typeface="Cambria"/>
                <a:sym typeface="Cambria"/>
              </a:rPr>
              <a:t>S-type weights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993475" y="2670749"/>
            <a:ext cx="24042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Calibri"/>
              <a:buNone/>
            </a:pPr>
            <a:r>
              <a:rPr b="1" lang="en-US" sz="14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wᵢ via Stype.est::regstype()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3150589" y="2028299"/>
            <a:ext cx="2732700" cy="963300"/>
          </a:xfrm>
          <a:prstGeom prst="roundRect">
            <a:avLst>
              <a:gd fmla="val 8421" name="adj"/>
            </a:avLst>
          </a:prstGeom>
          <a:solidFill>
            <a:srgbClr val="EEF4FF"/>
          </a:solidFill>
          <a:ln>
            <a:noFill/>
          </a:ln>
          <a:effectLst>
            <a:outerShdw blurRad="63500" rotWithShape="0" algn="bl" dir="2700000" dist="25400">
              <a:srgbClr val="000000">
                <a:alpha val="101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0"/>
          <p:cNvSpPr/>
          <p:nvPr/>
        </p:nvSpPr>
        <p:spPr>
          <a:xfrm>
            <a:off x="3545685" y="2138027"/>
            <a:ext cx="645900" cy="659100"/>
          </a:xfrm>
          <a:prstGeom prst="ellipse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0"/>
          <p:cNvSpPr/>
          <p:nvPr/>
        </p:nvSpPr>
        <p:spPr>
          <a:xfrm>
            <a:off x="3545685" y="2192892"/>
            <a:ext cx="6459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None/>
            </a:pPr>
            <a:r>
              <a:rPr b="1" lang="en-US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②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0"/>
          <p:cNvSpPr/>
          <p:nvPr/>
        </p:nvSpPr>
        <p:spPr>
          <a:xfrm>
            <a:off x="4354770" y="2115735"/>
            <a:ext cx="16395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Cambria"/>
              <a:buNone/>
            </a:pPr>
            <a:r>
              <a:rPr b="1" lang="en-US" sz="1400">
                <a:solidFill>
                  <a:srgbClr val="003366"/>
                </a:solidFill>
                <a:latin typeface="Cambria"/>
                <a:ea typeface="Cambria"/>
                <a:cs typeface="Cambria"/>
                <a:sym typeface="Cambria"/>
              </a:rPr>
              <a:t>Auto ridge k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3601803" y="2689923"/>
            <a:ext cx="30000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100"/>
              <a:buFont typeface="Calibri"/>
              <a:buNone/>
            </a:pPr>
            <a:r>
              <a:rPr b="1" lang="en-US" sz="11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k </a:t>
            </a:r>
            <a:r>
              <a:rPr b="1" lang="en-US" sz="14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via ridgregextra::ridgereg_k()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5985229" y="2028299"/>
            <a:ext cx="2732700" cy="963300"/>
          </a:xfrm>
          <a:prstGeom prst="roundRect">
            <a:avLst>
              <a:gd fmla="val 8421" name="adj"/>
            </a:avLst>
          </a:prstGeom>
          <a:solidFill>
            <a:srgbClr val="FFF0F0"/>
          </a:solidFill>
          <a:ln>
            <a:noFill/>
          </a:ln>
          <a:effectLst>
            <a:outerShdw blurRad="63500" rotWithShape="0" algn="bl" dir="2700000" dist="25400">
              <a:srgbClr val="000000">
                <a:alpha val="101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0"/>
          <p:cNvSpPr/>
          <p:nvPr/>
        </p:nvSpPr>
        <p:spPr>
          <a:xfrm>
            <a:off x="6380325" y="2138027"/>
            <a:ext cx="645900" cy="659100"/>
          </a:xfrm>
          <a:prstGeom prst="ellipse">
            <a:avLst/>
          </a:prstGeom>
          <a:solidFill>
            <a:srgbClr val="8B1A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0"/>
          <p:cNvSpPr/>
          <p:nvPr/>
        </p:nvSpPr>
        <p:spPr>
          <a:xfrm>
            <a:off x="6380325" y="2192892"/>
            <a:ext cx="6459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None/>
            </a:pPr>
            <a:r>
              <a:rPr b="1" lang="en-US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③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7180291" y="2141542"/>
            <a:ext cx="16395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B1A1A"/>
              </a:buClr>
              <a:buSzPts val="1400"/>
              <a:buFont typeface="Cambria"/>
              <a:buNone/>
            </a:pPr>
            <a:r>
              <a:rPr b="1" lang="en-US" sz="1400">
                <a:solidFill>
                  <a:srgbClr val="8B1A1A"/>
                </a:solidFill>
                <a:latin typeface="Cambria"/>
                <a:ea typeface="Cambria"/>
                <a:cs typeface="Cambria"/>
                <a:sym typeface="Cambria"/>
              </a:rPr>
              <a:t>S-type Ridge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6457754" y="2668298"/>
            <a:ext cx="24042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Calibri"/>
              <a:buNone/>
            </a:pPr>
            <a:r>
              <a:rPr b="1" lang="en-US" sz="14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Styperidge.reg::regstyperidge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7" name="Google Shape;217;p10"/>
          <p:cNvCxnSpPr/>
          <p:nvPr/>
        </p:nvCxnSpPr>
        <p:spPr>
          <a:xfrm>
            <a:off x="2941282" y="2458068"/>
            <a:ext cx="198600" cy="0"/>
          </a:xfrm>
          <a:prstGeom prst="straightConnector1">
            <a:avLst/>
          </a:prstGeom>
          <a:noFill/>
          <a:ln cap="flat" cmpd="sng" w="25400">
            <a:solidFill>
              <a:srgbClr val="E8A02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p10"/>
          <p:cNvSpPr/>
          <p:nvPr/>
        </p:nvSpPr>
        <p:spPr>
          <a:xfrm>
            <a:off x="3001326" y="2348340"/>
            <a:ext cx="2484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8A020"/>
              </a:buClr>
              <a:buSzPts val="1600"/>
              <a:buFont typeface="Calibri"/>
              <a:buNone/>
            </a:pPr>
            <a:r>
              <a:rPr b="1" lang="en-US" sz="1600">
                <a:solidFill>
                  <a:srgbClr val="E8A020"/>
                </a:solidFill>
                <a:latin typeface="Calibri"/>
                <a:ea typeface="Calibri"/>
                <a:cs typeface="Calibri"/>
                <a:sym typeface="Calibri"/>
              </a:rPr>
              <a:t>▶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9" name="Google Shape;219;p10"/>
          <p:cNvCxnSpPr/>
          <p:nvPr/>
        </p:nvCxnSpPr>
        <p:spPr>
          <a:xfrm>
            <a:off x="5775922" y="2458068"/>
            <a:ext cx="198600" cy="0"/>
          </a:xfrm>
          <a:prstGeom prst="straightConnector1">
            <a:avLst/>
          </a:prstGeom>
          <a:noFill/>
          <a:ln cap="flat" cmpd="sng" w="25400">
            <a:solidFill>
              <a:srgbClr val="E8A02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0" name="Google Shape;220;p10"/>
          <p:cNvSpPr/>
          <p:nvPr/>
        </p:nvSpPr>
        <p:spPr>
          <a:xfrm>
            <a:off x="5835966" y="2348340"/>
            <a:ext cx="2484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8A020"/>
              </a:buClr>
              <a:buSzPts val="1600"/>
              <a:buFont typeface="Calibri"/>
              <a:buNone/>
            </a:pPr>
            <a:r>
              <a:rPr b="1" lang="en-US" sz="1600">
                <a:solidFill>
                  <a:srgbClr val="E8A020"/>
                </a:solidFill>
                <a:latin typeface="Calibri"/>
                <a:ea typeface="Calibri"/>
                <a:cs typeface="Calibri"/>
                <a:sym typeface="Calibri"/>
              </a:rPr>
              <a:t>▶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83620" cy="78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0134" y="811351"/>
            <a:ext cx="1180010" cy="1180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2664" y="79636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9879" y="800417"/>
            <a:ext cx="1194629" cy="119462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0"/>
          <p:cNvSpPr/>
          <p:nvPr/>
        </p:nvSpPr>
        <p:spPr>
          <a:xfrm>
            <a:off x="0" y="4920392"/>
            <a:ext cx="87783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A6A7A"/>
              </a:buClr>
              <a:buSzPts val="800"/>
              <a:buFont typeface="Calibri"/>
              <a:buNone/>
            </a:pPr>
            <a:r>
              <a:rPr lang="en-US" sz="800">
                <a:solidFill>
                  <a:srgbClr val="5A6A7A"/>
                </a:solidFill>
                <a:latin typeface="Calibri"/>
                <a:ea typeface="Calibri"/>
                <a:cs typeface="Calibri"/>
                <a:sym typeface="Calibri"/>
              </a:rPr>
              <a:t>useR! 2026  ·  Karadağ, Sazak, Aydın &amp; Pietrzak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6" name="Google Shape;226;p10"/>
          <p:cNvCxnSpPr/>
          <p:nvPr/>
        </p:nvCxnSpPr>
        <p:spPr>
          <a:xfrm>
            <a:off x="365760" y="4930456"/>
            <a:ext cx="8412600" cy="0"/>
          </a:xfrm>
          <a:prstGeom prst="straightConnector1">
            <a:avLst/>
          </a:prstGeom>
          <a:noFill/>
          <a:ln cap="flat" cmpd="sng" w="10150">
            <a:solidFill>
              <a:srgbClr val="C8D8E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7" name="Google Shape;227;p10"/>
          <p:cNvSpPr/>
          <p:nvPr/>
        </p:nvSpPr>
        <p:spPr>
          <a:xfrm>
            <a:off x="0" y="3189766"/>
            <a:ext cx="9144000" cy="1730700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12" scaled="0"/>
          </a:gradFill>
          <a:ln cap="flat" cmpd="sng" w="952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21094" y="3490358"/>
            <a:ext cx="2191619" cy="41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3229" y="3506435"/>
            <a:ext cx="2408097" cy="380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13129" y="3502501"/>
            <a:ext cx="2828127" cy="35849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0"/>
          <p:cNvSpPr/>
          <p:nvPr/>
        </p:nvSpPr>
        <p:spPr>
          <a:xfrm>
            <a:off x="6113129" y="4494350"/>
            <a:ext cx="141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Karadağ &amp; Sazak, 2026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Karadağ, Sazak &amp; Aydın, 2026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Holland, 1973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0"/>
          <p:cNvSpPr/>
          <p:nvPr/>
        </p:nvSpPr>
        <p:spPr>
          <a:xfrm>
            <a:off x="493533" y="4756384"/>
            <a:ext cx="1040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Sazak &amp; Mutlu, 2023</a:t>
            </a:r>
            <a:endParaRPr/>
          </a:p>
        </p:txBody>
      </p:sp>
      <p:sp>
        <p:nvSpPr>
          <p:cNvPr id="233" name="Google Shape;233;p10"/>
          <p:cNvSpPr/>
          <p:nvPr/>
        </p:nvSpPr>
        <p:spPr>
          <a:xfrm>
            <a:off x="3324497" y="4729094"/>
            <a:ext cx="1412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Karadağ, Sazak &amp; Aydın, 2026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g3efb80c0027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649708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"/>
          <p:cNvSpPr/>
          <p:nvPr/>
        </p:nvSpPr>
        <p:spPr>
          <a:xfrm>
            <a:off x="901697" y="1550614"/>
            <a:ext cx="8229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Styperidge.reg package · regstyperidge()</a:t>
            </a:r>
            <a:endParaRPr b="1" sz="1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1"/>
          <p:cNvSpPr/>
          <p:nvPr/>
        </p:nvSpPr>
        <p:spPr>
          <a:xfrm>
            <a:off x="829622" y="1779213"/>
            <a:ext cx="8412480" cy="330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Output objects — </a:t>
            </a:r>
            <a:r>
              <a:rPr b="1" lang="en-US" sz="1800">
                <a:solidFill>
                  <a:srgbClr val="993C1D"/>
                </a:solidFill>
                <a:latin typeface="Calibri"/>
                <a:ea typeface="Calibri"/>
                <a:cs typeface="Calibri"/>
                <a:sym typeface="Calibri"/>
              </a:rPr>
              <a:t>steel_styperidgereg$...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1"/>
          <p:cNvSpPr/>
          <p:nvPr/>
        </p:nvSpPr>
        <p:spPr>
          <a:xfrm>
            <a:off x="849738" y="2140756"/>
            <a:ext cx="4392763" cy="1641348"/>
          </a:xfrm>
          <a:prstGeom prst="roundRect">
            <a:avLst>
              <a:gd fmla="val 5051" name="adj"/>
            </a:avLst>
          </a:prstGeom>
          <a:solidFill>
            <a:srgbClr val="FAECE7"/>
          </a:solidFill>
          <a:ln cap="flat" cmpd="sng" w="10150">
            <a:solidFill>
              <a:srgbClr val="F099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1"/>
          <p:cNvSpPr/>
          <p:nvPr/>
        </p:nvSpPr>
        <p:spPr>
          <a:xfrm>
            <a:off x="986898" y="2140756"/>
            <a:ext cx="4109359" cy="20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93C1D"/>
              </a:buClr>
              <a:buSzPts val="1000"/>
              <a:buFont typeface="Calibri"/>
              <a:buNone/>
            </a:pPr>
            <a:r>
              <a:rPr b="1" lang="en-US" sz="1000">
                <a:solidFill>
                  <a:srgbClr val="993C1D"/>
                </a:solidFill>
                <a:latin typeface="Calibri"/>
                <a:ea typeface="Calibri"/>
                <a:cs typeface="Calibri"/>
                <a:sym typeface="Calibri"/>
              </a:rPr>
              <a:t>MODEL FIT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1"/>
          <p:cNvSpPr/>
          <p:nvPr/>
        </p:nvSpPr>
        <p:spPr>
          <a:xfrm>
            <a:off x="968611" y="2369356"/>
            <a:ext cx="2031062" cy="270222"/>
          </a:xfrm>
          <a:prstGeom prst="roundRect">
            <a:avLst>
              <a:gd fmla="val 18519" name="adj"/>
            </a:avLst>
          </a:prstGeom>
          <a:solidFill>
            <a:srgbClr val="FFFFFF">
              <a:alpha val="80000"/>
            </a:srgbClr>
          </a:solidFill>
          <a:ln cap="flat" cmpd="sng" w="9525">
            <a:solidFill>
              <a:srgbClr val="F099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1023474" y="2383071"/>
            <a:ext cx="1015531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93C1D"/>
              </a:buClr>
              <a:buSzPts val="1000"/>
              <a:buFont typeface="Courier New"/>
              <a:buNone/>
            </a:pPr>
            <a:r>
              <a:rPr b="1" lang="en-US" sz="1000">
                <a:solidFill>
                  <a:srgbClr val="993C1D"/>
                </a:solidFill>
                <a:latin typeface="Courier New"/>
                <a:ea typeface="Courier New"/>
                <a:cs typeface="Courier New"/>
                <a:sym typeface="Courier New"/>
              </a:rPr>
              <a:t>betaStype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1"/>
          <p:cNvSpPr/>
          <p:nvPr/>
        </p:nvSpPr>
        <p:spPr>
          <a:xfrm>
            <a:off x="1979023" y="2383071"/>
            <a:ext cx="974910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Calibri"/>
              <a:buNone/>
            </a:pPr>
            <a:r>
              <a:rPr b="1" lang="en-US" sz="9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Coef. (standardized)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1"/>
          <p:cNvSpPr/>
          <p:nvPr/>
        </p:nvSpPr>
        <p:spPr>
          <a:xfrm>
            <a:off x="3016867" y="2369356"/>
            <a:ext cx="2031062" cy="270222"/>
          </a:xfrm>
          <a:prstGeom prst="roundRect">
            <a:avLst>
              <a:gd fmla="val 18519" name="adj"/>
            </a:avLst>
          </a:prstGeom>
          <a:solidFill>
            <a:srgbClr val="FFFFFF">
              <a:alpha val="80000"/>
            </a:srgbClr>
          </a:solidFill>
          <a:ln cap="flat" cmpd="sng" w="9525">
            <a:solidFill>
              <a:srgbClr val="F099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3071730" y="2383071"/>
            <a:ext cx="1015531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93C1D"/>
              </a:buClr>
              <a:buSzPts val="1000"/>
              <a:buFont typeface="Courier New"/>
              <a:buNone/>
            </a:pPr>
            <a:r>
              <a:rPr b="1" lang="en-US" sz="1000">
                <a:solidFill>
                  <a:srgbClr val="993C1D"/>
                </a:solidFill>
                <a:latin typeface="Courier New"/>
                <a:ea typeface="Courier New"/>
                <a:cs typeface="Courier New"/>
                <a:sym typeface="Courier New"/>
              </a:rPr>
              <a:t>betaorStype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1"/>
          <p:cNvSpPr/>
          <p:nvPr/>
        </p:nvSpPr>
        <p:spPr>
          <a:xfrm>
            <a:off x="4027279" y="2383071"/>
            <a:ext cx="974910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Calibri"/>
              <a:buNone/>
            </a:pPr>
            <a:r>
              <a:rPr b="1" lang="en-US" sz="9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Coef. (original scale)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"/>
          <p:cNvSpPr/>
          <p:nvPr/>
        </p:nvSpPr>
        <p:spPr>
          <a:xfrm>
            <a:off x="968611" y="2675680"/>
            <a:ext cx="2031062" cy="270222"/>
          </a:xfrm>
          <a:prstGeom prst="roundRect">
            <a:avLst>
              <a:gd fmla="val 18519" name="adj"/>
            </a:avLst>
          </a:prstGeom>
          <a:solidFill>
            <a:srgbClr val="FFFFFF">
              <a:alpha val="80000"/>
            </a:srgbClr>
          </a:solidFill>
          <a:ln cap="flat" cmpd="sng" w="9525">
            <a:solidFill>
              <a:srgbClr val="F099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1023474" y="2689395"/>
            <a:ext cx="1015531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93C1D"/>
              </a:buClr>
              <a:buSzPts val="1000"/>
              <a:buFont typeface="Courier New"/>
              <a:buNone/>
            </a:pPr>
            <a:r>
              <a:rPr b="1" lang="en-US" sz="1000">
                <a:solidFill>
                  <a:srgbClr val="993C1D"/>
                </a:solidFill>
                <a:latin typeface="Courier New"/>
                <a:ea typeface="Courier New"/>
                <a:cs typeface="Courier New"/>
                <a:sym typeface="Courier New"/>
              </a:rPr>
              <a:t>stdbetaStype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1"/>
          <p:cNvSpPr/>
          <p:nvPr/>
        </p:nvSpPr>
        <p:spPr>
          <a:xfrm>
            <a:off x="1979023" y="2689395"/>
            <a:ext cx="974910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Calibri"/>
              <a:buNone/>
            </a:pPr>
            <a:r>
              <a:rPr b="1" lang="en-US" sz="9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Std. errors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1"/>
          <p:cNvSpPr/>
          <p:nvPr/>
        </p:nvSpPr>
        <p:spPr>
          <a:xfrm>
            <a:off x="3016867" y="2675680"/>
            <a:ext cx="2031062" cy="270222"/>
          </a:xfrm>
          <a:prstGeom prst="roundRect">
            <a:avLst>
              <a:gd fmla="val 18519" name="adj"/>
            </a:avLst>
          </a:prstGeom>
          <a:solidFill>
            <a:srgbClr val="FFFFFF">
              <a:alpha val="80000"/>
            </a:srgbClr>
          </a:solidFill>
          <a:ln cap="flat" cmpd="sng" w="9525">
            <a:solidFill>
              <a:srgbClr val="F099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1"/>
          <p:cNvSpPr/>
          <p:nvPr/>
        </p:nvSpPr>
        <p:spPr>
          <a:xfrm>
            <a:off x="3071730" y="2689395"/>
            <a:ext cx="1015531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93C1D"/>
              </a:buClr>
              <a:buSzPts val="1000"/>
              <a:buFont typeface="Courier New"/>
              <a:buNone/>
            </a:pPr>
            <a:r>
              <a:rPr b="1" lang="en-US" sz="1000">
                <a:solidFill>
                  <a:srgbClr val="993C1D"/>
                </a:solidFill>
                <a:latin typeface="Courier New"/>
                <a:ea typeface="Courier New"/>
                <a:cs typeface="Courier New"/>
                <a:sym typeface="Courier New"/>
              </a:rPr>
              <a:t>yhatStype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1"/>
          <p:cNvSpPr/>
          <p:nvPr/>
        </p:nvSpPr>
        <p:spPr>
          <a:xfrm>
            <a:off x="4027279" y="2689395"/>
            <a:ext cx="974910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Calibri"/>
              <a:buNone/>
            </a:pPr>
            <a:r>
              <a:rPr b="1" lang="en-US" sz="9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Fitted (standardized)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1"/>
          <p:cNvSpPr/>
          <p:nvPr/>
        </p:nvSpPr>
        <p:spPr>
          <a:xfrm>
            <a:off x="968611" y="2982004"/>
            <a:ext cx="2031062" cy="270222"/>
          </a:xfrm>
          <a:prstGeom prst="roundRect">
            <a:avLst>
              <a:gd fmla="val 18519" name="adj"/>
            </a:avLst>
          </a:prstGeom>
          <a:solidFill>
            <a:srgbClr val="FFFFFF">
              <a:alpha val="80000"/>
            </a:srgbClr>
          </a:solidFill>
          <a:ln cap="flat" cmpd="sng" w="9525">
            <a:solidFill>
              <a:srgbClr val="F099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1"/>
          <p:cNvSpPr/>
          <p:nvPr/>
        </p:nvSpPr>
        <p:spPr>
          <a:xfrm>
            <a:off x="1023474" y="2995719"/>
            <a:ext cx="1015531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93C1D"/>
              </a:buClr>
              <a:buSzPts val="1000"/>
              <a:buFont typeface="Courier New"/>
              <a:buNone/>
            </a:pPr>
            <a:r>
              <a:rPr b="1" lang="en-US" sz="1000">
                <a:solidFill>
                  <a:srgbClr val="993C1D"/>
                </a:solidFill>
                <a:latin typeface="Courier New"/>
                <a:ea typeface="Courier New"/>
                <a:cs typeface="Courier New"/>
                <a:sym typeface="Courier New"/>
              </a:rPr>
              <a:t>yhatwStype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"/>
          <p:cNvSpPr/>
          <p:nvPr/>
        </p:nvSpPr>
        <p:spPr>
          <a:xfrm>
            <a:off x="1979023" y="2995719"/>
            <a:ext cx="974910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Calibri"/>
              <a:buNone/>
            </a:pPr>
            <a:r>
              <a:rPr b="1" lang="en-US" sz="9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Fitted (weighted std.)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1"/>
          <p:cNvSpPr/>
          <p:nvPr/>
        </p:nvSpPr>
        <p:spPr>
          <a:xfrm>
            <a:off x="3016867" y="2982004"/>
            <a:ext cx="2031062" cy="270222"/>
          </a:xfrm>
          <a:prstGeom prst="roundRect">
            <a:avLst>
              <a:gd fmla="val 18519" name="adj"/>
            </a:avLst>
          </a:prstGeom>
          <a:solidFill>
            <a:srgbClr val="FFFFFF">
              <a:alpha val="80000"/>
            </a:srgbClr>
          </a:solidFill>
          <a:ln cap="flat" cmpd="sng" w="9525">
            <a:solidFill>
              <a:srgbClr val="F099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3071730" y="2995719"/>
            <a:ext cx="1015531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93C1D"/>
              </a:buClr>
              <a:buSzPts val="1000"/>
              <a:buFont typeface="Courier New"/>
              <a:buNone/>
            </a:pPr>
            <a:r>
              <a:rPr b="1" lang="en-US" sz="1000">
                <a:solidFill>
                  <a:srgbClr val="993C1D"/>
                </a:solidFill>
                <a:latin typeface="Courier New"/>
                <a:ea typeface="Courier New"/>
                <a:cs typeface="Courier New"/>
                <a:sym typeface="Courier New"/>
              </a:rPr>
              <a:t>R2Stype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1"/>
          <p:cNvSpPr/>
          <p:nvPr/>
        </p:nvSpPr>
        <p:spPr>
          <a:xfrm>
            <a:off x="4027279" y="2995719"/>
            <a:ext cx="974910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Calibri"/>
              <a:buNone/>
            </a:pPr>
            <a:r>
              <a:rPr b="1" lang="en-US" sz="9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R²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1"/>
          <p:cNvSpPr/>
          <p:nvPr/>
        </p:nvSpPr>
        <p:spPr>
          <a:xfrm>
            <a:off x="968611" y="3288328"/>
            <a:ext cx="2031062" cy="270222"/>
          </a:xfrm>
          <a:prstGeom prst="roundRect">
            <a:avLst>
              <a:gd fmla="val 18519" name="adj"/>
            </a:avLst>
          </a:prstGeom>
          <a:solidFill>
            <a:srgbClr val="FFFFFF">
              <a:alpha val="80000"/>
            </a:srgbClr>
          </a:solidFill>
          <a:ln cap="flat" cmpd="sng" w="9525">
            <a:solidFill>
              <a:srgbClr val="F099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1"/>
          <p:cNvSpPr/>
          <p:nvPr/>
        </p:nvSpPr>
        <p:spPr>
          <a:xfrm>
            <a:off x="1023474" y="3302043"/>
            <a:ext cx="1015531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93C1D"/>
              </a:buClr>
              <a:buSzPts val="1000"/>
              <a:buFont typeface="Courier New"/>
              <a:buNone/>
            </a:pPr>
            <a:r>
              <a:rPr b="1" lang="en-US" sz="1000">
                <a:solidFill>
                  <a:srgbClr val="993C1D"/>
                </a:solidFill>
                <a:latin typeface="Courier New"/>
                <a:ea typeface="Courier New"/>
                <a:cs typeface="Courier New"/>
                <a:sym typeface="Courier New"/>
              </a:rPr>
              <a:t>R2adjStype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/>
          <p:nvPr/>
        </p:nvSpPr>
        <p:spPr>
          <a:xfrm>
            <a:off x="1979023" y="3302043"/>
            <a:ext cx="974910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Calibri"/>
              <a:buNone/>
            </a:pPr>
            <a:r>
              <a:rPr b="1" lang="en-US" sz="9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Adjusted R²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1"/>
          <p:cNvSpPr/>
          <p:nvPr/>
        </p:nvSpPr>
        <p:spPr>
          <a:xfrm>
            <a:off x="3016867" y="3288328"/>
            <a:ext cx="2031062" cy="270222"/>
          </a:xfrm>
          <a:prstGeom prst="roundRect">
            <a:avLst>
              <a:gd fmla="val 18519" name="adj"/>
            </a:avLst>
          </a:prstGeom>
          <a:solidFill>
            <a:srgbClr val="FFFFFF">
              <a:alpha val="80000"/>
            </a:srgbClr>
          </a:solidFill>
          <a:ln cap="flat" cmpd="sng" w="9525">
            <a:solidFill>
              <a:srgbClr val="F099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1"/>
          <p:cNvSpPr/>
          <p:nvPr/>
        </p:nvSpPr>
        <p:spPr>
          <a:xfrm>
            <a:off x="3071730" y="3302043"/>
            <a:ext cx="1015531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93C1D"/>
              </a:buClr>
              <a:buSzPts val="1000"/>
              <a:buFont typeface="Courier New"/>
              <a:buNone/>
            </a:pPr>
            <a:r>
              <a:rPr b="1" lang="en-US" sz="1000">
                <a:solidFill>
                  <a:srgbClr val="993C1D"/>
                </a:solidFill>
                <a:latin typeface="Courier New"/>
                <a:ea typeface="Courier New"/>
                <a:cs typeface="Courier New"/>
                <a:sym typeface="Courier New"/>
              </a:rPr>
              <a:t>confintStype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1"/>
          <p:cNvSpPr/>
          <p:nvPr/>
        </p:nvSpPr>
        <p:spPr>
          <a:xfrm>
            <a:off x="4027279" y="3302043"/>
            <a:ext cx="974910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Calibri"/>
              <a:buNone/>
            </a:pPr>
            <a:r>
              <a:rPr b="1" lang="en-US" sz="9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Confidence intervals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/>
          <p:cNvSpPr/>
          <p:nvPr/>
        </p:nvSpPr>
        <p:spPr>
          <a:xfrm>
            <a:off x="5311540" y="2243394"/>
            <a:ext cx="2426740" cy="2165119"/>
          </a:xfrm>
          <a:prstGeom prst="roundRect">
            <a:avLst>
              <a:gd fmla="val 5051" name="adj"/>
            </a:avLst>
          </a:prstGeom>
          <a:solidFill>
            <a:srgbClr val="EEEDFE"/>
          </a:solidFill>
          <a:ln cap="flat" cmpd="sng" w="10150">
            <a:solidFill>
              <a:srgbClr val="AFA9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1"/>
          <p:cNvSpPr/>
          <p:nvPr/>
        </p:nvSpPr>
        <p:spPr>
          <a:xfrm>
            <a:off x="5434955" y="2284659"/>
            <a:ext cx="4109359" cy="20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34AB7"/>
              </a:buClr>
              <a:buSzPts val="1000"/>
              <a:buFont typeface="Calibri"/>
              <a:buNone/>
            </a:pPr>
            <a:r>
              <a:rPr b="1" lang="en-US" sz="1000">
                <a:solidFill>
                  <a:srgbClr val="534AB7"/>
                </a:solidFill>
                <a:latin typeface="Calibri"/>
                <a:ea typeface="Calibri"/>
                <a:cs typeface="Calibri"/>
                <a:sym typeface="Calibri"/>
              </a:rPr>
              <a:t>INFERENCE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1"/>
          <p:cNvSpPr/>
          <p:nvPr/>
        </p:nvSpPr>
        <p:spPr>
          <a:xfrm>
            <a:off x="5434955" y="2541608"/>
            <a:ext cx="2031062" cy="270222"/>
          </a:xfrm>
          <a:prstGeom prst="roundRect">
            <a:avLst>
              <a:gd fmla="val 18519" name="adj"/>
            </a:avLst>
          </a:prstGeom>
          <a:solidFill>
            <a:srgbClr val="FFFFFF">
              <a:alpha val="80000"/>
            </a:srgbClr>
          </a:solidFill>
          <a:ln cap="flat" cmpd="sng" w="9525">
            <a:solidFill>
              <a:srgbClr val="AFA9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5489818" y="2555323"/>
            <a:ext cx="1015531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34AB7"/>
              </a:buClr>
              <a:buSzPts val="1000"/>
              <a:buFont typeface="Courier New"/>
              <a:buNone/>
            </a:pPr>
            <a:r>
              <a:rPr b="1" lang="en-US" sz="1000">
                <a:solidFill>
                  <a:srgbClr val="534AB7"/>
                </a:solidFill>
                <a:latin typeface="Courier New"/>
                <a:ea typeface="Courier New"/>
                <a:cs typeface="Courier New"/>
                <a:sym typeface="Courier New"/>
              </a:rPr>
              <a:t>FStype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1"/>
          <p:cNvSpPr/>
          <p:nvPr/>
        </p:nvSpPr>
        <p:spPr>
          <a:xfrm>
            <a:off x="6445367" y="2555323"/>
            <a:ext cx="974910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Calibri"/>
              <a:buNone/>
            </a:pPr>
            <a:r>
              <a:rPr b="1" lang="en-US" sz="9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F statistic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1"/>
          <p:cNvSpPr/>
          <p:nvPr/>
        </p:nvSpPr>
        <p:spPr>
          <a:xfrm>
            <a:off x="5441064" y="3484934"/>
            <a:ext cx="2031062" cy="270222"/>
          </a:xfrm>
          <a:prstGeom prst="roundRect">
            <a:avLst>
              <a:gd fmla="val 18519" name="adj"/>
            </a:avLst>
          </a:prstGeom>
          <a:solidFill>
            <a:srgbClr val="FFFFFF">
              <a:alpha val="80000"/>
            </a:srgbClr>
          </a:solidFill>
          <a:ln cap="flat" cmpd="sng" w="9525">
            <a:solidFill>
              <a:srgbClr val="AFA9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5495927" y="3498649"/>
            <a:ext cx="1015531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34AB7"/>
              </a:buClr>
              <a:buSzPts val="1000"/>
              <a:buFont typeface="Courier New"/>
              <a:buNone/>
            </a:pPr>
            <a:r>
              <a:rPr b="1" lang="en-US" sz="1000">
                <a:solidFill>
                  <a:srgbClr val="534AB7"/>
                </a:solidFill>
                <a:latin typeface="Courier New"/>
                <a:ea typeface="Courier New"/>
                <a:cs typeface="Courier New"/>
                <a:sym typeface="Courier New"/>
              </a:rPr>
              <a:t>sigStype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1"/>
          <p:cNvSpPr/>
          <p:nvPr/>
        </p:nvSpPr>
        <p:spPr>
          <a:xfrm>
            <a:off x="6451476" y="3498649"/>
            <a:ext cx="974910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Calibri"/>
              <a:buNone/>
            </a:pPr>
            <a:r>
              <a:rPr b="1" lang="en-US" sz="9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p-value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/>
          <p:nvPr/>
        </p:nvSpPr>
        <p:spPr>
          <a:xfrm>
            <a:off x="5434955" y="2847932"/>
            <a:ext cx="2031062" cy="270222"/>
          </a:xfrm>
          <a:prstGeom prst="roundRect">
            <a:avLst>
              <a:gd fmla="val 18519" name="adj"/>
            </a:avLst>
          </a:prstGeom>
          <a:solidFill>
            <a:srgbClr val="FFFFFF">
              <a:alpha val="80000"/>
            </a:srgbClr>
          </a:solidFill>
          <a:ln cap="flat" cmpd="sng" w="9525">
            <a:solidFill>
              <a:srgbClr val="AFA9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5489818" y="2861647"/>
            <a:ext cx="1015531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34AB7"/>
              </a:buClr>
              <a:buSzPts val="1000"/>
              <a:buFont typeface="Courier New"/>
              <a:buNone/>
            </a:pPr>
            <a:r>
              <a:rPr b="1" lang="en-US" sz="1000">
                <a:solidFill>
                  <a:srgbClr val="534AB7"/>
                </a:solidFill>
                <a:latin typeface="Courier New"/>
                <a:ea typeface="Courier New"/>
                <a:cs typeface="Courier New"/>
                <a:sym typeface="Courier New"/>
              </a:rPr>
              <a:t>MSEStype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1"/>
          <p:cNvSpPr/>
          <p:nvPr/>
        </p:nvSpPr>
        <p:spPr>
          <a:xfrm>
            <a:off x="6445367" y="2861647"/>
            <a:ext cx="974910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Calibri"/>
              <a:buNone/>
            </a:pPr>
            <a:r>
              <a:rPr b="1" lang="en-US" sz="9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Mean sq. error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1"/>
          <p:cNvSpPr/>
          <p:nvPr/>
        </p:nvSpPr>
        <p:spPr>
          <a:xfrm>
            <a:off x="5441064" y="3791258"/>
            <a:ext cx="2031062" cy="270222"/>
          </a:xfrm>
          <a:prstGeom prst="roundRect">
            <a:avLst>
              <a:gd fmla="val 18519" name="adj"/>
            </a:avLst>
          </a:prstGeom>
          <a:solidFill>
            <a:srgbClr val="FFFFFF">
              <a:alpha val="80000"/>
            </a:srgbClr>
          </a:solidFill>
          <a:ln cap="flat" cmpd="sng" w="9525">
            <a:solidFill>
              <a:srgbClr val="AFA9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5495927" y="3804973"/>
            <a:ext cx="1015531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34AB7"/>
              </a:buClr>
              <a:buSzPts val="1000"/>
              <a:buFont typeface="Courier New"/>
              <a:buNone/>
            </a:pPr>
            <a:r>
              <a:rPr b="1" lang="en-US" sz="1000">
                <a:solidFill>
                  <a:srgbClr val="534AB7"/>
                </a:solidFill>
                <a:latin typeface="Courier New"/>
                <a:ea typeface="Courier New"/>
                <a:cs typeface="Courier New"/>
                <a:sym typeface="Courier New"/>
              </a:rPr>
              <a:t>varbetaStype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1"/>
          <p:cNvSpPr/>
          <p:nvPr/>
        </p:nvSpPr>
        <p:spPr>
          <a:xfrm>
            <a:off x="6451476" y="3804973"/>
            <a:ext cx="974910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Calibri"/>
              <a:buNone/>
            </a:pPr>
            <a:r>
              <a:rPr b="1" lang="en-US" sz="9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Var-covar matrix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1"/>
          <p:cNvSpPr/>
          <p:nvPr/>
        </p:nvSpPr>
        <p:spPr>
          <a:xfrm>
            <a:off x="5434955" y="3154256"/>
            <a:ext cx="2031062" cy="270222"/>
          </a:xfrm>
          <a:prstGeom prst="roundRect">
            <a:avLst>
              <a:gd fmla="val 18519" name="adj"/>
            </a:avLst>
          </a:prstGeom>
          <a:solidFill>
            <a:srgbClr val="FFFFFF">
              <a:alpha val="80000"/>
            </a:srgbClr>
          </a:solidFill>
          <a:ln cap="flat" cmpd="sng" w="9525">
            <a:solidFill>
              <a:srgbClr val="AFA9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5489818" y="3167971"/>
            <a:ext cx="1015531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34AB7"/>
              </a:buClr>
              <a:buSzPts val="1000"/>
              <a:buFont typeface="Courier New"/>
              <a:buNone/>
            </a:pPr>
            <a:r>
              <a:rPr b="1" lang="en-US" sz="1000">
                <a:solidFill>
                  <a:srgbClr val="534AB7"/>
                </a:solidFill>
                <a:latin typeface="Courier New"/>
                <a:ea typeface="Courier New"/>
                <a:cs typeface="Courier New"/>
                <a:sym typeface="Courier New"/>
              </a:rPr>
              <a:t>anovatable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1"/>
          <p:cNvSpPr/>
          <p:nvPr/>
        </p:nvSpPr>
        <p:spPr>
          <a:xfrm>
            <a:off x="6445367" y="3167971"/>
            <a:ext cx="974910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Calibri"/>
              <a:buNone/>
            </a:pPr>
            <a:r>
              <a:rPr b="1" lang="en-US" sz="9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ANOVA table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1"/>
          <p:cNvSpPr/>
          <p:nvPr/>
        </p:nvSpPr>
        <p:spPr>
          <a:xfrm>
            <a:off x="863914" y="3854826"/>
            <a:ext cx="4392763" cy="1035851"/>
          </a:xfrm>
          <a:prstGeom prst="roundRect">
            <a:avLst>
              <a:gd fmla="val 5051" name="adj"/>
            </a:avLst>
          </a:prstGeom>
          <a:solidFill>
            <a:srgbClr val="E1F5EE"/>
          </a:solidFill>
          <a:ln cap="flat" cmpd="sng" w="10150">
            <a:solidFill>
              <a:srgbClr val="5DCA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1"/>
          <p:cNvSpPr/>
          <p:nvPr/>
        </p:nvSpPr>
        <p:spPr>
          <a:xfrm>
            <a:off x="1001074" y="3909691"/>
            <a:ext cx="4109359" cy="20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F6E56"/>
                </a:solidFill>
                <a:latin typeface="Calibri"/>
                <a:ea typeface="Calibri"/>
                <a:cs typeface="Calibri"/>
                <a:sym typeface="Calibri"/>
              </a:rPr>
              <a:t>RESIDUALS &amp; WEIGHTS &amp; RIDGE PARAMETER</a:t>
            </a:r>
            <a:endParaRPr b="1" sz="1000">
              <a:solidFill>
                <a:srgbClr val="0F6E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1"/>
          <p:cNvSpPr/>
          <p:nvPr/>
        </p:nvSpPr>
        <p:spPr>
          <a:xfrm>
            <a:off x="982787" y="4138291"/>
            <a:ext cx="2031062" cy="270222"/>
          </a:xfrm>
          <a:prstGeom prst="roundRect">
            <a:avLst>
              <a:gd fmla="val 18519" name="adj"/>
            </a:avLst>
          </a:prstGeom>
          <a:solidFill>
            <a:srgbClr val="FFFFFF">
              <a:alpha val="80000"/>
            </a:srgbClr>
          </a:solidFill>
          <a:ln cap="flat" cmpd="sng" w="9525">
            <a:solidFill>
              <a:srgbClr val="5DCA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1"/>
          <p:cNvSpPr/>
          <p:nvPr/>
        </p:nvSpPr>
        <p:spPr>
          <a:xfrm>
            <a:off x="1037650" y="4152006"/>
            <a:ext cx="1015531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6E56"/>
              </a:buClr>
              <a:buSzPts val="1000"/>
              <a:buFont typeface="Courier New"/>
              <a:buNone/>
            </a:pPr>
            <a:r>
              <a:rPr b="1" lang="en-US" sz="1000">
                <a:solidFill>
                  <a:srgbClr val="0F6E56"/>
                </a:solidFill>
                <a:latin typeface="Courier New"/>
                <a:ea typeface="Courier New"/>
                <a:cs typeface="Courier New"/>
                <a:sym typeface="Courier New"/>
              </a:rPr>
              <a:t>eStype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1"/>
          <p:cNvSpPr/>
          <p:nvPr/>
        </p:nvSpPr>
        <p:spPr>
          <a:xfrm>
            <a:off x="1993199" y="4152006"/>
            <a:ext cx="974910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Calibri"/>
              <a:buNone/>
            </a:pPr>
            <a:r>
              <a:rPr b="1" lang="en-US" sz="9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Residuals (std.)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1"/>
          <p:cNvSpPr/>
          <p:nvPr/>
        </p:nvSpPr>
        <p:spPr>
          <a:xfrm>
            <a:off x="3031043" y="4138291"/>
            <a:ext cx="2031062" cy="270222"/>
          </a:xfrm>
          <a:prstGeom prst="roundRect">
            <a:avLst>
              <a:gd fmla="val 18519" name="adj"/>
            </a:avLst>
          </a:prstGeom>
          <a:solidFill>
            <a:srgbClr val="FFFFFF">
              <a:alpha val="80000"/>
            </a:srgbClr>
          </a:solidFill>
          <a:ln cap="flat" cmpd="sng" w="9525">
            <a:solidFill>
              <a:srgbClr val="5DCA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1"/>
          <p:cNvSpPr/>
          <p:nvPr/>
        </p:nvSpPr>
        <p:spPr>
          <a:xfrm>
            <a:off x="3085906" y="4152006"/>
            <a:ext cx="1015531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6E56"/>
              </a:buClr>
              <a:buSzPts val="1000"/>
              <a:buFont typeface="Courier New"/>
              <a:buNone/>
            </a:pPr>
            <a:r>
              <a:rPr b="1" lang="en-US" sz="1000">
                <a:solidFill>
                  <a:srgbClr val="0F6E56"/>
                </a:solidFill>
                <a:latin typeface="Courier New"/>
                <a:ea typeface="Courier New"/>
                <a:cs typeface="Courier New"/>
                <a:sym typeface="Courier New"/>
              </a:rPr>
              <a:t>ewStype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1"/>
          <p:cNvSpPr/>
          <p:nvPr/>
        </p:nvSpPr>
        <p:spPr>
          <a:xfrm>
            <a:off x="4041455" y="4152006"/>
            <a:ext cx="974910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Calibri"/>
              <a:buNone/>
            </a:pPr>
            <a:r>
              <a:rPr b="1" lang="en-US" sz="9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Weighted residuals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1"/>
          <p:cNvSpPr/>
          <p:nvPr/>
        </p:nvSpPr>
        <p:spPr>
          <a:xfrm>
            <a:off x="982787" y="4444615"/>
            <a:ext cx="2031062" cy="270222"/>
          </a:xfrm>
          <a:prstGeom prst="roundRect">
            <a:avLst>
              <a:gd fmla="val 18519" name="adj"/>
            </a:avLst>
          </a:prstGeom>
          <a:solidFill>
            <a:srgbClr val="FFFFFF">
              <a:alpha val="80000"/>
            </a:srgbClr>
          </a:solidFill>
          <a:ln cap="flat" cmpd="sng" w="9525">
            <a:solidFill>
              <a:srgbClr val="5DCA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1"/>
          <p:cNvSpPr/>
          <p:nvPr/>
        </p:nvSpPr>
        <p:spPr>
          <a:xfrm>
            <a:off x="1037650" y="4458330"/>
            <a:ext cx="1015531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6E56"/>
              </a:buClr>
              <a:buSzPts val="1000"/>
              <a:buFont typeface="Courier New"/>
              <a:buNone/>
            </a:pPr>
            <a:r>
              <a:rPr b="1" lang="en-US" sz="1000">
                <a:solidFill>
                  <a:srgbClr val="0F6E56"/>
                </a:solidFill>
                <a:latin typeface="Courier New"/>
                <a:ea typeface="Courier New"/>
                <a:cs typeface="Courier New"/>
                <a:sym typeface="Courier New"/>
              </a:rPr>
              <a:t>weightorStype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1"/>
          <p:cNvSpPr/>
          <p:nvPr/>
        </p:nvSpPr>
        <p:spPr>
          <a:xfrm>
            <a:off x="1993199" y="4458330"/>
            <a:ext cx="974910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Calibri"/>
              <a:buNone/>
            </a:pPr>
            <a:r>
              <a:rPr b="1" lang="en-US" sz="9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Original scale weights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1"/>
          <p:cNvSpPr/>
          <p:nvPr/>
        </p:nvSpPr>
        <p:spPr>
          <a:xfrm>
            <a:off x="3031043" y="4451473"/>
            <a:ext cx="2031062" cy="270222"/>
          </a:xfrm>
          <a:prstGeom prst="roundRect">
            <a:avLst>
              <a:gd fmla="val 18519" name="adj"/>
            </a:avLst>
          </a:prstGeom>
          <a:solidFill>
            <a:srgbClr val="FFFFFF">
              <a:alpha val="80000"/>
            </a:srgbClr>
          </a:solidFill>
          <a:ln cap="flat" cmpd="sng" w="9525">
            <a:solidFill>
              <a:srgbClr val="EF9F2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1"/>
          <p:cNvSpPr/>
          <p:nvPr/>
        </p:nvSpPr>
        <p:spPr>
          <a:xfrm>
            <a:off x="3085906" y="4465188"/>
            <a:ext cx="1015531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54F0B"/>
              </a:buClr>
              <a:buSzPts val="1000"/>
              <a:buFont typeface="Courier New"/>
              <a:buNone/>
            </a:pPr>
            <a:r>
              <a:rPr b="1" lang="en-US" sz="1000">
                <a:solidFill>
                  <a:srgbClr val="854F0B"/>
                </a:solidFill>
                <a:latin typeface="Courier New"/>
                <a:ea typeface="Courier New"/>
                <a:cs typeface="Courier New"/>
                <a:sym typeface="Courier New"/>
              </a:rPr>
              <a:t>ccStype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1"/>
          <p:cNvSpPr/>
          <p:nvPr/>
        </p:nvSpPr>
        <p:spPr>
          <a:xfrm>
            <a:off x="4041455" y="4465188"/>
            <a:ext cx="974910" cy="24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900"/>
              <a:buFont typeface="Calibri"/>
              <a:buNone/>
            </a:pPr>
            <a:r>
              <a:rPr b="1" lang="en-US" sz="9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Selected ridge param. k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3" name="Google Shape;303;p11"/>
          <p:cNvCxnSpPr/>
          <p:nvPr/>
        </p:nvCxnSpPr>
        <p:spPr>
          <a:xfrm>
            <a:off x="365760" y="4940476"/>
            <a:ext cx="8412480" cy="0"/>
          </a:xfrm>
          <a:prstGeom prst="straightConnector1">
            <a:avLst/>
          </a:prstGeom>
          <a:noFill/>
          <a:ln cap="flat" cmpd="sng" w="10150">
            <a:solidFill>
              <a:srgbClr val="C8D8E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4" name="Google Shape;304;p11"/>
          <p:cNvSpPr/>
          <p:nvPr/>
        </p:nvSpPr>
        <p:spPr>
          <a:xfrm>
            <a:off x="0" y="4934568"/>
            <a:ext cx="87782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A6A7A"/>
              </a:buClr>
              <a:buSzPts val="800"/>
              <a:buFont typeface="Calibri"/>
              <a:buNone/>
            </a:pPr>
            <a:r>
              <a:rPr lang="en-US" sz="800">
                <a:solidFill>
                  <a:srgbClr val="5A6A7A"/>
                </a:solidFill>
                <a:latin typeface="Calibri"/>
                <a:ea typeface="Calibri"/>
                <a:cs typeface="Calibri"/>
                <a:sym typeface="Calibri"/>
              </a:rPr>
              <a:t>useR! 2026  ·  Karadağ, Sazak, Aydın &amp; Pietrzak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1"/>
          <p:cNvSpPr/>
          <p:nvPr/>
        </p:nvSpPr>
        <p:spPr>
          <a:xfrm>
            <a:off x="1225819" y="-17242"/>
            <a:ext cx="822960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3366"/>
                </a:solidFill>
                <a:latin typeface="Cambria"/>
                <a:ea typeface="Cambria"/>
                <a:cs typeface="Cambria"/>
                <a:sym typeface="Cambria"/>
              </a:rPr>
              <a:t>Styperidge.reg — Functions &amp; Outputs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444" y="-36866"/>
            <a:ext cx="846066" cy="8460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7" name="Google Shape;307;p11"/>
          <p:cNvGraphicFramePr/>
          <p:nvPr/>
        </p:nvGraphicFramePr>
        <p:xfrm>
          <a:off x="885577" y="6307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{E209F047-F75D-4017-A6DC-6D66B042492D}</a:tableStyleId>
              </a:tblPr>
              <a:tblGrid>
                <a:gridCol w="2870200"/>
                <a:gridCol w="3913850"/>
              </a:tblGrid>
              <a:tr h="206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Function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A1C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Purpose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A1C63"/>
                    </a:solidFill>
                  </a:tcPr>
                </a:tc>
              </a:tr>
              <a:tr h="287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regstyperidge(x, y)  (main function)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S-type robust ridge regression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7FB"/>
                    </a:solidFill>
                  </a:tcPr>
                </a:tc>
              </a:tr>
              <a:tr h="287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Weightedridge.reg(x, y, W)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Weighted ridge regression with user-supplied W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7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"/>
          <p:cNvSpPr/>
          <p:nvPr/>
        </p:nvSpPr>
        <p:spPr>
          <a:xfrm>
            <a:off x="217515" y="1198639"/>
            <a:ext cx="84124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Cambria"/>
              <a:buNone/>
            </a:pPr>
            <a:r>
              <a:rPr b="1" lang="en-US" sz="1200">
                <a:solidFill>
                  <a:srgbClr val="003366"/>
                </a:solidFill>
                <a:latin typeface="Cambria"/>
                <a:ea typeface="Cambria"/>
                <a:cs typeface="Cambria"/>
                <a:sym typeface="Cambria"/>
              </a:rPr>
              <a:t>Example: Hald Dataset  (Portland cement · n=13, p=4 · mctest package)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2"/>
          <p:cNvSpPr/>
          <p:nvPr/>
        </p:nvSpPr>
        <p:spPr>
          <a:xfrm>
            <a:off x="217515" y="1406533"/>
            <a:ext cx="841248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A7A"/>
              </a:buClr>
              <a:buSzPts val="950"/>
              <a:buFont typeface="Calibri"/>
              <a:buNone/>
            </a:pPr>
            <a:r>
              <a:rPr i="1" lang="en-US" sz="950">
                <a:solidFill>
                  <a:srgbClr val="5A6A7A"/>
                </a:solidFill>
                <a:latin typeface="Calibri"/>
                <a:ea typeface="Calibri"/>
                <a:cs typeface="Calibri"/>
                <a:sym typeface="Calibri"/>
              </a:rPr>
              <a:t>Hald (1952) — heat evolved during hardening vs. chemical composition of cement</a:t>
            </a:r>
            <a:endParaRPr sz="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2"/>
          <p:cNvSpPr/>
          <p:nvPr/>
        </p:nvSpPr>
        <p:spPr>
          <a:xfrm>
            <a:off x="141012" y="1624126"/>
            <a:ext cx="4470450" cy="3160737"/>
          </a:xfrm>
          <a:prstGeom prst="rect">
            <a:avLst/>
          </a:prstGeom>
          <a:solidFill>
            <a:srgbClr val="1E2A3A"/>
          </a:solidFill>
          <a:ln cap="flat" cmpd="sng" w="12700">
            <a:solidFill>
              <a:srgbClr val="2C3E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141012" y="1743997"/>
            <a:ext cx="4326605" cy="3057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8D8F0"/>
              </a:buClr>
              <a:buSzPts val="1050"/>
              <a:buFont typeface="Courier New"/>
              <a:buNone/>
            </a:pPr>
            <a:r>
              <a:rPr b="1" lang="en-US" sz="1050">
                <a:solidFill>
                  <a:srgbClr val="A8D8F0"/>
                </a:solidFill>
                <a:latin typeface="Courier New"/>
                <a:ea typeface="Courier New"/>
                <a:cs typeface="Courier New"/>
                <a:sym typeface="Courier New"/>
              </a:rPr>
              <a:t>library("Styperidge.reg")</a:t>
            </a:r>
            <a:endParaRPr b="1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8D8F0"/>
              </a:buClr>
              <a:buSzPts val="1050"/>
              <a:buFont typeface="Courier New"/>
              <a:buNone/>
            </a:pPr>
            <a:r>
              <a:rPr b="1" lang="en-US" sz="1050">
                <a:solidFill>
                  <a:srgbClr val="A8D8F0"/>
                </a:solidFill>
                <a:latin typeface="Courier New"/>
                <a:ea typeface="Courier New"/>
                <a:cs typeface="Courier New"/>
                <a:sym typeface="Courier New"/>
              </a:rPr>
              <a:t>library("mctest")</a:t>
            </a:r>
            <a:endParaRPr b="1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8D8F0"/>
              </a:buClr>
              <a:buSzPts val="1050"/>
              <a:buFont typeface="Courier New"/>
              <a:buNone/>
            </a:pPr>
            <a:r>
              <a:rPr b="1" lang="en-US" sz="1050">
                <a:solidFill>
                  <a:srgbClr val="A8D8F0"/>
                </a:solidFill>
                <a:latin typeface="Courier New"/>
                <a:ea typeface="Courier New"/>
                <a:cs typeface="Courier New"/>
                <a:sym typeface="Courier New"/>
              </a:rPr>
              <a:t>x &lt;- Hald[, -1]</a:t>
            </a:r>
            <a:endParaRPr b="1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8D8F0"/>
              </a:buClr>
              <a:buSzPts val="1050"/>
              <a:buFont typeface="Courier New"/>
              <a:buNone/>
            </a:pPr>
            <a:r>
              <a:rPr b="1" lang="en-US" sz="1050">
                <a:solidFill>
                  <a:srgbClr val="A8D8F0"/>
                </a:solidFill>
                <a:latin typeface="Courier New"/>
                <a:ea typeface="Courier New"/>
                <a:cs typeface="Courier New"/>
                <a:sym typeface="Courier New"/>
              </a:rPr>
              <a:t>y &lt;- Hald[, 1]</a:t>
            </a:r>
            <a:endParaRPr b="1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r>
              <a:t/>
            </a:r>
            <a:endParaRPr b="1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Courier New"/>
              <a:buNone/>
            </a:pPr>
            <a:r>
              <a:rPr b="1" lang="en-US" sz="120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fit &lt;- regstyperidge(x, y)</a:t>
            </a:r>
            <a:endParaRPr b="1" sz="12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r>
              <a:t/>
            </a:r>
            <a:endParaRPr b="1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CC2E5"/>
              </a:buClr>
              <a:buSzPts val="1100"/>
              <a:buFont typeface="Courier New"/>
              <a:buNone/>
            </a:pPr>
            <a:r>
              <a:rPr b="1" lang="en-US" sz="1100">
                <a:solidFill>
                  <a:srgbClr val="9CC2E5"/>
                </a:solidFill>
                <a:latin typeface="Courier New"/>
                <a:ea typeface="Courier New"/>
                <a:cs typeface="Courier New"/>
                <a:sym typeface="Courier New"/>
              </a:rPr>
              <a:t>fit$k</a:t>
            </a:r>
            <a:r>
              <a:rPr b="1" lang="en-US" sz="1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# </a:t>
            </a:r>
            <a:r>
              <a:rPr b="1" lang="en-US" sz="110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0.0336</a:t>
            </a:r>
            <a:r>
              <a:rPr b="1" lang="en-US" sz="1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-outo-selected ridge parameter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A8D8F0"/>
                </a:solidFill>
                <a:latin typeface="Courier New"/>
                <a:ea typeface="Courier New"/>
                <a:cs typeface="Courier New"/>
                <a:sym typeface="Courier New"/>
              </a:rPr>
              <a:t>fit$MSEStype    # </a:t>
            </a:r>
            <a:r>
              <a:rPr b="1" lang="en-US" sz="110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0.0005361965</a:t>
            </a:r>
            <a:r>
              <a:rPr b="1" lang="en-US" sz="1100">
                <a:solidFill>
                  <a:srgbClr val="A8D8F0"/>
                </a:solidFill>
                <a:latin typeface="Courier New"/>
                <a:ea typeface="Courier New"/>
                <a:cs typeface="Courier New"/>
                <a:sym typeface="Courier New"/>
              </a:rPr>
              <a:t> - Mean Squared Error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A8D8F0"/>
                </a:solidFill>
                <a:latin typeface="Courier New"/>
                <a:ea typeface="Courier New"/>
                <a:cs typeface="Courier New"/>
                <a:sym typeface="Courier New"/>
              </a:rPr>
              <a:t>fit$R2Stype     # </a:t>
            </a:r>
            <a:r>
              <a:rPr b="1" lang="en-US" sz="110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0.9869544</a:t>
            </a:r>
            <a:r>
              <a:rPr b="1" lang="en-US" sz="1100">
                <a:solidFill>
                  <a:srgbClr val="A8D8F0"/>
                </a:solidFill>
                <a:latin typeface="Courier New"/>
                <a:ea typeface="Courier New"/>
                <a:cs typeface="Courier New"/>
                <a:sym typeface="Courier New"/>
              </a:rPr>
              <a:t> - R-squared</a:t>
            </a:r>
            <a:endParaRPr b="1" sz="1100">
              <a:solidFill>
                <a:srgbClr val="A8D8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A8D8F0"/>
                </a:solidFill>
                <a:latin typeface="Courier New"/>
                <a:ea typeface="Courier New"/>
                <a:cs typeface="Courier New"/>
                <a:sym typeface="Courier New"/>
              </a:rPr>
              <a:t>fit$betaorStype # original-scale coefficients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8D8F0"/>
              </a:buClr>
              <a:buSzPts val="1100"/>
              <a:buFont typeface="Courier New"/>
              <a:buNone/>
            </a:pPr>
            <a:r>
              <a:rPr b="1" lang="en-US" sz="1100">
                <a:solidFill>
                  <a:srgbClr val="A8D8F0"/>
                </a:solidFill>
                <a:latin typeface="Courier New"/>
                <a:ea typeface="Courier New"/>
                <a:cs typeface="Courier New"/>
                <a:sym typeface="Courier New"/>
              </a:rPr>
              <a:t>fit$stdbeta     # standard errors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8D8F0"/>
              </a:buClr>
              <a:buSzPts val="1100"/>
              <a:buFont typeface="Courier New"/>
              <a:buNone/>
            </a:pPr>
            <a:r>
              <a:rPr b="1" lang="en-US" sz="1100">
                <a:solidFill>
                  <a:srgbClr val="A8D8F0"/>
                </a:solidFill>
                <a:latin typeface="Courier New"/>
                <a:ea typeface="Courier New"/>
                <a:cs typeface="Courier New"/>
                <a:sym typeface="Courier New"/>
              </a:rPr>
              <a:t>fit$anovatable  # full ANOVA table</a:t>
            </a:r>
            <a:endParaRPr b="1" sz="1100">
              <a:solidFill>
                <a:srgbClr val="A8D8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1" sz="1100">
              <a:solidFill>
                <a:srgbClr val="A8D8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Courier New"/>
              <a:buNone/>
            </a:pPr>
            <a:r>
              <a:rPr b="1" lang="en-US" sz="120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All stype robust ridge regression results.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2"/>
          <p:cNvSpPr/>
          <p:nvPr/>
        </p:nvSpPr>
        <p:spPr>
          <a:xfrm>
            <a:off x="885577" y="-64939"/>
            <a:ext cx="822960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3366"/>
                </a:solidFill>
                <a:latin typeface="Cambria"/>
                <a:ea typeface="Cambria"/>
                <a:cs typeface="Cambria"/>
                <a:sym typeface="Cambria"/>
              </a:rPr>
              <a:t>Styperidge.reg — Functions &amp; Example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5440" y="-43675"/>
            <a:ext cx="846066" cy="8460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8" name="Google Shape;318;p12"/>
          <p:cNvGraphicFramePr/>
          <p:nvPr/>
        </p:nvGraphicFramePr>
        <p:xfrm>
          <a:off x="883578" y="4113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{E209F047-F75D-4017-A6DC-6D66B042492D}</a:tableStyleId>
              </a:tblPr>
              <a:tblGrid>
                <a:gridCol w="2700100"/>
                <a:gridCol w="3681900"/>
              </a:tblGrid>
              <a:tr h="206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Function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A1C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Purpose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A1C63"/>
                    </a:solidFill>
                  </a:tcPr>
                </a:tc>
              </a:tr>
              <a:tr h="287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regstyperidge(x, y)  (main function)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S-type robust ridge regression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7FB"/>
                    </a:solidFill>
                  </a:tcPr>
                </a:tc>
              </a:tr>
              <a:tr h="287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Weightedridge.reg(x, y, W)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Weighted ridge regression with user-supplied W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0D8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7FB"/>
                    </a:solidFill>
                  </a:tcPr>
                </a:tc>
              </a:tr>
            </a:tbl>
          </a:graphicData>
        </a:graphic>
      </p:graphicFrame>
      <p:sp>
        <p:nvSpPr>
          <p:cNvPr id="319" name="Google Shape;319;p12"/>
          <p:cNvSpPr/>
          <p:nvPr/>
        </p:nvSpPr>
        <p:spPr>
          <a:xfrm>
            <a:off x="4356997" y="1381796"/>
            <a:ext cx="4758180" cy="3288931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D70C9"/>
              </a:gs>
              <a:gs pos="100000">
                <a:srgbClr val="2D60B9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313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2"/>
          <p:cNvSpPr/>
          <p:nvPr/>
        </p:nvSpPr>
        <p:spPr>
          <a:xfrm>
            <a:off x="4467617" y="1555874"/>
            <a:ext cx="4738719" cy="30673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Weighted_ridgereg=Weightedridge.reg(x, y, W)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Weighted_ridgereg$k                 # </a:t>
            </a:r>
            <a:r>
              <a:rPr b="1" lang="en-US"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0.0336</a:t>
            </a:r>
            <a:r>
              <a:rPr b="1"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- auto-selected ridge parameter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Weighted_ridgereg$MSE           # </a:t>
            </a:r>
            <a:r>
              <a:rPr b="1" lang="en-US" sz="1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0.0009074313</a:t>
            </a:r>
            <a:r>
              <a:rPr b="1"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- Mean Squared Error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Weighted_ridgereg$R2Stype     # </a:t>
            </a:r>
            <a:r>
              <a:rPr b="1" lang="en-US" sz="1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0.9869544</a:t>
            </a:r>
            <a:r>
              <a:rPr b="1"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- R-squared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Weighted_ridgereg$betaor        # original-scale coefficients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#       [,1]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# [1,] 55.2358010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# [2,]  2.0657042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# [3,]  0.3620323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# [4,] -0.2701473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# [5,] -0.5455225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Weighted_ridgereg$stdbeta     # standard errors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Weighted_ridgereg$anovatable  # full ANOVA table</a:t>
            </a:r>
            <a:endParaRPr b="1" sz="12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All weighted ridge regression results with user - supplied W</a:t>
            </a:r>
            <a:endParaRPr b="1" sz="12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2"/>
          <p:cNvSpPr/>
          <p:nvPr/>
        </p:nvSpPr>
        <p:spPr>
          <a:xfrm>
            <a:off x="250740" y="4954909"/>
            <a:ext cx="822960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900"/>
              <a:buFont typeface="Calibri"/>
              <a:buNone/>
            </a:pPr>
            <a:r>
              <a:rPr i="1" lang="en-US" sz="900">
                <a:solidFill>
                  <a:srgbClr val="005A9E"/>
                </a:solidFill>
                <a:latin typeface="Calibri"/>
                <a:ea typeface="Calibri"/>
                <a:cs typeface="Calibri"/>
                <a:sym typeface="Calibri"/>
              </a:rPr>
              <a:t>Karadağ, Sazak &amp; Aydın (2026)  · styperidge.reg cran;  Karadağ &amp; Sazak (2026) -  J. Stat. Comput. Simul.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2"/>
          <p:cNvSpPr/>
          <p:nvPr/>
        </p:nvSpPr>
        <p:spPr>
          <a:xfrm>
            <a:off x="0" y="4920392"/>
            <a:ext cx="8839201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A6A7A"/>
              </a:buClr>
              <a:buSzPts val="900"/>
              <a:buFont typeface="Calibri"/>
              <a:buNone/>
            </a:pPr>
            <a:r>
              <a:rPr lang="en-US" sz="900">
                <a:solidFill>
                  <a:srgbClr val="5A6A7A"/>
                </a:solidFill>
                <a:latin typeface="Calibri"/>
                <a:ea typeface="Calibri"/>
                <a:cs typeface="Calibri"/>
                <a:sym typeface="Calibri"/>
              </a:rPr>
              <a:t>useR! 2026  ·  Karadağ, Sazak, Aydın &amp; Pietrzak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3" name="Google Shape;323;p12"/>
          <p:cNvCxnSpPr/>
          <p:nvPr/>
        </p:nvCxnSpPr>
        <p:spPr>
          <a:xfrm>
            <a:off x="365760" y="4965898"/>
            <a:ext cx="8412480" cy="0"/>
          </a:xfrm>
          <a:prstGeom prst="straightConnector1">
            <a:avLst/>
          </a:prstGeom>
          <a:noFill/>
          <a:ln cap="flat" cmpd="sng" w="10150">
            <a:solidFill>
              <a:srgbClr val="C8D8E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8" name="Google Shape;328;p13"/>
          <p:cNvCxnSpPr/>
          <p:nvPr/>
        </p:nvCxnSpPr>
        <p:spPr>
          <a:xfrm>
            <a:off x="365760" y="4933387"/>
            <a:ext cx="8412480" cy="0"/>
          </a:xfrm>
          <a:prstGeom prst="straightConnector1">
            <a:avLst/>
          </a:prstGeom>
          <a:noFill/>
          <a:ln cap="flat" cmpd="sng" w="10150">
            <a:solidFill>
              <a:srgbClr val="C8D8E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9" name="Google Shape;329;p13"/>
          <p:cNvSpPr/>
          <p:nvPr/>
        </p:nvSpPr>
        <p:spPr>
          <a:xfrm>
            <a:off x="1580236" y="1266660"/>
            <a:ext cx="5089921" cy="1392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b="1" i="1"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➡ Small data worked perfectly. </a:t>
            </a:r>
            <a:endParaRPr b="1" i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b="1" i="1"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Can it handle more than 35000 rows?</a:t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3"/>
          <p:cNvSpPr/>
          <p:nvPr/>
        </p:nvSpPr>
        <p:spPr>
          <a:xfrm>
            <a:off x="1927568" y="95894"/>
            <a:ext cx="822960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3366"/>
                </a:solidFill>
                <a:latin typeface="Cambria"/>
                <a:ea typeface="Cambria"/>
                <a:cs typeface="Cambria"/>
                <a:sym typeface="Cambria"/>
              </a:rPr>
              <a:t>Package: Styperidge.reg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5440" y="-43675"/>
            <a:ext cx="846066" cy="846066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3"/>
          <p:cNvSpPr/>
          <p:nvPr/>
        </p:nvSpPr>
        <p:spPr>
          <a:xfrm>
            <a:off x="0" y="4899127"/>
            <a:ext cx="87782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A6A7A"/>
              </a:buClr>
              <a:buSzPts val="900"/>
              <a:buFont typeface="Calibri"/>
              <a:buNone/>
            </a:pPr>
            <a:r>
              <a:rPr lang="en-US" sz="900">
                <a:solidFill>
                  <a:srgbClr val="5A6A7A"/>
                </a:solidFill>
                <a:latin typeface="Calibri"/>
                <a:ea typeface="Calibri"/>
                <a:cs typeface="Calibri"/>
                <a:sym typeface="Calibri"/>
              </a:rPr>
              <a:t>useR! 2026  ·  Karadağ, Sazak, Aydın &amp; Pietrzak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"/>
          <p:cNvSpPr/>
          <p:nvPr/>
        </p:nvSpPr>
        <p:spPr>
          <a:xfrm>
            <a:off x="0" y="4906004"/>
            <a:ext cx="8796528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A6A7A"/>
              </a:buClr>
              <a:buSzPts val="900"/>
              <a:buFont typeface="Calibri"/>
              <a:buNone/>
            </a:pPr>
            <a:r>
              <a:rPr lang="en-US" sz="900">
                <a:solidFill>
                  <a:srgbClr val="5A6A7A"/>
                </a:solidFill>
                <a:latin typeface="Calibri"/>
                <a:ea typeface="Calibri"/>
                <a:cs typeface="Calibri"/>
                <a:sym typeface="Calibri"/>
              </a:rPr>
              <a:t>useR! 2026  ·  Karadağ, Sazak, Aydın &amp; Pietrzak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9" name="Google Shape;339;p14"/>
          <p:cNvCxnSpPr/>
          <p:nvPr/>
        </p:nvCxnSpPr>
        <p:spPr>
          <a:xfrm>
            <a:off x="365760" y="4887716"/>
            <a:ext cx="8412480" cy="0"/>
          </a:xfrm>
          <a:prstGeom prst="straightConnector1">
            <a:avLst/>
          </a:prstGeom>
          <a:noFill/>
          <a:ln cap="flat" cmpd="sng" w="10150">
            <a:solidFill>
              <a:srgbClr val="C8D8E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0" name="Google Shape;340;p14"/>
          <p:cNvSpPr/>
          <p:nvPr/>
        </p:nvSpPr>
        <p:spPr>
          <a:xfrm>
            <a:off x="1007165" y="54864"/>
            <a:ext cx="822960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Cambria"/>
              <a:buNone/>
            </a:pPr>
            <a:r>
              <a:rPr b="1" lang="en-US" sz="2400">
                <a:solidFill>
                  <a:srgbClr val="003366"/>
                </a:solidFill>
                <a:latin typeface="Cambria"/>
                <a:ea typeface="Cambria"/>
                <a:cs typeface="Cambria"/>
                <a:sym typeface="Cambria"/>
              </a:rPr>
              <a:t>Scaling Up: Steel Industry Energy Data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4"/>
          <p:cNvSpPr/>
          <p:nvPr/>
        </p:nvSpPr>
        <p:spPr>
          <a:xfrm>
            <a:off x="822960" y="534924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1400"/>
              <a:buFont typeface="Calibri"/>
              <a:buNone/>
            </a:pPr>
            <a:r>
              <a:rPr b="1" i="1" lang="en-US" sz="1400">
                <a:solidFill>
                  <a:srgbClr val="005A9E"/>
                </a:solidFill>
                <a:latin typeface="Calibri"/>
                <a:ea typeface="Calibri"/>
                <a:cs typeface="Calibri"/>
                <a:sym typeface="Calibri"/>
              </a:rPr>
              <a:t>A real-world high-dimensional case study  ·  Sathishkumar et al. (2020)  ·  UCI ML Repository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4"/>
          <p:cNvSpPr/>
          <p:nvPr/>
        </p:nvSpPr>
        <p:spPr>
          <a:xfrm>
            <a:off x="274320" y="809244"/>
            <a:ext cx="1993392" cy="1051560"/>
          </a:xfrm>
          <a:prstGeom prst="roundRect">
            <a:avLst>
              <a:gd fmla="val 6957" name="adj"/>
            </a:avLst>
          </a:prstGeom>
          <a:solidFill>
            <a:srgbClr val="D6E4F0"/>
          </a:solidFill>
          <a:ln>
            <a:noFill/>
          </a:ln>
          <a:effectLst>
            <a:outerShdw blurRad="63500" rotWithShape="0" algn="bl" dir="2700000" dist="254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4"/>
          <p:cNvSpPr/>
          <p:nvPr/>
        </p:nvSpPr>
        <p:spPr>
          <a:xfrm>
            <a:off x="365760" y="900684"/>
            <a:ext cx="1810512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📊  Dataset Size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4"/>
          <p:cNvSpPr/>
          <p:nvPr/>
        </p:nvSpPr>
        <p:spPr>
          <a:xfrm>
            <a:off x="365760" y="1193292"/>
            <a:ext cx="1810512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Calibri"/>
              <a:buNone/>
            </a:pPr>
            <a:r>
              <a:rPr b="1" lang="en-US" sz="14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n = 35040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Calibri"/>
              <a:buNone/>
            </a:pPr>
            <a:r>
              <a:rPr b="1" lang="en-US" sz="14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observations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4"/>
          <p:cNvSpPr/>
          <p:nvPr/>
        </p:nvSpPr>
        <p:spPr>
          <a:xfrm>
            <a:off x="2450592" y="809244"/>
            <a:ext cx="1993392" cy="1051560"/>
          </a:xfrm>
          <a:prstGeom prst="roundRect">
            <a:avLst>
              <a:gd fmla="val 6957" name="adj"/>
            </a:avLst>
          </a:prstGeom>
          <a:solidFill>
            <a:srgbClr val="D6E4F0"/>
          </a:solidFill>
          <a:ln>
            <a:noFill/>
          </a:ln>
          <a:effectLst>
            <a:outerShdw blurRad="63500" rotWithShape="0" algn="bl" dir="2700000" dist="254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4"/>
          <p:cNvSpPr/>
          <p:nvPr/>
        </p:nvSpPr>
        <p:spPr>
          <a:xfrm>
            <a:off x="2542032" y="900684"/>
            <a:ext cx="1810512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📐  Predictors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4"/>
          <p:cNvSpPr/>
          <p:nvPr/>
        </p:nvSpPr>
        <p:spPr>
          <a:xfrm>
            <a:off x="2542032" y="1193292"/>
            <a:ext cx="1810512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Calibri"/>
              <a:buNone/>
            </a:pPr>
            <a:r>
              <a:rPr b="1" lang="en-US" sz="14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p = 6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Calibri"/>
              <a:buNone/>
            </a:pPr>
            <a:r>
              <a:rPr b="1" lang="en-US" sz="14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4"/>
          <p:cNvSpPr/>
          <p:nvPr/>
        </p:nvSpPr>
        <p:spPr>
          <a:xfrm>
            <a:off x="4626864" y="809244"/>
            <a:ext cx="1993392" cy="1051560"/>
          </a:xfrm>
          <a:prstGeom prst="roundRect">
            <a:avLst>
              <a:gd fmla="val 6957" name="adj"/>
            </a:avLst>
          </a:prstGeom>
          <a:solidFill>
            <a:srgbClr val="D6E4F0"/>
          </a:solidFill>
          <a:ln>
            <a:noFill/>
          </a:ln>
          <a:effectLst>
            <a:outerShdw blurRad="63500" rotWithShape="0" algn="bl" dir="2700000" dist="254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4"/>
          <p:cNvSpPr/>
          <p:nvPr/>
        </p:nvSpPr>
        <p:spPr>
          <a:xfrm>
            <a:off x="4718304" y="900684"/>
            <a:ext cx="1810512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🎯  Response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4"/>
          <p:cNvSpPr/>
          <p:nvPr/>
        </p:nvSpPr>
        <p:spPr>
          <a:xfrm>
            <a:off x="4718304" y="1193292"/>
            <a:ext cx="1810512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Calibri"/>
              <a:buNone/>
            </a:pPr>
            <a:r>
              <a:rPr b="1" lang="en-US" sz="14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Usage_kWh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Calibri"/>
              <a:buNone/>
            </a:pPr>
            <a:r>
              <a:rPr b="1" lang="en-US" sz="14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(energy consumption)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4"/>
          <p:cNvSpPr/>
          <p:nvPr/>
        </p:nvSpPr>
        <p:spPr>
          <a:xfrm>
            <a:off x="6803136" y="809244"/>
            <a:ext cx="1993392" cy="1051560"/>
          </a:xfrm>
          <a:prstGeom prst="roundRect">
            <a:avLst>
              <a:gd fmla="val 6957" name="adj"/>
            </a:avLst>
          </a:prstGeom>
          <a:solidFill>
            <a:srgbClr val="D6E4F0"/>
          </a:solidFill>
          <a:ln>
            <a:noFill/>
          </a:ln>
          <a:effectLst>
            <a:outerShdw blurRad="63500" rotWithShape="0" algn="bl" dir="2700000" dist="254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4"/>
          <p:cNvSpPr/>
          <p:nvPr/>
        </p:nvSpPr>
        <p:spPr>
          <a:xfrm>
            <a:off x="6894576" y="900684"/>
            <a:ext cx="1810512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📅  Period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4"/>
          <p:cNvSpPr/>
          <p:nvPr/>
        </p:nvSpPr>
        <p:spPr>
          <a:xfrm>
            <a:off x="6894576" y="1193292"/>
            <a:ext cx="1810512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Calibri"/>
              <a:buNone/>
            </a:pPr>
            <a:r>
              <a:rPr b="1" lang="en-US" sz="14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2018  ·  South Korea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Calibri"/>
              <a:buNone/>
            </a:pPr>
            <a:r>
              <a:rPr b="1" lang="en-US" sz="14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steel industry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4"/>
          <p:cNvSpPr/>
          <p:nvPr/>
        </p:nvSpPr>
        <p:spPr>
          <a:xfrm>
            <a:off x="274320" y="1997964"/>
            <a:ext cx="45720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Cambria"/>
              <a:buNone/>
            </a:pPr>
            <a:r>
              <a:rPr b="1" lang="en-US" sz="1400">
                <a:solidFill>
                  <a:srgbClr val="003366"/>
                </a:solidFill>
                <a:latin typeface="Cambria"/>
                <a:ea typeface="Cambria"/>
                <a:cs typeface="Cambria"/>
                <a:sym typeface="Cambria"/>
              </a:rPr>
              <a:t>Predictor Variables (X):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4"/>
          <p:cNvSpPr/>
          <p:nvPr/>
        </p:nvSpPr>
        <p:spPr>
          <a:xfrm>
            <a:off x="274320" y="2272284"/>
            <a:ext cx="45720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Calibri"/>
              <a:buChar char="•"/>
            </a:pPr>
            <a:r>
              <a:rPr b="1" lang="en-US" sz="14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X₁  Lagging Current Reactive Power (kVArh)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Calibri"/>
              <a:buChar char="•"/>
            </a:pPr>
            <a:r>
              <a:rPr b="1" lang="en-US" sz="14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X₂  Leading Current Reactive Power (kVArh)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Calibri"/>
              <a:buChar char="•"/>
            </a:pPr>
            <a:r>
              <a:rPr b="1" lang="en-US" sz="14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X₃  CO₂ emissions (tCO₂)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Calibri"/>
              <a:buChar char="•"/>
            </a:pPr>
            <a:r>
              <a:rPr b="1" lang="en-US" sz="14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X₄  Lagging Current Power Factor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Calibri"/>
              <a:buChar char="•"/>
            </a:pPr>
            <a:r>
              <a:rPr b="1" lang="en-US" sz="14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X₅  Leading Current Power Factor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Calibri"/>
              <a:buChar char="•"/>
            </a:pPr>
            <a:r>
              <a:rPr b="1" lang="en-US" sz="14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X₆  NSM — Number of Seconds from Midnight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4"/>
          <p:cNvSpPr/>
          <p:nvPr/>
        </p:nvSpPr>
        <p:spPr>
          <a:xfrm>
            <a:off x="4937760" y="1997964"/>
            <a:ext cx="3749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Cambria"/>
              <a:buNone/>
            </a:pPr>
            <a:r>
              <a:rPr b="1" lang="en-US" sz="1400">
                <a:solidFill>
                  <a:srgbClr val="003366"/>
                </a:solidFill>
                <a:latin typeface="Cambria"/>
                <a:ea typeface="Cambria"/>
                <a:cs typeface="Cambria"/>
                <a:sym typeface="Cambria"/>
              </a:rPr>
              <a:t>Multicollinearity Diagnostic  (k = 0):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7" name="Google Shape;357;p14"/>
          <p:cNvGraphicFramePr/>
          <p:nvPr/>
        </p:nvGraphicFramePr>
        <p:xfrm>
          <a:off x="4937760" y="227228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{E209F047-F75D-4017-A6DC-6D66B042492D}</a:tableStyleId>
              </a:tblPr>
              <a:tblGrid>
                <a:gridCol w="2011675"/>
                <a:gridCol w="1737350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Variable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VIF at k=0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36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X₁ Lag. Reactive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6600"/>
                        </a:buClr>
                        <a:buSzPts val="1050"/>
                        <a:buFont typeface="Calibri"/>
                        <a:buNone/>
                      </a:pPr>
                      <a:r>
                        <a:rPr lang="en-US" sz="1050" u="none" cap="none" strike="noStrike">
                          <a:solidFill>
                            <a:srgbClr val="CC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6.35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7FB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X₂ Lead. Reactive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B1A1A"/>
                        </a:buClr>
                        <a:buSzPts val="1050"/>
                        <a:buFont typeface="Calibri"/>
                        <a:buNone/>
                      </a:pPr>
                      <a:r>
                        <a:rPr lang="en-US" sz="1050" u="none" cap="none" strike="noStrike">
                          <a:solidFill>
                            <a:srgbClr val="8B1A1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9.59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7FB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X₃ CO₂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B1A1A"/>
                        </a:buClr>
                        <a:buSzPts val="1050"/>
                        <a:buFont typeface="Calibri"/>
                        <a:buNone/>
                      </a:pPr>
                      <a:r>
                        <a:rPr lang="en-US" sz="1050" u="none" cap="none" strike="noStrike">
                          <a:solidFill>
                            <a:srgbClr val="8B1A1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9.75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7FB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X₄ Lag. PF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3.72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7FB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X₅ Lead. PF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B1A1A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8B1A1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10.61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7FB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X₆ NSM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lang="en-US" sz="105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1.52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0D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7FB"/>
                    </a:solidFill>
                  </a:tcPr>
                </a:tc>
              </a:tr>
            </a:tbl>
          </a:graphicData>
        </a:graphic>
      </p:graphicFrame>
      <p:sp>
        <p:nvSpPr>
          <p:cNvPr id="358" name="Google Shape;358;p14"/>
          <p:cNvSpPr/>
          <p:nvPr/>
        </p:nvSpPr>
        <p:spPr>
          <a:xfrm>
            <a:off x="4937760" y="4212530"/>
            <a:ext cx="3767328" cy="59288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B1A1A"/>
              </a:buClr>
              <a:buSzPts val="1400"/>
              <a:buFont typeface="Calibri"/>
              <a:buNone/>
            </a:pPr>
            <a:r>
              <a:rPr b="1" i="1" lang="en-US" sz="1400">
                <a:solidFill>
                  <a:srgbClr val="8B1A1A"/>
                </a:solidFill>
                <a:latin typeface="Calibri"/>
                <a:ea typeface="Calibri"/>
                <a:cs typeface="Calibri"/>
                <a:sym typeface="Calibri"/>
              </a:rPr>
              <a:t>VIF &gt; 5 for 3 predictors — multicollinearity confirmed 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4"/>
          <p:cNvSpPr/>
          <p:nvPr/>
        </p:nvSpPr>
        <p:spPr>
          <a:xfrm>
            <a:off x="175863" y="3824754"/>
            <a:ext cx="4761898" cy="35446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0392B"/>
              </a:buClr>
              <a:buSzPts val="1200"/>
              <a:buFont typeface="Calibri"/>
              <a:buNone/>
            </a:pPr>
            <a:r>
              <a:rPr b="1" i="1" lang="en-US" sz="1200">
                <a:solidFill>
                  <a:srgbClr val="C0392B"/>
                </a:solidFill>
                <a:latin typeface="Calibri"/>
                <a:ea typeface="Calibri"/>
                <a:cs typeface="Calibri"/>
                <a:sym typeface="Calibri"/>
              </a:rPr>
              <a:t>➡ We applied regstyperidge() to this dataset — and hit an unexpected performance wall.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83620" cy="78362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14"/>
          <p:cNvSpPr/>
          <p:nvPr/>
        </p:nvSpPr>
        <p:spPr>
          <a:xfrm>
            <a:off x="274320" y="4518583"/>
            <a:ext cx="415212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⏱</a:t>
            </a:r>
            <a:r>
              <a:rPr b="1" lang="en-US" sz="18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en-US" sz="14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Execution time on Steel dataset:  </a:t>
            </a:r>
            <a:r>
              <a:rPr b="1" lang="en-US" sz="1400">
                <a:solidFill>
                  <a:srgbClr val="8B1A1A"/>
                </a:solidFill>
                <a:latin typeface="Cambria"/>
                <a:ea typeface="Cambria"/>
                <a:cs typeface="Cambria"/>
                <a:sym typeface="Cambria"/>
              </a:rPr>
              <a:t>~4 hours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4"/>
          <p:cNvSpPr/>
          <p:nvPr/>
        </p:nvSpPr>
        <p:spPr>
          <a:xfrm>
            <a:off x="175862" y="4353800"/>
            <a:ext cx="4761898" cy="500792"/>
          </a:xfrm>
          <a:prstGeom prst="frame">
            <a:avLst>
              <a:gd fmla="val 1250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5"/>
          <p:cNvSpPr/>
          <p:nvPr/>
        </p:nvSpPr>
        <p:spPr>
          <a:xfrm>
            <a:off x="0" y="4892040"/>
            <a:ext cx="87782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A6A7A"/>
              </a:buClr>
              <a:buSzPts val="900"/>
              <a:buFont typeface="Calibri"/>
              <a:buNone/>
            </a:pPr>
            <a:r>
              <a:rPr lang="en-US" sz="900">
                <a:solidFill>
                  <a:srgbClr val="5A6A7A"/>
                </a:solidFill>
                <a:latin typeface="Calibri"/>
                <a:ea typeface="Calibri"/>
                <a:cs typeface="Calibri"/>
                <a:sym typeface="Calibri"/>
              </a:rPr>
              <a:t>useR! 2026  ·  Karadağ, Sazak, Aydın &amp; Pietrzak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9" name="Google Shape;369;p15"/>
          <p:cNvCxnSpPr/>
          <p:nvPr/>
        </p:nvCxnSpPr>
        <p:spPr>
          <a:xfrm>
            <a:off x="365760" y="4937544"/>
            <a:ext cx="8412480" cy="0"/>
          </a:xfrm>
          <a:prstGeom prst="straightConnector1">
            <a:avLst/>
          </a:prstGeom>
          <a:noFill/>
          <a:ln cap="flat" cmpd="sng" w="10150">
            <a:solidFill>
              <a:srgbClr val="C8D8E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0" name="Google Shape;370;p15"/>
          <p:cNvSpPr/>
          <p:nvPr/>
        </p:nvSpPr>
        <p:spPr>
          <a:xfrm>
            <a:off x="1097280" y="36576"/>
            <a:ext cx="822960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Cambria"/>
              <a:buNone/>
            </a:pPr>
            <a:r>
              <a:rPr b="1" lang="en-US" sz="2400">
                <a:solidFill>
                  <a:srgbClr val="003366"/>
                </a:solidFill>
                <a:latin typeface="Cambria"/>
                <a:ea typeface="Cambria"/>
                <a:cs typeface="Cambria"/>
                <a:sym typeface="Cambria"/>
              </a:rPr>
              <a:t>The Optimization: Stype.est v0.2.0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5"/>
          <p:cNvSpPr/>
          <p:nvPr/>
        </p:nvSpPr>
        <p:spPr>
          <a:xfrm>
            <a:off x="640080" y="640080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1400"/>
              <a:buFont typeface="Calibri"/>
              <a:buNone/>
            </a:pPr>
            <a:r>
              <a:rPr b="1" i="1" lang="en-US" sz="1400">
                <a:solidFill>
                  <a:srgbClr val="005A9E"/>
                </a:solidFill>
                <a:latin typeface="Calibri"/>
                <a:ea typeface="Calibri"/>
                <a:cs typeface="Calibri"/>
                <a:sym typeface="Calibri"/>
              </a:rPr>
              <a:t>Hald (n=13) ran in seconds. Steel (n=35040) took ~4 hours. We profiled regstype() and found the bottleneck.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5"/>
          <p:cNvSpPr/>
          <p:nvPr/>
        </p:nvSpPr>
        <p:spPr>
          <a:xfrm>
            <a:off x="210312" y="975750"/>
            <a:ext cx="8412480" cy="566928"/>
          </a:xfrm>
          <a:prstGeom prst="roundRect">
            <a:avLst>
              <a:gd fmla="val 12903" name="adj"/>
            </a:avLst>
          </a:prstGeom>
          <a:solidFill>
            <a:srgbClr val="FFF8E1"/>
          </a:solidFill>
          <a:ln>
            <a:noFill/>
          </a:ln>
          <a:effectLst>
            <a:outerShdw blurRad="63500" rotWithShape="0" algn="bl" dir="2700000" dist="254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5"/>
          <p:cNvSpPr/>
          <p:nvPr/>
        </p:nvSpPr>
        <p:spPr>
          <a:xfrm>
            <a:off x="393192" y="1058046"/>
            <a:ext cx="347472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Calibri"/>
              <a:buNone/>
            </a:pPr>
            <a:r>
              <a:rPr b="1" lang="en-US" sz="14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⏱  Execution time on Steel dataset: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5"/>
          <p:cNvSpPr/>
          <p:nvPr/>
        </p:nvSpPr>
        <p:spPr>
          <a:xfrm>
            <a:off x="3287268" y="1067190"/>
            <a:ext cx="1371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B1A1A"/>
              </a:buClr>
              <a:buSzPts val="1400"/>
              <a:buFont typeface="Cambria"/>
              <a:buNone/>
            </a:pPr>
            <a:r>
              <a:rPr b="1" lang="en-US" sz="1400">
                <a:solidFill>
                  <a:srgbClr val="8B1A1A"/>
                </a:solidFill>
                <a:latin typeface="Cambria"/>
                <a:ea typeface="Cambria"/>
                <a:cs typeface="Cambria"/>
                <a:sym typeface="Cambria"/>
              </a:rPr>
              <a:t>~4 hours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5"/>
          <p:cNvSpPr/>
          <p:nvPr/>
        </p:nvSpPr>
        <p:spPr>
          <a:xfrm>
            <a:off x="4312406" y="1071762"/>
            <a:ext cx="4572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A7A"/>
              </a:buClr>
              <a:buSzPts val="1400"/>
              <a:buFont typeface="Calibri"/>
              <a:buNone/>
            </a:pPr>
            <a:r>
              <a:rPr b="1" lang="en-US" sz="1400">
                <a:solidFill>
                  <a:srgbClr val="5A6A7A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5"/>
          <p:cNvSpPr/>
          <p:nvPr/>
        </p:nvSpPr>
        <p:spPr>
          <a:xfrm>
            <a:off x="4658869" y="1075661"/>
            <a:ext cx="1741932" cy="280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1A6B3C"/>
                </a:solidFill>
                <a:latin typeface="Cambria"/>
                <a:ea typeface="Cambria"/>
                <a:cs typeface="Cambria"/>
                <a:sym typeface="Cambria"/>
              </a:rPr>
              <a:t>~3 minutes</a:t>
            </a:r>
            <a:endParaRPr b="1" sz="1400">
              <a:solidFill>
                <a:srgbClr val="1A6B3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7" name="Google Shape;377;p15"/>
          <p:cNvSpPr/>
          <p:nvPr/>
        </p:nvSpPr>
        <p:spPr>
          <a:xfrm>
            <a:off x="6702552" y="1103766"/>
            <a:ext cx="1828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A7A"/>
              </a:buClr>
              <a:buSzPts val="1400"/>
              <a:buFont typeface="Calibri"/>
              <a:buNone/>
            </a:pPr>
            <a:r>
              <a:rPr b="1" i="1" lang="en-US" sz="1400">
                <a:solidFill>
                  <a:srgbClr val="5A6A7A"/>
                </a:solidFill>
                <a:latin typeface="Calibri"/>
                <a:ea typeface="Calibri"/>
                <a:cs typeface="Calibri"/>
                <a:sym typeface="Calibri"/>
              </a:rPr>
              <a:t>regstype() optimization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5"/>
          <p:cNvSpPr/>
          <p:nvPr/>
        </p:nvSpPr>
        <p:spPr>
          <a:xfrm>
            <a:off x="2874832" y="1667387"/>
            <a:ext cx="41148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6B3C"/>
              </a:buClr>
              <a:buSzPts val="1600"/>
              <a:buFont typeface="Cambria"/>
              <a:buNone/>
            </a:pPr>
            <a:r>
              <a:rPr b="1" lang="en-US" sz="1600">
                <a:solidFill>
                  <a:srgbClr val="1A6B3C"/>
                </a:solidFill>
                <a:latin typeface="Cambria"/>
                <a:ea typeface="Cambria"/>
                <a:cs typeface="Cambria"/>
                <a:sym typeface="Cambria"/>
              </a:rPr>
              <a:t>What changed in regstype():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5"/>
          <p:cNvSpPr/>
          <p:nvPr/>
        </p:nvSpPr>
        <p:spPr>
          <a:xfrm>
            <a:off x="391810" y="4480560"/>
            <a:ext cx="841248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A7A"/>
              </a:buClr>
              <a:buSzPts val="1400"/>
              <a:buFont typeface="Calibri"/>
              <a:buNone/>
            </a:pPr>
            <a:r>
              <a:rPr b="1" i="1" lang="en-US" sz="1400">
                <a:solidFill>
                  <a:srgbClr val="5A6A7A"/>
                </a:solidFill>
                <a:latin typeface="Calibri"/>
                <a:ea typeface="Calibri"/>
                <a:cs typeface="Calibri"/>
                <a:sym typeface="Calibri"/>
              </a:rPr>
              <a:t>Once Stype.est was optimized, Styperidge.reg benefited automatically — no further changes needed.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83620" cy="7836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81" name="Google Shape;381;p15"/>
          <p:cNvGraphicFramePr/>
          <p:nvPr/>
        </p:nvGraphicFramePr>
        <p:xfrm>
          <a:off x="514403" y="20693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{3F859507-A8CE-4DE6-9CD1-C077549E9C80}</a:tableStyleId>
              </a:tblPr>
              <a:tblGrid>
                <a:gridCol w="3974550"/>
                <a:gridCol w="3974550"/>
              </a:tblGrid>
              <a:tr h="260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</a:rPr>
                        <a:t>Before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</a:rPr>
                        <a:t>After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538135"/>
                    </a:solidFill>
                  </a:tcPr>
                </a:tc>
              </a:tr>
              <a:tr h="260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lm() for initial regression fit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lm.fit() for initial regression fit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260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~40 lines of input handling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2 lines with as.matrix()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260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for loops</a:t>
                      </a:r>
                      <a:endParaRPr b="1"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Vectorized weight computation</a:t>
                      </a:r>
                      <a:endParaRPr b="1" sz="1400" u="none" cap="none" strike="noStrike"/>
                    </a:p>
                  </a:txBody>
                  <a:tcPr marT="45725" marB="45725" marR="91450" marL="91450" anchor="ctr"/>
                </a:tc>
              </a:tr>
              <a:tr h="260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Manual normal formula</a:t>
                      </a:r>
                      <a:endParaRPr b="1"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Built-in dnorm()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260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regweighteds() called every iteration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Called once at the end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55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Intermediate variables included in return list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Intermediate variables removed from return list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457200" y="304800"/>
            <a:ext cx="64000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mbria"/>
              <a:buNone/>
            </a:pPr>
            <a:r>
              <a:rPr b="1" lang="en-US" sz="3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Outline</a:t>
            </a:r>
            <a:endParaRPr/>
          </a:p>
        </p:txBody>
      </p:sp>
      <p:cxnSp>
        <p:nvCxnSpPr>
          <p:cNvPr id="27" name="Google Shape;27;p2"/>
          <p:cNvCxnSpPr/>
          <p:nvPr/>
        </p:nvCxnSpPr>
        <p:spPr>
          <a:xfrm>
            <a:off x="457200" y="914400"/>
            <a:ext cx="3200400" cy="0"/>
          </a:xfrm>
          <a:prstGeom prst="straightConnector1">
            <a:avLst/>
          </a:prstGeom>
          <a:noFill/>
          <a:ln cap="flat" cmpd="sng" w="19050">
            <a:solidFill>
              <a:srgbClr val="E8A02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" name="Google Shape;28;p2"/>
          <p:cNvSpPr/>
          <p:nvPr/>
        </p:nvSpPr>
        <p:spPr>
          <a:xfrm>
            <a:off x="457200" y="1097280"/>
            <a:ext cx="381000" cy="381000"/>
          </a:xfrm>
          <a:prstGeom prst="ellipse">
            <a:avLst/>
          </a:prstGeom>
          <a:solidFill>
            <a:srgbClr val="E8A02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914400" y="1097280"/>
            <a:ext cx="3505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0B8CC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A0B8CC"/>
                </a:solidFill>
                <a:latin typeface="Calibri"/>
                <a:ea typeface="Calibri"/>
                <a:cs typeface="Calibri"/>
                <a:sym typeface="Calibri"/>
              </a:rPr>
              <a:t>Multicollinearity &amp; OLS limitations</a:t>
            </a: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57200" y="1600200"/>
            <a:ext cx="381000" cy="381000"/>
          </a:xfrm>
          <a:prstGeom prst="ellipse">
            <a:avLst/>
          </a:prstGeom>
          <a:solidFill>
            <a:srgbClr val="E8A02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914400" y="1600200"/>
            <a:ext cx="3505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8A020"/>
              </a:buClr>
              <a:buSzPts val="1800"/>
              <a:buFont typeface="Courier New"/>
              <a:buNone/>
            </a:pPr>
            <a:r>
              <a:rPr b="1" lang="en-US" sz="1800">
                <a:solidFill>
                  <a:srgbClr val="E8A020"/>
                </a:solidFill>
                <a:latin typeface="Courier New"/>
                <a:ea typeface="Courier New"/>
                <a:cs typeface="Courier New"/>
                <a:sym typeface="Courier New"/>
              </a:rPr>
              <a:t>ridgregextra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0B8CC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A0B8CC"/>
                </a:solidFill>
                <a:latin typeface="Calibri"/>
                <a:ea typeface="Calibri"/>
                <a:cs typeface="Calibri"/>
                <a:sym typeface="Calibri"/>
              </a:rPr>
              <a:t>VIF-based automatic ridge parameter k</a:t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457200" y="2103120"/>
            <a:ext cx="381000" cy="381000"/>
          </a:xfrm>
          <a:prstGeom prst="ellipse">
            <a:avLst/>
          </a:prstGeom>
          <a:solidFill>
            <a:srgbClr val="90E0A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914400" y="2103120"/>
            <a:ext cx="3505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0E0A0"/>
              </a:buClr>
              <a:buSzPts val="1800"/>
              <a:buFont typeface="Courier New"/>
              <a:buNone/>
            </a:pPr>
            <a:r>
              <a:rPr b="1" lang="en-US" sz="1800">
                <a:solidFill>
                  <a:srgbClr val="90E0A0"/>
                </a:solidFill>
                <a:latin typeface="Courier New"/>
                <a:ea typeface="Courier New"/>
                <a:cs typeface="Courier New"/>
                <a:sym typeface="Courier New"/>
              </a:rPr>
              <a:t>Stype.est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0B8CC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A0B8CC"/>
                </a:solidFill>
                <a:latin typeface="Calibri"/>
                <a:ea typeface="Calibri"/>
                <a:cs typeface="Calibri"/>
                <a:sym typeface="Calibri"/>
              </a:rPr>
              <a:t>S-type robust estimators for linear regression</a:t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4800600" y="1097280"/>
            <a:ext cx="381000" cy="381000"/>
          </a:xfrm>
          <a:prstGeom prst="ellipse">
            <a:avLst/>
          </a:prstGeom>
          <a:solidFill>
            <a:srgbClr val="F0B0B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5257800" y="1097280"/>
            <a:ext cx="3429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0B0B0"/>
              </a:buClr>
              <a:buSzPts val="1800"/>
              <a:buFont typeface="Courier New"/>
              <a:buNone/>
            </a:pPr>
            <a:r>
              <a:rPr b="1" lang="en-US" sz="1800">
                <a:solidFill>
                  <a:srgbClr val="F0B0B0"/>
                </a:solidFill>
                <a:latin typeface="Courier New"/>
                <a:ea typeface="Courier New"/>
                <a:cs typeface="Courier New"/>
                <a:sym typeface="Courier New"/>
              </a:rPr>
              <a:t>Styperidge.reg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0B8CC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A0B8CC"/>
                </a:solidFill>
                <a:latin typeface="Calibri"/>
                <a:ea typeface="Calibri"/>
                <a:cs typeface="Calibri"/>
                <a:sym typeface="Calibri"/>
              </a:rPr>
              <a:t>Robust ridge regression combining both</a:t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4800600" y="1600200"/>
            <a:ext cx="381000" cy="381000"/>
          </a:xfrm>
          <a:prstGeom prst="ellipse">
            <a:avLst/>
          </a:prstGeom>
          <a:solidFill>
            <a:srgbClr val="B0C8E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5257800" y="1600200"/>
            <a:ext cx="3429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Scaling Up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0B8CC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A0B8CC"/>
                </a:solidFill>
                <a:latin typeface="Calibri"/>
                <a:ea typeface="Calibri"/>
                <a:cs typeface="Calibri"/>
                <a:sym typeface="Calibri"/>
              </a:rPr>
              <a:t>Steel industry real-world case (n=35,040)</a:t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4800600" y="2103120"/>
            <a:ext cx="381000" cy="381000"/>
          </a:xfrm>
          <a:prstGeom prst="ellipse">
            <a:avLst/>
          </a:prstGeom>
          <a:solidFill>
            <a:srgbClr val="B0C8E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257800" y="2103120"/>
            <a:ext cx="3429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Optimization &amp; CRAN Timeline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0B8CC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A0B8CC"/>
                </a:solidFill>
                <a:latin typeface="Calibri"/>
                <a:ea typeface="Calibri"/>
                <a:cs typeface="Calibri"/>
                <a:sym typeface="Calibri"/>
              </a:rPr>
              <a:t>~4 hours to ~3 min · package release history</a:t>
            </a: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30371" y="2925771"/>
            <a:ext cx="8623005" cy="694660"/>
          </a:xfrm>
          <a:prstGeom prst="rect">
            <a:avLst/>
          </a:prstGeom>
          <a:solidFill>
            <a:srgbClr val="005A9E">
              <a:alpha val="40000"/>
            </a:srgbClr>
          </a:solidFill>
          <a:ln cap="flat" cmpd="sng" w="12700">
            <a:solidFill>
              <a:srgbClr val="E8A0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Three connected packages — </a:t>
            </a:r>
            <a:r>
              <a:rPr b="1" lang="en-US" sz="1400">
                <a:solidFill>
                  <a:srgbClr val="E8A020"/>
                </a:solidFill>
                <a:latin typeface="Courier New"/>
                <a:ea typeface="Courier New"/>
                <a:cs typeface="Courier New"/>
                <a:sym typeface="Courier New"/>
              </a:rPr>
              <a:t>ridgregextra</a:t>
            </a:r>
            <a:r>
              <a:rPr b="1" lang="en-US" sz="1400">
                <a:solidFill>
                  <a:srgbClr val="B0C8E0"/>
                </a:solidFill>
                <a:latin typeface="Calibri"/>
                <a:ea typeface="Calibri"/>
                <a:cs typeface="Calibri"/>
                <a:sym typeface="Calibri"/>
              </a:rPr>
              <a:t>  ·  </a:t>
            </a:r>
            <a:r>
              <a:rPr b="1" lang="en-US" sz="1400">
                <a:solidFill>
                  <a:srgbClr val="90E0A0"/>
                </a:solidFill>
                <a:latin typeface="Courier New"/>
                <a:ea typeface="Courier New"/>
                <a:cs typeface="Courier New"/>
                <a:sym typeface="Courier New"/>
              </a:rPr>
              <a:t>Stype.est</a:t>
            </a:r>
            <a:r>
              <a:rPr b="1" lang="en-US" sz="1400">
                <a:solidFill>
                  <a:srgbClr val="B0C8E0"/>
                </a:solidFill>
                <a:latin typeface="Calibri"/>
                <a:ea typeface="Calibri"/>
                <a:cs typeface="Calibri"/>
                <a:sym typeface="Calibri"/>
              </a:rPr>
              <a:t>  ·  </a:t>
            </a:r>
            <a:r>
              <a:rPr b="1" lang="en-US" sz="1400">
                <a:solidFill>
                  <a:srgbClr val="F0B0B0"/>
                </a:solidFill>
                <a:latin typeface="Courier New"/>
                <a:ea typeface="Courier New"/>
                <a:cs typeface="Courier New"/>
                <a:sym typeface="Courier New"/>
              </a:rPr>
              <a:t>Styperidge.reg</a:t>
            </a:r>
            <a:r>
              <a:rPr b="1"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— one unified workflow</a:t>
            </a: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457200" y="4769457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090A8"/>
              </a:buClr>
              <a:buSzPts val="1000"/>
              <a:buFont typeface="Calibri"/>
              <a:buNone/>
            </a:pPr>
            <a:r>
              <a:rPr lang="en-US" sz="1000">
                <a:solidFill>
                  <a:srgbClr val="7090A8"/>
                </a:solidFill>
                <a:latin typeface="Calibri"/>
                <a:ea typeface="Calibri"/>
                <a:cs typeface="Calibri"/>
                <a:sym typeface="Calibri"/>
              </a:rPr>
              <a:t>useR! 2026  ·  Karadağ, Sazak, Aydın &amp; Pietrzak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6"/>
          <p:cNvSpPr/>
          <p:nvPr/>
        </p:nvSpPr>
        <p:spPr>
          <a:xfrm>
            <a:off x="2126512" y="0"/>
            <a:ext cx="6743167" cy="612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Steel Industry Data — Results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6"/>
          <p:cNvSpPr/>
          <p:nvPr/>
        </p:nvSpPr>
        <p:spPr>
          <a:xfrm>
            <a:off x="764481" y="576071"/>
            <a:ext cx="85953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r>
              <a:rPr b="1" i="1"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regstyperidge() </a:t>
            </a:r>
            <a:r>
              <a:rPr b="1" i="1" lang="en-US" sz="1400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applied to n=35,040 observations  ·  p=6 predictors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6"/>
          <p:cNvSpPr/>
          <p:nvPr/>
        </p:nvSpPr>
        <p:spPr>
          <a:xfrm>
            <a:off x="182880" y="891539"/>
            <a:ext cx="4114800" cy="1978545"/>
          </a:xfrm>
          <a:prstGeom prst="rect">
            <a:avLst/>
          </a:prstGeom>
          <a:solidFill>
            <a:srgbClr val="1E1E2E"/>
          </a:solidFill>
          <a:ln cap="flat" cmpd="sng" w="12700">
            <a:solidFill>
              <a:srgbClr val="1E1E2E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bl" dir="2700000" dist="25400">
              <a:srgbClr val="000000">
                <a:alpha val="1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6"/>
          <p:cNvSpPr/>
          <p:nvPr/>
        </p:nvSpPr>
        <p:spPr>
          <a:xfrm>
            <a:off x="274320" y="937259"/>
            <a:ext cx="3931920" cy="187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6E3A1"/>
              </a:buClr>
              <a:buSzPts val="1050"/>
              <a:buFont typeface="Courier New"/>
              <a:buNone/>
            </a:pPr>
            <a:r>
              <a:rPr b="1" lang="en-US" sz="1050">
                <a:solidFill>
                  <a:srgbClr val="A6E3A1"/>
                </a:solidFill>
                <a:latin typeface="Courier New"/>
                <a:ea typeface="Courier New"/>
                <a:cs typeface="Courier New"/>
                <a:sym typeface="Courier New"/>
              </a:rPr>
              <a:t>library("Styperidge.reg")</a:t>
            </a:r>
            <a:endParaRPr b="1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DD6F4"/>
              </a:buClr>
              <a:buSzPts val="1050"/>
              <a:buFont typeface="Courier New"/>
              <a:buNone/>
            </a:pPr>
            <a:r>
              <a:rPr b="1" lang="en-US" sz="1050">
                <a:solidFill>
                  <a:srgbClr val="CDD6F4"/>
                </a:solidFill>
                <a:latin typeface="Courier New"/>
                <a:ea typeface="Courier New"/>
                <a:cs typeface="Courier New"/>
                <a:sym typeface="Courier New"/>
              </a:rPr>
              <a:t>steel_raw &lt;- read.csv("Steel_industry_data.csv")</a:t>
            </a:r>
            <a:endParaRPr b="1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DD6F4"/>
              </a:buClr>
              <a:buSzPts val="1050"/>
              <a:buFont typeface="Courier New"/>
              <a:buNone/>
            </a:pPr>
            <a:r>
              <a:rPr b="1" lang="en-US" sz="1050">
                <a:solidFill>
                  <a:srgbClr val="CDD6F4"/>
                </a:solidFill>
                <a:latin typeface="Courier New"/>
                <a:ea typeface="Courier New"/>
                <a:cs typeface="Courier New"/>
                <a:sym typeface="Courier New"/>
              </a:rPr>
              <a:t>y_steel &lt;- steel_raw$Usage_kWh</a:t>
            </a:r>
            <a:endParaRPr b="1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DD6F4"/>
              </a:buClr>
              <a:buSzPts val="1050"/>
              <a:buFont typeface="Courier New"/>
              <a:buNone/>
            </a:pPr>
            <a:r>
              <a:rPr b="1" lang="en-US" sz="1050">
                <a:solidFill>
                  <a:srgbClr val="CDD6F4"/>
                </a:solidFill>
                <a:latin typeface="Courier New"/>
                <a:ea typeface="Courier New"/>
                <a:cs typeface="Courier New"/>
                <a:sym typeface="Courier New"/>
              </a:rPr>
              <a:t>x_steel &lt;- as.data.frame(steel_raw[, c(</a:t>
            </a:r>
            <a:endParaRPr b="1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AB387"/>
              </a:buClr>
              <a:buSzPts val="1050"/>
              <a:buFont typeface="Courier New"/>
              <a:buNone/>
            </a:pPr>
            <a:r>
              <a:rPr b="1" lang="en-US" sz="1050">
                <a:solidFill>
                  <a:srgbClr val="FAB387"/>
                </a:solidFill>
                <a:latin typeface="Courier New"/>
                <a:ea typeface="Courier New"/>
                <a:cs typeface="Courier New"/>
                <a:sym typeface="Courier New"/>
              </a:rPr>
              <a:t>  "Lagging_Current_Reactive.Power_kVarh",</a:t>
            </a:r>
            <a:endParaRPr b="1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AB387"/>
              </a:buClr>
              <a:buSzPts val="1050"/>
              <a:buFont typeface="Courier New"/>
              <a:buNone/>
            </a:pPr>
            <a:r>
              <a:rPr b="1" lang="en-US" sz="1050">
                <a:solidFill>
                  <a:srgbClr val="FAB387"/>
                </a:solidFill>
                <a:latin typeface="Courier New"/>
                <a:ea typeface="Courier New"/>
                <a:cs typeface="Courier New"/>
                <a:sym typeface="Courier New"/>
              </a:rPr>
              <a:t>  "Leading_Current_Reactive_Power_kVarh",</a:t>
            </a:r>
            <a:endParaRPr b="1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AB387"/>
              </a:buClr>
              <a:buSzPts val="1050"/>
              <a:buFont typeface="Courier New"/>
              <a:buNone/>
            </a:pPr>
            <a:r>
              <a:rPr b="1" lang="en-US" sz="1050">
                <a:solidFill>
                  <a:srgbClr val="FAB387"/>
                </a:solidFill>
                <a:latin typeface="Courier New"/>
                <a:ea typeface="Courier New"/>
                <a:cs typeface="Courier New"/>
                <a:sym typeface="Courier New"/>
              </a:rPr>
              <a:t>  "CO2(tCO2)", "Lagging_Current_Power_Factor",</a:t>
            </a:r>
            <a:endParaRPr b="1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AB387"/>
              </a:buClr>
              <a:buSzPts val="1050"/>
              <a:buFont typeface="Courier New"/>
              <a:buNone/>
            </a:pPr>
            <a:r>
              <a:rPr b="1" lang="en-US" sz="1050">
                <a:solidFill>
                  <a:srgbClr val="FAB387"/>
                </a:solidFill>
                <a:latin typeface="Courier New"/>
                <a:ea typeface="Courier New"/>
                <a:cs typeface="Courier New"/>
                <a:sym typeface="Courier New"/>
              </a:rPr>
              <a:t>  "Leading_Current_Power_Factor", "NSM")])</a:t>
            </a:r>
            <a:endParaRPr b="1" sz="1050">
              <a:solidFill>
                <a:srgbClr val="FAB3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r>
              <a:t/>
            </a:r>
            <a:endParaRPr b="1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9DCEB"/>
              </a:buClr>
              <a:buSzPts val="1050"/>
              <a:buFont typeface="Courier New"/>
              <a:buNone/>
            </a:pPr>
            <a:r>
              <a:rPr b="1" lang="en-US" sz="1050">
                <a:solidFill>
                  <a:srgbClr val="89DCEB"/>
                </a:solidFill>
                <a:latin typeface="Courier New"/>
                <a:ea typeface="Courier New"/>
                <a:cs typeface="Courier New"/>
                <a:sym typeface="Courier New"/>
              </a:rPr>
              <a:t>fit_steel &lt;- regstyperidge(x_steel, y_steel</a:t>
            </a:r>
            <a:r>
              <a:rPr b="1" lang="en-US" sz="900">
                <a:solidFill>
                  <a:srgbClr val="89DCEB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6"/>
          <p:cNvSpPr/>
          <p:nvPr/>
        </p:nvSpPr>
        <p:spPr>
          <a:xfrm>
            <a:off x="182880" y="2898648"/>
            <a:ext cx="4114800" cy="786384"/>
          </a:xfrm>
          <a:prstGeom prst="roundRect">
            <a:avLst>
              <a:gd fmla="val 9259" name="adj"/>
            </a:avLst>
          </a:prstGeom>
          <a:solidFill>
            <a:srgbClr val="FEF9EC"/>
          </a:solidFill>
          <a:ln cap="flat" cmpd="sng" w="12700">
            <a:solidFill>
              <a:srgbClr val="E8C5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320040" y="2926080"/>
            <a:ext cx="38404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761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1E2761"/>
                </a:solidFill>
                <a:latin typeface="Calibri"/>
                <a:ea typeface="Calibri"/>
                <a:cs typeface="Calibri"/>
                <a:sym typeface="Calibri"/>
              </a:rPr>
              <a:t>Coefficient Estimates (β on original scale):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6"/>
          <p:cNvSpPr/>
          <p:nvPr/>
        </p:nvSpPr>
        <p:spPr>
          <a:xfrm>
            <a:off x="320040" y="3182112"/>
            <a:ext cx="384048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2761"/>
              </a:buClr>
              <a:buSzPts val="1100"/>
              <a:buFont typeface="Calibri"/>
              <a:buNone/>
            </a:pPr>
            <a:r>
              <a:rPr b="1" i="1" lang="en-US" sz="1100">
                <a:solidFill>
                  <a:srgbClr val="1E2761"/>
                </a:solidFill>
                <a:latin typeface="Calibri"/>
                <a:ea typeface="Calibri"/>
                <a:cs typeface="Calibri"/>
                <a:sym typeface="Calibri"/>
              </a:rPr>
              <a:t>Intercept: -1.581   X1: 0.620   X2: -0.094   X3: 719.4   X4: 0.074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2761"/>
              </a:buClr>
              <a:buSzPts val="1100"/>
              <a:buFont typeface="Calibri"/>
              <a:buNone/>
            </a:pPr>
            <a:r>
              <a:rPr b="1" i="1" lang="en-US" sz="1100">
                <a:solidFill>
                  <a:srgbClr val="1E2761"/>
                </a:solidFill>
                <a:latin typeface="Calibri"/>
                <a:ea typeface="Calibri"/>
                <a:cs typeface="Calibri"/>
                <a:sym typeface="Calibri"/>
              </a:rPr>
              <a:t>X5: 0.034   X6: 2.56e-05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6"/>
          <p:cNvSpPr/>
          <p:nvPr/>
        </p:nvSpPr>
        <p:spPr>
          <a:xfrm>
            <a:off x="4572000" y="1097280"/>
            <a:ext cx="42976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761"/>
              </a:buClr>
              <a:buSzPts val="1400"/>
              <a:buFont typeface="Calibri"/>
              <a:buNone/>
            </a:pPr>
            <a:r>
              <a:rPr b="1" lang="en-US" sz="1400">
                <a:solidFill>
                  <a:srgbClr val="1E2761"/>
                </a:solidFill>
                <a:latin typeface="Calibri"/>
                <a:ea typeface="Calibri"/>
                <a:cs typeface="Calibri"/>
                <a:sym typeface="Calibri"/>
              </a:rPr>
              <a:t>Model Results: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6"/>
          <p:cNvSpPr/>
          <p:nvPr/>
        </p:nvSpPr>
        <p:spPr>
          <a:xfrm>
            <a:off x="4572000" y="1389888"/>
            <a:ext cx="4297680" cy="301752"/>
          </a:xfrm>
          <a:prstGeom prst="roundRect">
            <a:avLst>
              <a:gd fmla="val 24242" name="adj"/>
            </a:avLst>
          </a:prstGeom>
          <a:solidFill>
            <a:srgbClr val="FEF9EC"/>
          </a:solidFill>
          <a:ln cap="flat" cmpd="sng" w="12700">
            <a:solidFill>
              <a:srgbClr val="E8C5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6"/>
          <p:cNvSpPr/>
          <p:nvPr/>
        </p:nvSpPr>
        <p:spPr>
          <a:xfrm>
            <a:off x="4572000" y="1389888"/>
            <a:ext cx="4297680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2761"/>
              </a:buClr>
              <a:buSzPts val="1050"/>
              <a:buFont typeface="Calibri"/>
              <a:buNone/>
            </a:pPr>
            <a:r>
              <a:rPr b="1" i="1" lang="en-US" sz="1050">
                <a:solidFill>
                  <a:srgbClr val="1E2761"/>
                </a:solidFill>
                <a:latin typeface="Calibri"/>
                <a:ea typeface="Calibri"/>
                <a:cs typeface="Calibri"/>
                <a:sym typeface="Calibri"/>
              </a:rPr>
              <a:t>k = 0.129  (auto-selected via S-type VIF criterion)</a:t>
            </a:r>
            <a:endParaRPr b="1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6"/>
          <p:cNvSpPr/>
          <p:nvPr/>
        </p:nvSpPr>
        <p:spPr>
          <a:xfrm>
            <a:off x="4572000" y="1737360"/>
            <a:ext cx="4297680" cy="301752"/>
          </a:xfrm>
          <a:prstGeom prst="roundRect">
            <a:avLst>
              <a:gd fmla="val 24242" name="adj"/>
            </a:avLst>
          </a:prstGeom>
          <a:solidFill>
            <a:srgbClr val="FEF9EC"/>
          </a:solidFill>
          <a:ln cap="flat" cmpd="sng" w="12700">
            <a:solidFill>
              <a:srgbClr val="E8C5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6"/>
          <p:cNvSpPr/>
          <p:nvPr/>
        </p:nvSpPr>
        <p:spPr>
          <a:xfrm>
            <a:off x="4572000" y="1737360"/>
            <a:ext cx="4297680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2761"/>
              </a:buClr>
              <a:buSzPts val="1050"/>
              <a:buFont typeface="Calibri"/>
              <a:buNone/>
            </a:pPr>
            <a:r>
              <a:rPr b="1" i="1" lang="en-US" sz="1050">
                <a:solidFill>
                  <a:srgbClr val="1E2761"/>
                </a:solidFill>
                <a:latin typeface="Calibri"/>
                <a:ea typeface="Calibri"/>
                <a:cs typeface="Calibri"/>
                <a:sym typeface="Calibri"/>
              </a:rPr>
              <a:t>R² = 0.8762   ·   Adjusted R² = 0.8762</a:t>
            </a:r>
            <a:endParaRPr b="1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6"/>
          <p:cNvSpPr/>
          <p:nvPr/>
        </p:nvSpPr>
        <p:spPr>
          <a:xfrm>
            <a:off x="4572000" y="2084832"/>
            <a:ext cx="4297680" cy="301752"/>
          </a:xfrm>
          <a:prstGeom prst="roundRect">
            <a:avLst>
              <a:gd fmla="val 24242" name="adj"/>
            </a:avLst>
          </a:prstGeom>
          <a:solidFill>
            <a:srgbClr val="FEF9EC"/>
          </a:solidFill>
          <a:ln cap="flat" cmpd="sng" w="12700">
            <a:solidFill>
              <a:srgbClr val="E8C5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572000" y="2084832"/>
            <a:ext cx="4297680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2761"/>
              </a:buClr>
              <a:buSzPts val="1050"/>
              <a:buFont typeface="Calibri"/>
              <a:buNone/>
            </a:pPr>
            <a:r>
              <a:rPr b="1" i="1" lang="en-US" sz="1050">
                <a:solidFill>
                  <a:srgbClr val="1E2761"/>
                </a:solidFill>
                <a:latin typeface="Calibri"/>
                <a:ea typeface="Calibri"/>
                <a:cs typeface="Calibri"/>
                <a:sym typeface="Calibri"/>
              </a:rPr>
              <a:t>MSE = 3.703 × 10⁻⁷   (S-type weighted)</a:t>
            </a:r>
            <a:endParaRPr b="1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6"/>
          <p:cNvSpPr/>
          <p:nvPr/>
        </p:nvSpPr>
        <p:spPr>
          <a:xfrm>
            <a:off x="4571999" y="2894076"/>
            <a:ext cx="4297680" cy="789825"/>
          </a:xfrm>
          <a:prstGeom prst="roundRect">
            <a:avLst>
              <a:gd fmla="val 13889" name="adj"/>
            </a:avLst>
          </a:prstGeom>
          <a:solidFill>
            <a:srgbClr val="FEF9EC"/>
          </a:solidFill>
          <a:ln cap="flat" cmpd="sng" w="12700">
            <a:solidFill>
              <a:srgbClr val="E8C5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6"/>
          <p:cNvSpPr/>
          <p:nvPr/>
        </p:nvSpPr>
        <p:spPr>
          <a:xfrm>
            <a:off x="4663439" y="2912365"/>
            <a:ext cx="4023360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761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1E2761"/>
                </a:solidFill>
                <a:latin typeface="Calibri"/>
                <a:ea typeface="Calibri"/>
                <a:cs typeface="Calibri"/>
                <a:sym typeface="Calibri"/>
              </a:rPr>
              <a:t>Std(β) of Coefficients: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6"/>
          <p:cNvSpPr/>
          <p:nvPr/>
        </p:nvSpPr>
        <p:spPr>
          <a:xfrm>
            <a:off x="4663439" y="3150109"/>
            <a:ext cx="4114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2761"/>
              </a:buClr>
              <a:buSzPts val="1100"/>
              <a:buFont typeface="Calibri"/>
              <a:buNone/>
            </a:pPr>
            <a:r>
              <a:rPr b="1" i="1" lang="en-US" sz="1100">
                <a:solidFill>
                  <a:srgbClr val="1E2761"/>
                </a:solidFill>
                <a:latin typeface="Calibri"/>
                <a:ea typeface="Calibri"/>
                <a:cs typeface="Calibri"/>
                <a:sym typeface="Calibri"/>
              </a:rPr>
              <a:t>Std(β):  X1=0.00139   X2=0.00129   X3=0.00135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2761"/>
              </a:buClr>
              <a:buSzPts val="1100"/>
              <a:buFont typeface="Calibri"/>
              <a:buNone/>
            </a:pPr>
            <a:r>
              <a:rPr b="1" i="1" lang="en-US" sz="1100">
                <a:solidFill>
                  <a:srgbClr val="1E2761"/>
                </a:solidFill>
                <a:latin typeface="Calibri"/>
                <a:ea typeface="Calibri"/>
                <a:cs typeface="Calibri"/>
                <a:sym typeface="Calibri"/>
              </a:rPr>
              <a:t>X4=0.00113   X5=0.00129   X6=0.00097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6"/>
          <p:cNvSpPr/>
          <p:nvPr/>
        </p:nvSpPr>
        <p:spPr>
          <a:xfrm>
            <a:off x="182880" y="3634740"/>
            <a:ext cx="877824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761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1E2761"/>
                </a:solidFill>
                <a:latin typeface="Calibri"/>
                <a:ea typeface="Calibri"/>
                <a:cs typeface="Calibri"/>
                <a:sym typeface="Calibri"/>
              </a:rPr>
              <a:t>ANOVA Table: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05" name="Google Shape;405;p16"/>
          <p:cNvGraphicFramePr/>
          <p:nvPr/>
        </p:nvGraphicFramePr>
        <p:xfrm>
          <a:off x="182880" y="38816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{E209F047-F75D-4017-A6DC-6D66B042492D}</a:tableStyleId>
              </a:tblPr>
              <a:tblGrid>
                <a:gridCol w="365750"/>
                <a:gridCol w="1371600"/>
                <a:gridCol w="1554475"/>
                <a:gridCol w="914400"/>
                <a:gridCol w="1554475"/>
                <a:gridCol w="1554475"/>
                <a:gridCol w="1463050"/>
              </a:tblGrid>
              <a:tr h="20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t/>
                      </a:r>
                      <a:endParaRPr b="1"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276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s.v.</a:t>
                      </a:r>
                      <a:endParaRPr b="1"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276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S.S.</a:t>
                      </a:r>
                      <a:endParaRPr b="1"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276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d.f.</a:t>
                      </a:r>
                      <a:endParaRPr b="1"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276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M.S.</a:t>
                      </a:r>
                      <a:endParaRPr b="1"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276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b="1"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276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sig.</a:t>
                      </a:r>
                      <a:endParaRPr b="1"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2761"/>
                    </a:solidFill>
                  </a:tcPr>
                </a:tc>
              </a:tr>
              <a:tr h="20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2761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1E276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1"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2761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1E276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Regression</a:t>
                      </a:r>
                      <a:endParaRPr b="1"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2761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1E276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0.09180329</a:t>
                      </a:r>
                      <a:endParaRPr b="1"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2761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1E276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b="1"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2761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1E276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1.530055e-02</a:t>
                      </a:r>
                      <a:endParaRPr b="1"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2761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1E276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41319.78</a:t>
                      </a:r>
                      <a:endParaRPr b="1"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32D2D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A32D2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1"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2FF"/>
                    </a:solidFill>
                  </a:tcPr>
                </a:tc>
              </a:tr>
              <a:tr h="20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2761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1E276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b="1"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2761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1E276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Error</a:t>
                      </a:r>
                      <a:endParaRPr b="1"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2761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1E276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0.01297258</a:t>
                      </a:r>
                      <a:endParaRPr b="1"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2761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1E276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35033</a:t>
                      </a:r>
                      <a:endParaRPr b="1"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2761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1E276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3.702959e-07</a:t>
                      </a:r>
                      <a:endParaRPr b="1"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4748B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64748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</a:t>
                      </a:r>
                      <a:endParaRPr b="1"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4748B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64748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</a:t>
                      </a:r>
                      <a:endParaRPr b="1"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2761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1E276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b="1"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2761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1E276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b="1"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2761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1E276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0.10477586</a:t>
                      </a:r>
                      <a:endParaRPr b="1"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2761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1E276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35039</a:t>
                      </a:r>
                      <a:endParaRPr b="1"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2761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1E276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2.990264e-06</a:t>
                      </a:r>
                      <a:endParaRPr b="1"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4748B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64748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</a:t>
                      </a:r>
                      <a:endParaRPr b="1"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4748B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64748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</a:t>
                      </a:r>
                      <a:endParaRPr b="1"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2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2FF"/>
                    </a:solidFill>
                  </a:tcPr>
                </a:tc>
              </a:tr>
            </a:tbl>
          </a:graphicData>
        </a:graphic>
      </p:graphicFrame>
      <p:pic>
        <p:nvPicPr>
          <p:cNvPr id="406" name="Google Shape;4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83620" cy="78362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16"/>
          <p:cNvSpPr/>
          <p:nvPr/>
        </p:nvSpPr>
        <p:spPr>
          <a:xfrm>
            <a:off x="1438432" y="4571"/>
            <a:ext cx="822960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Cambria"/>
              <a:buNone/>
            </a:pPr>
            <a:r>
              <a:rPr b="1" lang="en-US" sz="2400">
                <a:solidFill>
                  <a:srgbClr val="003366"/>
                </a:solidFill>
                <a:latin typeface="Cambria"/>
                <a:ea typeface="Cambria"/>
                <a:cs typeface="Cambria"/>
                <a:sym typeface="Cambria"/>
              </a:rPr>
              <a:t>Steel Industry Data — Results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6"/>
          <p:cNvSpPr/>
          <p:nvPr/>
        </p:nvSpPr>
        <p:spPr>
          <a:xfrm>
            <a:off x="0" y="4892040"/>
            <a:ext cx="87782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A6A7A"/>
              </a:buClr>
              <a:buSzPts val="900"/>
              <a:buFont typeface="Calibri"/>
              <a:buNone/>
            </a:pPr>
            <a:r>
              <a:rPr lang="en-US" sz="900">
                <a:solidFill>
                  <a:srgbClr val="5A6A7A"/>
                </a:solidFill>
                <a:latin typeface="Calibri"/>
                <a:ea typeface="Calibri"/>
                <a:cs typeface="Calibri"/>
                <a:sym typeface="Calibri"/>
              </a:rPr>
              <a:t>useR! 2026  ·  Karadağ, Sazak, Aydın &amp; Pietrzak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9" name="Google Shape;409;p16"/>
          <p:cNvCxnSpPr/>
          <p:nvPr/>
        </p:nvCxnSpPr>
        <p:spPr>
          <a:xfrm>
            <a:off x="365760" y="4916031"/>
            <a:ext cx="8412480" cy="0"/>
          </a:xfrm>
          <a:prstGeom prst="straightConnector1">
            <a:avLst/>
          </a:prstGeom>
          <a:noFill/>
          <a:ln cap="flat" cmpd="sng" w="10150">
            <a:solidFill>
              <a:srgbClr val="C8D8E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0" name="Google Shape;410;p16"/>
          <p:cNvSpPr/>
          <p:nvPr/>
        </p:nvSpPr>
        <p:spPr>
          <a:xfrm>
            <a:off x="-2023021" y="4929603"/>
            <a:ext cx="841248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A7A"/>
              </a:buClr>
              <a:buSzPts val="900"/>
              <a:buFont typeface="Calibri"/>
              <a:buNone/>
            </a:pPr>
            <a:r>
              <a:rPr i="1" lang="en-US" sz="900">
                <a:solidFill>
                  <a:srgbClr val="5A6A7A"/>
                </a:solidFill>
                <a:latin typeface="Calibri"/>
                <a:ea typeface="Calibri"/>
                <a:cs typeface="Calibri"/>
                <a:sym typeface="Calibri"/>
              </a:rPr>
              <a:t>Sathishkumar V P et al. (2020)  ·  UCI ML Repository  ·  doi:10.24432/C5PG6D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/>
          <p:nvPr/>
        </p:nvSpPr>
        <p:spPr>
          <a:xfrm>
            <a:off x="274320" y="-16476"/>
            <a:ext cx="8572500" cy="3086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5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CRAN Package Release Timeline</a:t>
            </a:r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7"/>
          <p:cNvSpPr/>
          <p:nvPr/>
        </p:nvSpPr>
        <p:spPr>
          <a:xfrm>
            <a:off x="274320" y="271560"/>
            <a:ext cx="85725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Robust ridge regression package family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7"/>
          <p:cNvSpPr/>
          <p:nvPr/>
        </p:nvSpPr>
        <p:spPr>
          <a:xfrm>
            <a:off x="2318004" y="573312"/>
            <a:ext cx="123444" cy="123444"/>
          </a:xfrm>
          <a:prstGeom prst="rect">
            <a:avLst/>
          </a:prstGeom>
          <a:solidFill>
            <a:srgbClr val="0F6E56"/>
          </a:solidFill>
          <a:ln cap="flat" cmpd="sng" w="12700">
            <a:solidFill>
              <a:srgbClr val="0F6E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7"/>
          <p:cNvSpPr/>
          <p:nvPr/>
        </p:nvSpPr>
        <p:spPr>
          <a:xfrm>
            <a:off x="2482596" y="552738"/>
            <a:ext cx="130302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New package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7"/>
          <p:cNvSpPr/>
          <p:nvPr/>
        </p:nvSpPr>
        <p:spPr>
          <a:xfrm>
            <a:off x="3963924" y="573312"/>
            <a:ext cx="123444" cy="123444"/>
          </a:xfrm>
          <a:prstGeom prst="rect">
            <a:avLst/>
          </a:prstGeom>
          <a:solidFill>
            <a:srgbClr val="534AB7"/>
          </a:solidFill>
          <a:ln cap="flat" cmpd="sng" w="12700">
            <a:solidFill>
              <a:srgbClr val="534A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17"/>
          <p:cNvSpPr/>
          <p:nvPr/>
        </p:nvSpPr>
        <p:spPr>
          <a:xfrm>
            <a:off x="4128516" y="552738"/>
            <a:ext cx="130302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Initial release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7"/>
          <p:cNvSpPr/>
          <p:nvPr/>
        </p:nvSpPr>
        <p:spPr>
          <a:xfrm>
            <a:off x="5609844" y="573312"/>
            <a:ext cx="123444" cy="123444"/>
          </a:xfrm>
          <a:prstGeom prst="rect">
            <a:avLst/>
          </a:prstGeom>
          <a:solidFill>
            <a:srgbClr val="BA7517"/>
          </a:solidFill>
          <a:ln cap="flat" cmpd="sng" w="12700">
            <a:solidFill>
              <a:srgbClr val="BA75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7"/>
          <p:cNvSpPr/>
          <p:nvPr/>
        </p:nvSpPr>
        <p:spPr>
          <a:xfrm>
            <a:off x="5774436" y="552738"/>
            <a:ext cx="130302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Version update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4" name="Google Shape;424;p17"/>
          <p:cNvCxnSpPr/>
          <p:nvPr/>
        </p:nvCxnSpPr>
        <p:spPr>
          <a:xfrm>
            <a:off x="1474470" y="669324"/>
            <a:ext cx="0" cy="4183380"/>
          </a:xfrm>
          <a:prstGeom prst="straightConnector1">
            <a:avLst/>
          </a:prstGeom>
          <a:noFill/>
          <a:ln cap="flat" cmpd="sng" w="25400">
            <a:solidFill>
              <a:srgbClr val="BBBBB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5" name="Google Shape;425;p17"/>
          <p:cNvSpPr/>
          <p:nvPr/>
        </p:nvSpPr>
        <p:spPr>
          <a:xfrm>
            <a:off x="1378458" y="1224822"/>
            <a:ext cx="192024" cy="192024"/>
          </a:xfrm>
          <a:prstGeom prst="ellipse">
            <a:avLst/>
          </a:prstGeom>
          <a:solidFill>
            <a:srgbClr val="0F6E56"/>
          </a:solidFill>
          <a:ln cap="flat" cmpd="sng" w="12700">
            <a:solidFill>
              <a:srgbClr val="0F6E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7"/>
          <p:cNvSpPr/>
          <p:nvPr/>
        </p:nvSpPr>
        <p:spPr>
          <a:xfrm>
            <a:off x="1426464" y="1272828"/>
            <a:ext cx="96012" cy="96012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7"/>
          <p:cNvSpPr/>
          <p:nvPr/>
        </p:nvSpPr>
        <p:spPr>
          <a:xfrm>
            <a:off x="68580" y="1101378"/>
            <a:ext cx="1275588" cy="438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25 Nov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7"/>
          <p:cNvSpPr/>
          <p:nvPr/>
        </p:nvSpPr>
        <p:spPr>
          <a:xfrm>
            <a:off x="1625346" y="806484"/>
            <a:ext cx="7338060" cy="1028700"/>
          </a:xfrm>
          <a:prstGeom prst="roundRect">
            <a:avLst>
              <a:gd fmla="val 6667" name="adj"/>
            </a:avLst>
          </a:prstGeom>
          <a:solidFill>
            <a:srgbClr val="E1F5EE"/>
          </a:solidFill>
          <a:ln cap="flat" cmpd="sng" w="17775">
            <a:solidFill>
              <a:srgbClr val="0F6E56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2700000" dist="25400">
              <a:srgbClr val="000000">
                <a:alpha val="784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17"/>
          <p:cNvSpPr/>
          <p:nvPr/>
        </p:nvSpPr>
        <p:spPr>
          <a:xfrm>
            <a:off x="1762506" y="875064"/>
            <a:ext cx="34290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85041"/>
                </a:solidFill>
                <a:latin typeface="Calibri"/>
                <a:ea typeface="Calibri"/>
                <a:cs typeface="Calibri"/>
                <a:sym typeface="Calibri"/>
              </a:rPr>
              <a:t>ridgregextra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7"/>
          <p:cNvSpPr/>
          <p:nvPr/>
        </p:nvSpPr>
        <p:spPr>
          <a:xfrm>
            <a:off x="8106156" y="875064"/>
            <a:ext cx="685800" cy="205740"/>
          </a:xfrm>
          <a:prstGeom prst="roundRect">
            <a:avLst>
              <a:gd fmla="val 50000" name="adj"/>
            </a:avLst>
          </a:prstGeom>
          <a:solidFill>
            <a:srgbClr val="0F6E56"/>
          </a:solidFill>
          <a:ln cap="flat" cmpd="sng" w="12700">
            <a:solidFill>
              <a:srgbClr val="0F6E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7"/>
          <p:cNvSpPr/>
          <p:nvPr/>
        </p:nvSpPr>
        <p:spPr>
          <a:xfrm>
            <a:off x="8106156" y="875064"/>
            <a:ext cx="6858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v0.1.0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7"/>
          <p:cNvSpPr/>
          <p:nvPr/>
        </p:nvSpPr>
        <p:spPr>
          <a:xfrm>
            <a:off x="1762506" y="1163100"/>
            <a:ext cx="706374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85041"/>
                </a:solidFill>
                <a:latin typeface="Calibri"/>
                <a:ea typeface="Calibri"/>
                <a:cs typeface="Calibri"/>
                <a:sym typeface="Calibri"/>
              </a:rPr>
              <a:t>Finds the optimum ridge parameter k by minimising variance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85041"/>
                </a:solidFill>
                <a:latin typeface="Calibri"/>
                <a:ea typeface="Calibri"/>
                <a:cs typeface="Calibri"/>
                <a:sym typeface="Calibri"/>
              </a:rPr>
              <a:t>inflation factors (VIF) closest to 1 while keeping them above 1.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7"/>
          <p:cNvSpPr/>
          <p:nvPr/>
        </p:nvSpPr>
        <p:spPr>
          <a:xfrm>
            <a:off x="1762506" y="1608870"/>
            <a:ext cx="706374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F6E56"/>
                </a:solidFill>
                <a:latin typeface="Calibri"/>
                <a:ea typeface="Calibri"/>
                <a:cs typeface="Calibri"/>
                <a:sym typeface="Calibri"/>
              </a:rPr>
              <a:t>Functions:  ridgereg_k  ·  ridge_reg  ·  vif_k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7"/>
          <p:cNvSpPr/>
          <p:nvPr/>
        </p:nvSpPr>
        <p:spPr>
          <a:xfrm>
            <a:off x="1378458" y="2082072"/>
            <a:ext cx="192024" cy="192024"/>
          </a:xfrm>
          <a:prstGeom prst="ellipse">
            <a:avLst/>
          </a:prstGeom>
          <a:solidFill>
            <a:srgbClr val="534AB7"/>
          </a:solidFill>
          <a:ln cap="flat" cmpd="sng" w="12700">
            <a:solidFill>
              <a:srgbClr val="534A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7"/>
          <p:cNvSpPr/>
          <p:nvPr/>
        </p:nvSpPr>
        <p:spPr>
          <a:xfrm>
            <a:off x="1426464" y="2130078"/>
            <a:ext cx="96012" cy="96012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17"/>
          <p:cNvSpPr/>
          <p:nvPr/>
        </p:nvSpPr>
        <p:spPr>
          <a:xfrm>
            <a:off x="68580" y="1958628"/>
            <a:ext cx="1275588" cy="438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29 Aug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7"/>
          <p:cNvSpPr/>
          <p:nvPr/>
        </p:nvSpPr>
        <p:spPr>
          <a:xfrm>
            <a:off x="1625346" y="1663734"/>
            <a:ext cx="7338060" cy="1028700"/>
          </a:xfrm>
          <a:prstGeom prst="roundRect">
            <a:avLst>
              <a:gd fmla="val 6667" name="adj"/>
            </a:avLst>
          </a:prstGeom>
          <a:solidFill>
            <a:srgbClr val="EEEDFE"/>
          </a:solidFill>
          <a:ln cap="flat" cmpd="sng" w="17775">
            <a:solidFill>
              <a:srgbClr val="534AB7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2700000" dist="25400">
              <a:srgbClr val="000000">
                <a:alpha val="784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7"/>
          <p:cNvSpPr/>
          <p:nvPr/>
        </p:nvSpPr>
        <p:spPr>
          <a:xfrm>
            <a:off x="1762506" y="1732314"/>
            <a:ext cx="34290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6215C"/>
                </a:solidFill>
                <a:latin typeface="Calibri"/>
                <a:ea typeface="Calibri"/>
                <a:cs typeface="Calibri"/>
                <a:sym typeface="Calibri"/>
              </a:rPr>
              <a:t>Stype.est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7"/>
          <p:cNvSpPr/>
          <p:nvPr/>
        </p:nvSpPr>
        <p:spPr>
          <a:xfrm>
            <a:off x="8106156" y="1732314"/>
            <a:ext cx="685800" cy="205740"/>
          </a:xfrm>
          <a:prstGeom prst="roundRect">
            <a:avLst>
              <a:gd fmla="val 50000" name="adj"/>
            </a:avLst>
          </a:prstGeom>
          <a:solidFill>
            <a:srgbClr val="534AB7"/>
          </a:solidFill>
          <a:ln cap="flat" cmpd="sng" w="12700">
            <a:solidFill>
              <a:srgbClr val="534A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17"/>
          <p:cNvSpPr/>
          <p:nvPr/>
        </p:nvSpPr>
        <p:spPr>
          <a:xfrm>
            <a:off x="8106156" y="1732314"/>
            <a:ext cx="6858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 0.1.0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7"/>
          <p:cNvSpPr/>
          <p:nvPr/>
        </p:nvSpPr>
        <p:spPr>
          <a:xfrm>
            <a:off x="1762506" y="2020350"/>
            <a:ext cx="706374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6215C"/>
                </a:solidFill>
                <a:latin typeface="Calibri"/>
                <a:ea typeface="Calibri"/>
                <a:cs typeface="Calibri"/>
                <a:sym typeface="Calibri"/>
              </a:rPr>
              <a:t>S-type robust estimators for linear regression; resistant to outliers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6215C"/>
                </a:solidFill>
                <a:latin typeface="Calibri"/>
                <a:ea typeface="Calibri"/>
                <a:cs typeface="Calibri"/>
                <a:sym typeface="Calibri"/>
              </a:rPr>
              <a:t>and leverage points — robust alternative to classical OLS.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7"/>
          <p:cNvSpPr/>
          <p:nvPr/>
        </p:nvSpPr>
        <p:spPr>
          <a:xfrm>
            <a:off x="1762506" y="2466120"/>
            <a:ext cx="706374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534AB7"/>
                </a:solidFill>
                <a:latin typeface="Calibri"/>
                <a:ea typeface="Calibri"/>
                <a:cs typeface="Calibri"/>
                <a:sym typeface="Calibri"/>
              </a:rPr>
              <a:t>Functions:  regstype  ·  regweighteds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7"/>
          <p:cNvSpPr/>
          <p:nvPr/>
        </p:nvSpPr>
        <p:spPr>
          <a:xfrm>
            <a:off x="1378458" y="2973612"/>
            <a:ext cx="192024" cy="192024"/>
          </a:xfrm>
          <a:prstGeom prst="ellipse">
            <a:avLst/>
          </a:prstGeom>
          <a:solidFill>
            <a:srgbClr val="993C1D"/>
          </a:solidFill>
          <a:ln cap="flat" cmpd="sng" w="12700">
            <a:solidFill>
              <a:srgbClr val="993C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17"/>
          <p:cNvSpPr/>
          <p:nvPr/>
        </p:nvSpPr>
        <p:spPr>
          <a:xfrm>
            <a:off x="1426464" y="3021618"/>
            <a:ext cx="96012" cy="96012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17"/>
          <p:cNvSpPr/>
          <p:nvPr/>
        </p:nvSpPr>
        <p:spPr>
          <a:xfrm>
            <a:off x="68580" y="2850168"/>
            <a:ext cx="1275588" cy="438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12 Jan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2026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7"/>
          <p:cNvSpPr/>
          <p:nvPr/>
        </p:nvSpPr>
        <p:spPr>
          <a:xfrm>
            <a:off x="1625346" y="2452404"/>
            <a:ext cx="7338060" cy="1234440"/>
          </a:xfrm>
          <a:prstGeom prst="roundRect">
            <a:avLst>
              <a:gd fmla="val 5556" name="adj"/>
            </a:avLst>
          </a:prstGeom>
          <a:solidFill>
            <a:srgbClr val="FAECE7"/>
          </a:solidFill>
          <a:ln cap="flat" cmpd="sng" w="17775">
            <a:solidFill>
              <a:srgbClr val="993C1D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2700000" dist="25400">
              <a:srgbClr val="000000">
                <a:alpha val="784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17"/>
          <p:cNvSpPr/>
          <p:nvPr/>
        </p:nvSpPr>
        <p:spPr>
          <a:xfrm>
            <a:off x="1762506" y="2520984"/>
            <a:ext cx="34290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4A1B0C"/>
                </a:solidFill>
                <a:latin typeface="Calibri"/>
                <a:ea typeface="Calibri"/>
                <a:cs typeface="Calibri"/>
                <a:sym typeface="Calibri"/>
              </a:rPr>
              <a:t>Styperidge.reg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7"/>
          <p:cNvSpPr/>
          <p:nvPr/>
        </p:nvSpPr>
        <p:spPr>
          <a:xfrm>
            <a:off x="8106156" y="2520984"/>
            <a:ext cx="685800" cy="205740"/>
          </a:xfrm>
          <a:prstGeom prst="roundRect">
            <a:avLst>
              <a:gd fmla="val 50000" name="adj"/>
            </a:avLst>
          </a:prstGeom>
          <a:solidFill>
            <a:srgbClr val="993C1D"/>
          </a:solidFill>
          <a:ln cap="flat" cmpd="sng" w="12700">
            <a:solidFill>
              <a:srgbClr val="993C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7"/>
          <p:cNvSpPr/>
          <p:nvPr/>
        </p:nvSpPr>
        <p:spPr>
          <a:xfrm>
            <a:off x="8106156" y="2520984"/>
            <a:ext cx="6858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 0.1.0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17"/>
          <p:cNvSpPr/>
          <p:nvPr/>
        </p:nvSpPr>
        <p:spPr>
          <a:xfrm>
            <a:off x="1762506" y="2809020"/>
            <a:ext cx="7063740" cy="617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4A1B0C"/>
                </a:solidFill>
                <a:latin typeface="Calibri"/>
                <a:ea typeface="Calibri"/>
                <a:cs typeface="Calibri"/>
                <a:sym typeface="Calibri"/>
              </a:rPr>
              <a:t>Combines S-type robust weighting with ridge penalisation to handle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4A1B0C"/>
                </a:solidFill>
                <a:latin typeface="Calibri"/>
                <a:ea typeface="Calibri"/>
                <a:cs typeface="Calibri"/>
                <a:sym typeface="Calibri"/>
              </a:rPr>
              <a:t>multicollinearity and outliers simultaneously.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4A1B0C"/>
                </a:solidFill>
                <a:latin typeface="Calibri"/>
                <a:ea typeface="Calibri"/>
                <a:cs typeface="Calibri"/>
                <a:sym typeface="Calibri"/>
              </a:rPr>
              <a:t>Imports:  Stype.est  ·  ridgregextra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7"/>
          <p:cNvSpPr/>
          <p:nvPr/>
        </p:nvSpPr>
        <p:spPr>
          <a:xfrm>
            <a:off x="1762506" y="3460530"/>
            <a:ext cx="706374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993C1D"/>
                </a:solidFill>
                <a:latin typeface="Calibri"/>
                <a:ea typeface="Calibri"/>
                <a:cs typeface="Calibri"/>
                <a:sym typeface="Calibri"/>
              </a:rPr>
              <a:t>Functions:  regstyperidge  ·  Weightedridge.reg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7"/>
          <p:cNvSpPr/>
          <p:nvPr/>
        </p:nvSpPr>
        <p:spPr>
          <a:xfrm>
            <a:off x="1378458" y="4105182"/>
            <a:ext cx="192024" cy="192024"/>
          </a:xfrm>
          <a:prstGeom prst="ellipse">
            <a:avLst/>
          </a:prstGeom>
          <a:solidFill>
            <a:srgbClr val="BA7517"/>
          </a:solidFill>
          <a:ln cap="flat" cmpd="sng" w="12700">
            <a:solidFill>
              <a:srgbClr val="BA75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7"/>
          <p:cNvSpPr/>
          <p:nvPr/>
        </p:nvSpPr>
        <p:spPr>
          <a:xfrm>
            <a:off x="1426464" y="4153188"/>
            <a:ext cx="96012" cy="96012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7"/>
          <p:cNvSpPr/>
          <p:nvPr/>
        </p:nvSpPr>
        <p:spPr>
          <a:xfrm>
            <a:off x="68580" y="3981738"/>
            <a:ext cx="1275588" cy="438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23 Jun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2026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7"/>
          <p:cNvSpPr/>
          <p:nvPr/>
        </p:nvSpPr>
        <p:spPr>
          <a:xfrm>
            <a:off x="1625346" y="3481104"/>
            <a:ext cx="7338060" cy="1440180"/>
          </a:xfrm>
          <a:prstGeom prst="roundRect">
            <a:avLst>
              <a:gd fmla="val 4762" name="adj"/>
            </a:avLst>
          </a:prstGeom>
          <a:solidFill>
            <a:srgbClr val="FEF3E2"/>
          </a:solidFill>
          <a:ln cap="flat" cmpd="sng" w="17775">
            <a:solidFill>
              <a:srgbClr val="BA7517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2700000" dist="25400">
              <a:srgbClr val="000000">
                <a:alpha val="784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7"/>
          <p:cNvSpPr/>
          <p:nvPr/>
        </p:nvSpPr>
        <p:spPr>
          <a:xfrm>
            <a:off x="1762506" y="3549684"/>
            <a:ext cx="34290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412402"/>
                </a:solidFill>
                <a:latin typeface="Calibri"/>
                <a:ea typeface="Calibri"/>
                <a:cs typeface="Calibri"/>
                <a:sym typeface="Calibri"/>
              </a:rPr>
              <a:t>Stype.est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7"/>
          <p:cNvSpPr/>
          <p:nvPr/>
        </p:nvSpPr>
        <p:spPr>
          <a:xfrm>
            <a:off x="8106156" y="3549684"/>
            <a:ext cx="685800" cy="205740"/>
          </a:xfrm>
          <a:prstGeom prst="roundRect">
            <a:avLst>
              <a:gd fmla="val 50000" name="adj"/>
            </a:avLst>
          </a:prstGeom>
          <a:solidFill>
            <a:srgbClr val="BA7517"/>
          </a:solidFill>
          <a:ln cap="flat" cmpd="sng" w="12700">
            <a:solidFill>
              <a:srgbClr val="BA75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17"/>
          <p:cNvSpPr/>
          <p:nvPr/>
        </p:nvSpPr>
        <p:spPr>
          <a:xfrm>
            <a:off x="8106156" y="3549684"/>
            <a:ext cx="6858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 0.2.0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17"/>
          <p:cNvSpPr/>
          <p:nvPr/>
        </p:nvSpPr>
        <p:spPr>
          <a:xfrm>
            <a:off x="2688336" y="3549684"/>
            <a:ext cx="754380" cy="205740"/>
          </a:xfrm>
          <a:prstGeom prst="roundRect">
            <a:avLst>
              <a:gd fmla="val 50000" name="adj"/>
            </a:avLst>
          </a:prstGeom>
          <a:solidFill>
            <a:srgbClr val="BA7517"/>
          </a:solidFill>
          <a:ln cap="flat" cmpd="sng" w="12700">
            <a:solidFill>
              <a:srgbClr val="BA75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7"/>
          <p:cNvSpPr/>
          <p:nvPr/>
        </p:nvSpPr>
        <p:spPr>
          <a:xfrm>
            <a:off x="2688336" y="3549684"/>
            <a:ext cx="75438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UPDATE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7"/>
          <p:cNvSpPr/>
          <p:nvPr/>
        </p:nvSpPr>
        <p:spPr>
          <a:xfrm>
            <a:off x="1762506" y="3837720"/>
            <a:ext cx="706374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412402"/>
                </a:solidFill>
                <a:latin typeface="Calibri"/>
                <a:ea typeface="Calibri"/>
                <a:cs typeface="Calibri"/>
                <a:sym typeface="Calibri"/>
              </a:rPr>
              <a:t>regstype fully optimised </a:t>
            </a:r>
            <a:endParaRPr b="1" sz="1200">
              <a:solidFill>
                <a:srgbClr val="41240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412402"/>
                </a:solidFill>
                <a:latin typeface="Calibri"/>
                <a:ea typeface="Calibri"/>
                <a:cs typeface="Calibri"/>
                <a:sym typeface="Calibri"/>
              </a:rPr>
              <a:t>Significantly reduced execution time  (more than  </a:t>
            </a:r>
            <a:r>
              <a:rPr b="1" lang="en-US" sz="12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~ </a:t>
            </a:r>
            <a:r>
              <a:rPr b="1" lang="en-US" sz="1200">
                <a:solidFill>
                  <a:srgbClr val="412402"/>
                </a:solidFill>
                <a:latin typeface="Calibri"/>
                <a:ea typeface="Calibri"/>
                <a:cs typeface="Calibri"/>
                <a:sym typeface="Calibri"/>
              </a:rPr>
              <a:t>4 hours    </a:t>
            </a:r>
            <a:r>
              <a:rPr b="1" lang="en-US" sz="12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~</a:t>
            </a:r>
            <a:r>
              <a:rPr b="1" lang="en-US" sz="1200">
                <a:solidFill>
                  <a:srgbClr val="8B1A1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en-US" sz="1200">
                <a:solidFill>
                  <a:srgbClr val="412402"/>
                </a:solidFill>
                <a:latin typeface="Calibri"/>
                <a:ea typeface="Calibri"/>
                <a:cs typeface="Calibri"/>
                <a:sym typeface="Calibri"/>
              </a:rPr>
              <a:t>3 min)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7"/>
          <p:cNvSpPr/>
          <p:nvPr/>
        </p:nvSpPr>
        <p:spPr>
          <a:xfrm>
            <a:off x="1762506" y="4694970"/>
            <a:ext cx="706374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BA7517"/>
                </a:solidFill>
                <a:latin typeface="Calibri"/>
                <a:ea typeface="Calibri"/>
                <a:cs typeface="Calibri"/>
                <a:sym typeface="Calibri"/>
              </a:rPr>
              <a:t>Functions:  regstype (optimised)  ·  regweighteds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3" name="Google Shape;463;p17"/>
          <p:cNvCxnSpPr/>
          <p:nvPr/>
        </p:nvCxnSpPr>
        <p:spPr>
          <a:xfrm>
            <a:off x="131912" y="2178084"/>
            <a:ext cx="0" cy="2023110"/>
          </a:xfrm>
          <a:prstGeom prst="straightConnector1">
            <a:avLst/>
          </a:prstGeom>
          <a:noFill/>
          <a:ln cap="flat" cmpd="sng" w="19050">
            <a:solidFill>
              <a:srgbClr val="BA751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64" name="Google Shape;464;p17"/>
          <p:cNvCxnSpPr/>
          <p:nvPr/>
        </p:nvCxnSpPr>
        <p:spPr>
          <a:xfrm>
            <a:off x="117736" y="2178084"/>
            <a:ext cx="1296162" cy="0"/>
          </a:xfrm>
          <a:prstGeom prst="straightConnector1">
            <a:avLst/>
          </a:prstGeom>
          <a:noFill/>
          <a:ln cap="flat" cmpd="sng" w="19050">
            <a:solidFill>
              <a:srgbClr val="BA751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65" name="Google Shape;465;p17"/>
          <p:cNvCxnSpPr/>
          <p:nvPr/>
        </p:nvCxnSpPr>
        <p:spPr>
          <a:xfrm>
            <a:off x="103560" y="4201194"/>
            <a:ext cx="1296162" cy="0"/>
          </a:xfrm>
          <a:prstGeom prst="straightConnector1">
            <a:avLst/>
          </a:prstGeom>
          <a:noFill/>
          <a:ln cap="flat" cmpd="sng" w="19050">
            <a:solidFill>
              <a:srgbClr val="BA7517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66" name="Google Shape;466;p17"/>
          <p:cNvSpPr/>
          <p:nvPr/>
        </p:nvSpPr>
        <p:spPr>
          <a:xfrm rot="-5400000">
            <a:off x="-63133" y="2549816"/>
            <a:ext cx="925830" cy="1234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BA7517"/>
                </a:solidFill>
                <a:latin typeface="Calibri"/>
                <a:ea typeface="Calibri"/>
                <a:cs typeface="Calibri"/>
                <a:sym typeface="Calibri"/>
              </a:rPr>
              <a:t>version update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7"/>
          <p:cNvSpPr/>
          <p:nvPr/>
        </p:nvSpPr>
        <p:spPr>
          <a:xfrm>
            <a:off x="0" y="4927480"/>
            <a:ext cx="87782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A6A7A"/>
              </a:buClr>
              <a:buSzPts val="900"/>
              <a:buFont typeface="Calibri"/>
              <a:buNone/>
            </a:pPr>
            <a:r>
              <a:rPr lang="en-US" sz="900">
                <a:solidFill>
                  <a:srgbClr val="5A6A7A"/>
                </a:solidFill>
                <a:latin typeface="Calibri"/>
                <a:ea typeface="Calibri"/>
                <a:cs typeface="Calibri"/>
                <a:sym typeface="Calibri"/>
              </a:rPr>
              <a:t>useR! 2026  ·  Karadağ, Sazak, Aydın &amp; Pietrzak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8" name="Google Shape;468;p17"/>
          <p:cNvCxnSpPr/>
          <p:nvPr/>
        </p:nvCxnSpPr>
        <p:spPr>
          <a:xfrm>
            <a:off x="365760" y="4972984"/>
            <a:ext cx="8412480" cy="0"/>
          </a:xfrm>
          <a:prstGeom prst="straightConnector1">
            <a:avLst/>
          </a:prstGeom>
          <a:noFill/>
          <a:ln cap="flat" cmpd="sng" w="10150">
            <a:solidFill>
              <a:srgbClr val="C8D8E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9"/>
          <p:cNvSpPr/>
          <p:nvPr/>
        </p:nvSpPr>
        <p:spPr>
          <a:xfrm>
            <a:off x="255181" y="713906"/>
            <a:ext cx="8541489" cy="38587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66675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Karadağ F, Sazak HS, Aydın O (2026). </a:t>
            </a:r>
            <a:r>
              <a:rPr b="0" i="1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ridgregextra: An Alternative R Package for Ridge Regression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Journal of Applied Statistics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doi:10.1080/02664763.2026.2655681 </a:t>
            </a:r>
            <a:endParaRPr/>
          </a:p>
          <a:p>
            <a:pPr indent="-66675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Karadağ F, Sazak HS (2026). </a:t>
            </a:r>
            <a:r>
              <a:rPr b="0" i="1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S-type Ridge Regression Estimators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Journal of Statistical Computation and Simulation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doi:10.1080/00949655.2026.2669772 </a:t>
            </a:r>
            <a:endParaRPr/>
          </a:p>
          <a:p>
            <a:pPr indent="-66675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Sazak HS, Mutlu N (2023). </a:t>
            </a:r>
            <a:r>
              <a:rPr b="0" i="1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Comparison of the Robust Methods in the General Linear Regression Model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Communications in Statistics – Simulation and Computation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doi:10.1080/03610918.2021.1928196 </a:t>
            </a:r>
            <a:endParaRPr/>
          </a:p>
          <a:p>
            <a:pPr indent="-66675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García C, et al. (2015). </a:t>
            </a:r>
            <a:r>
              <a:rPr b="0" i="1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Collinearity: Revisiting VIF in Ridge Regression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Journal of Applied Statistics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doi:10.1080/02664763.2014.980789 </a:t>
            </a:r>
            <a:endParaRPr/>
          </a:p>
          <a:p>
            <a:pPr indent="-66675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Kutner MH, Nachtsheim CJ, Neter J, Li W (2004). </a:t>
            </a:r>
            <a:r>
              <a:rPr b="0" i="1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Applied Linear Statistical Models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(5th ed.). McGraw-Hill. </a:t>
            </a:r>
            <a:endParaRPr/>
          </a:p>
          <a:p>
            <a:pPr indent="-66675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Sathishkumar VP, Park J, Cho Y (2020). </a:t>
            </a:r>
            <a:r>
              <a:rPr b="0" i="1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Steel Industry Energy Consumption Dataset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UCI Machine Learning Repository. doi:10.24432/C5PG6D </a:t>
            </a:r>
            <a:endParaRPr/>
          </a:p>
          <a:p>
            <a:pPr indent="-66675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Karadağ F, Sazak HS, Aydın O (2023). </a:t>
            </a:r>
            <a:r>
              <a:rPr b="0" i="1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ridgregextra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 package (v0.1.1). CRAN. https://CRAN.R-project.org/package=ridgregextra </a:t>
            </a:r>
            <a:endParaRPr/>
          </a:p>
          <a:p>
            <a:pPr indent="-66675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Karadağ F, Sazak HS, Aydın O (2025). </a:t>
            </a:r>
            <a:r>
              <a:rPr b="0" i="1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Stype.est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 package (v0.2.0). CRAN. https://CRAN.R-project.org/package=Stype.est </a:t>
            </a:r>
            <a:endParaRPr/>
          </a:p>
          <a:p>
            <a:pPr indent="-66675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Karadağ F, Sazak HS, Aydın O (2026). </a:t>
            </a:r>
            <a:r>
              <a:rPr b="0" i="1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Styperidge.reg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 package (v0.1.0). CRAN. https://CRAN.R-project.org/package=Styperidge.reg </a:t>
            </a:r>
            <a:endParaRPr/>
          </a:p>
        </p:txBody>
      </p:sp>
      <p:sp>
        <p:nvSpPr>
          <p:cNvPr id="474" name="Google Shape;474;p19"/>
          <p:cNvSpPr/>
          <p:nvPr/>
        </p:nvSpPr>
        <p:spPr>
          <a:xfrm>
            <a:off x="502920" y="73152"/>
            <a:ext cx="822960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Cambria"/>
              <a:buNone/>
            </a:pPr>
            <a:r>
              <a:rPr b="1" lang="en-US" sz="2400">
                <a:solidFill>
                  <a:srgbClr val="003366"/>
                </a:solidFill>
                <a:latin typeface="Cambria"/>
                <a:ea typeface="Cambria"/>
                <a:cs typeface="Cambria"/>
                <a:sym typeface="Cambria"/>
              </a:rPr>
              <a:t>References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0"/>
          <p:cNvSpPr/>
          <p:nvPr/>
        </p:nvSpPr>
        <p:spPr>
          <a:xfrm>
            <a:off x="-1325" y="4229815"/>
            <a:ext cx="91440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AAAAA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AAAAAA"/>
                </a:solidFill>
                <a:latin typeface="Arial"/>
                <a:ea typeface="Arial"/>
                <a:cs typeface="Arial"/>
                <a:sym typeface="Arial"/>
              </a:rPr>
              <a:t>useR! 2026 Conference  ·  Warsaw  ·  6–9 July 2026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1" name="Google Shape;48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725" y="763825"/>
            <a:ext cx="5928351" cy="280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/>
          <p:nvPr/>
        </p:nvSpPr>
        <p:spPr>
          <a:xfrm>
            <a:off x="-91440" y="4886293"/>
            <a:ext cx="91440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A6A7A"/>
              </a:buClr>
              <a:buSzPts val="900"/>
              <a:buFont typeface="Calibri"/>
              <a:buNone/>
            </a:pPr>
            <a:r>
              <a:rPr lang="en-US" sz="900">
                <a:solidFill>
                  <a:srgbClr val="5A6A7A"/>
                </a:solidFill>
                <a:latin typeface="Calibri"/>
                <a:ea typeface="Calibri"/>
                <a:cs typeface="Calibri"/>
                <a:sym typeface="Calibri"/>
              </a:rPr>
              <a:t>useR! 2026  ·  Karadağ, Sazak, Aydın &amp; Pietrzak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" name="Google Shape;48;p3"/>
          <p:cNvCxnSpPr/>
          <p:nvPr/>
        </p:nvCxnSpPr>
        <p:spPr>
          <a:xfrm>
            <a:off x="274320" y="4912471"/>
            <a:ext cx="8412480" cy="0"/>
          </a:xfrm>
          <a:prstGeom prst="straightConnector1">
            <a:avLst/>
          </a:prstGeom>
          <a:noFill/>
          <a:ln cap="flat" cmpd="sng" w="10150">
            <a:solidFill>
              <a:srgbClr val="C8D8E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3"/>
          <p:cNvSpPr/>
          <p:nvPr/>
        </p:nvSpPr>
        <p:spPr>
          <a:xfrm>
            <a:off x="520940" y="-47249"/>
            <a:ext cx="822960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Cambria"/>
              <a:buNone/>
            </a:pPr>
            <a:r>
              <a:rPr b="1" lang="en-US" sz="2400">
                <a:solidFill>
                  <a:srgbClr val="003366"/>
                </a:solidFill>
                <a:latin typeface="Cambria"/>
                <a:ea typeface="Cambria"/>
                <a:cs typeface="Cambria"/>
                <a:sym typeface="Cambria"/>
              </a:rPr>
              <a:t>The Package Ecosystem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457200" y="391147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1200"/>
              <a:buFont typeface="Calibri"/>
              <a:buNone/>
            </a:pPr>
            <a:r>
              <a:rPr i="1" lang="en-US" sz="1200">
                <a:solidFill>
                  <a:srgbClr val="005A9E"/>
                </a:solidFill>
                <a:latin typeface="Calibri"/>
                <a:ea typeface="Calibri"/>
                <a:cs typeface="Calibri"/>
                <a:sym typeface="Calibri"/>
              </a:rPr>
              <a:t>Three connected packages — one unified workflow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3"/>
          <p:cNvSpPr/>
          <p:nvPr/>
        </p:nvSpPr>
        <p:spPr>
          <a:xfrm>
            <a:off x="2852498" y="724903"/>
            <a:ext cx="3291840" cy="748485"/>
          </a:xfrm>
          <a:prstGeom prst="roundRect">
            <a:avLst>
              <a:gd fmla="val 7273" name="adj"/>
            </a:avLst>
          </a:prstGeom>
          <a:solidFill>
            <a:srgbClr val="FFF0F0"/>
          </a:solidFill>
          <a:ln>
            <a:noFill/>
          </a:ln>
          <a:effectLst>
            <a:outerShdw blurRad="63500" rotWithShape="0" algn="bl" dir="2700000" dist="254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2852498" y="798055"/>
            <a:ext cx="32918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B1A1A"/>
              </a:buClr>
              <a:buSzPts val="1600"/>
              <a:buFont typeface="Cambria"/>
              <a:buNone/>
            </a:pPr>
            <a:r>
              <a:rPr b="1" lang="en-US" sz="1600">
                <a:solidFill>
                  <a:srgbClr val="8B1A1A"/>
                </a:solidFill>
                <a:latin typeface="Cambria"/>
                <a:ea typeface="Cambria"/>
                <a:cs typeface="Cambria"/>
                <a:sym typeface="Cambria"/>
              </a:rPr>
              <a:t>Styperidge.reg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3"/>
          <p:cNvSpPr/>
          <p:nvPr/>
        </p:nvSpPr>
        <p:spPr>
          <a:xfrm>
            <a:off x="2852498" y="1136383"/>
            <a:ext cx="329184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A7A"/>
              </a:buClr>
              <a:buSzPts val="1000"/>
              <a:buFont typeface="Courier New"/>
              <a:buNone/>
            </a:pPr>
            <a:r>
              <a:rPr b="1" lang="en-US" sz="1000">
                <a:solidFill>
                  <a:srgbClr val="5A6A7A"/>
                </a:solidFill>
                <a:latin typeface="Courier New"/>
                <a:ea typeface="Courier New"/>
                <a:cs typeface="Courier New"/>
                <a:sym typeface="Courier New"/>
              </a:rPr>
              <a:t>regstyperidge()   Weightedridge.reg()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3"/>
          <p:cNvSpPr/>
          <p:nvPr/>
        </p:nvSpPr>
        <p:spPr>
          <a:xfrm>
            <a:off x="354085" y="2502130"/>
            <a:ext cx="3474720" cy="1005840"/>
          </a:xfrm>
          <a:prstGeom prst="roundRect">
            <a:avLst>
              <a:gd fmla="val 7273" name="adj"/>
            </a:avLst>
          </a:prstGeom>
          <a:solidFill>
            <a:srgbClr val="F0FFF4"/>
          </a:solidFill>
          <a:ln>
            <a:noFill/>
          </a:ln>
          <a:effectLst>
            <a:outerShdw blurRad="63500" rotWithShape="0" algn="bl" dir="2700000" dist="254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354085" y="2575282"/>
            <a:ext cx="347472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6B3C"/>
              </a:buClr>
              <a:buSzPts val="1800"/>
              <a:buFont typeface="Cambria"/>
              <a:buNone/>
            </a:pPr>
            <a:r>
              <a:rPr b="1" lang="en-US" sz="1800">
                <a:solidFill>
                  <a:srgbClr val="1A6B3C"/>
                </a:solidFill>
                <a:latin typeface="Cambria"/>
                <a:ea typeface="Cambria"/>
                <a:cs typeface="Cambria"/>
                <a:sym typeface="Cambria"/>
              </a:rPr>
              <a:t>Stype.est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3"/>
          <p:cNvSpPr/>
          <p:nvPr/>
        </p:nvSpPr>
        <p:spPr>
          <a:xfrm>
            <a:off x="383780" y="2857087"/>
            <a:ext cx="34747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A7A"/>
              </a:buClr>
              <a:buSzPts val="1050"/>
              <a:buFont typeface="Courier New"/>
              <a:buNone/>
            </a:pPr>
            <a:r>
              <a:rPr b="1" lang="en-US" sz="1050">
                <a:solidFill>
                  <a:srgbClr val="5A6A7A"/>
                </a:solidFill>
                <a:latin typeface="Courier New"/>
                <a:ea typeface="Courier New"/>
                <a:cs typeface="Courier New"/>
                <a:sym typeface="Courier New"/>
              </a:rPr>
              <a:t>regstype()          regweighteds()</a:t>
            </a:r>
            <a:endParaRPr b="1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"/>
          <p:cNvSpPr/>
          <p:nvPr/>
        </p:nvSpPr>
        <p:spPr>
          <a:xfrm>
            <a:off x="5212080" y="2468031"/>
            <a:ext cx="3474720" cy="1005840"/>
          </a:xfrm>
          <a:prstGeom prst="roundRect">
            <a:avLst>
              <a:gd fmla="val 7273" name="adj"/>
            </a:avLst>
          </a:prstGeom>
          <a:solidFill>
            <a:srgbClr val="EEF4FF"/>
          </a:solidFill>
          <a:ln>
            <a:noFill/>
          </a:ln>
          <a:effectLst>
            <a:outerShdw blurRad="63500" rotWithShape="0" algn="bl" dir="2700000" dist="254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5212080" y="2541183"/>
            <a:ext cx="347472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Cambria"/>
              <a:buNone/>
            </a:pPr>
            <a:r>
              <a:rPr b="1" lang="en-US" sz="1800">
                <a:solidFill>
                  <a:srgbClr val="003366"/>
                </a:solidFill>
                <a:latin typeface="Cambria"/>
                <a:ea typeface="Cambria"/>
                <a:cs typeface="Cambria"/>
                <a:sym typeface="Cambria"/>
              </a:rPr>
              <a:t>ridgregextra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3"/>
          <p:cNvSpPr/>
          <p:nvPr/>
        </p:nvSpPr>
        <p:spPr>
          <a:xfrm>
            <a:off x="5212080" y="2793878"/>
            <a:ext cx="34747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A7A"/>
              </a:buClr>
              <a:buSzPts val="1050"/>
              <a:buFont typeface="Courier New"/>
              <a:buNone/>
            </a:pPr>
            <a:r>
              <a:rPr b="1" lang="en-US" sz="1050">
                <a:solidFill>
                  <a:srgbClr val="5A6A7A"/>
                </a:solidFill>
                <a:latin typeface="Courier New"/>
                <a:ea typeface="Courier New"/>
                <a:cs typeface="Courier New"/>
                <a:sym typeface="Courier New"/>
              </a:rPr>
              <a:t>ridgereg_k()      ridge_reg()       vif_k()</a:t>
            </a:r>
            <a:endParaRPr b="1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" name="Google Shape;60;p3"/>
          <p:cNvCxnSpPr/>
          <p:nvPr/>
        </p:nvCxnSpPr>
        <p:spPr>
          <a:xfrm>
            <a:off x="3088458" y="1341653"/>
            <a:ext cx="0" cy="912580"/>
          </a:xfrm>
          <a:prstGeom prst="straightConnector1">
            <a:avLst/>
          </a:prstGeom>
          <a:noFill/>
          <a:ln cap="flat" cmpd="sng" w="25400">
            <a:solidFill>
              <a:srgbClr val="1A6B3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3"/>
          <p:cNvSpPr/>
          <p:nvPr/>
        </p:nvSpPr>
        <p:spPr>
          <a:xfrm>
            <a:off x="3011860" y="2024112"/>
            <a:ext cx="320040" cy="478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6B3C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1A6B3C"/>
                </a:solidFill>
                <a:latin typeface="Calibri"/>
                <a:ea typeface="Calibri"/>
                <a:cs typeface="Calibri"/>
                <a:sym typeface="Calibri"/>
              </a:rPr>
              <a:t>▼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3"/>
          <p:cNvSpPr/>
          <p:nvPr/>
        </p:nvSpPr>
        <p:spPr>
          <a:xfrm>
            <a:off x="2357752" y="2270512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6B3C"/>
              </a:buClr>
              <a:buSzPts val="1100"/>
              <a:buFont typeface="Calibri"/>
              <a:buNone/>
            </a:pPr>
            <a:r>
              <a:rPr b="1" i="1" lang="en-US" sz="1100">
                <a:solidFill>
                  <a:srgbClr val="1A6B3C"/>
                </a:solidFill>
                <a:latin typeface="Calibri"/>
                <a:ea typeface="Calibri"/>
                <a:cs typeface="Calibri"/>
                <a:sym typeface="Calibri"/>
              </a:rPr>
              <a:t>uses regstype()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" name="Google Shape;63;p3"/>
          <p:cNvCxnSpPr/>
          <p:nvPr/>
        </p:nvCxnSpPr>
        <p:spPr>
          <a:xfrm>
            <a:off x="5885563" y="1343719"/>
            <a:ext cx="0" cy="917304"/>
          </a:xfrm>
          <a:prstGeom prst="straightConnector1">
            <a:avLst/>
          </a:prstGeom>
          <a:noFill/>
          <a:ln cap="flat" cmpd="sng" w="25400">
            <a:solidFill>
              <a:srgbClr val="00336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3"/>
          <p:cNvSpPr/>
          <p:nvPr/>
        </p:nvSpPr>
        <p:spPr>
          <a:xfrm>
            <a:off x="5810827" y="2056231"/>
            <a:ext cx="320040" cy="41142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▼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5838487" y="2236859"/>
            <a:ext cx="20116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100"/>
              <a:buFont typeface="Calibri"/>
              <a:buNone/>
            </a:pPr>
            <a:r>
              <a:rPr b="1" i="1" lang="en-US" sz="11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uses ridgereg_k()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338060" y="4206622"/>
            <a:ext cx="8412480" cy="640080"/>
          </a:xfrm>
          <a:prstGeom prst="roundRect">
            <a:avLst>
              <a:gd fmla="val 11429" name="adj"/>
            </a:avLst>
          </a:prstGeom>
          <a:solidFill>
            <a:srgbClr val="F8F4FF"/>
          </a:solidFill>
          <a:ln>
            <a:noFill/>
          </a:ln>
          <a:effectLst>
            <a:outerShdw blurRad="63500" rotWithShape="0" algn="bl" dir="2700000" dist="254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"/>
          <p:cNvSpPr/>
          <p:nvPr/>
        </p:nvSpPr>
        <p:spPr>
          <a:xfrm>
            <a:off x="520940" y="4376681"/>
            <a:ext cx="15544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💡  Optimizing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1892540" y="4376681"/>
            <a:ext cx="10058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6B3C"/>
              </a:buClr>
              <a:buSzPts val="1200"/>
              <a:buFont typeface="Courier New"/>
              <a:buNone/>
            </a:pPr>
            <a:r>
              <a:rPr b="1" lang="en-US" sz="1200">
                <a:solidFill>
                  <a:srgbClr val="1A6B3C"/>
                </a:solidFill>
                <a:latin typeface="Courier New"/>
                <a:ea typeface="Courier New"/>
                <a:cs typeface="Courier New"/>
                <a:sym typeface="Courier New"/>
              </a:rPr>
              <a:t>Stype.est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2806940" y="4376681"/>
            <a:ext cx="210312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 automatically improves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"/>
          <p:cNvSpPr/>
          <p:nvPr/>
        </p:nvSpPr>
        <p:spPr>
          <a:xfrm>
            <a:off x="4818620" y="4376681"/>
            <a:ext cx="15544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B1A1A"/>
              </a:buClr>
              <a:buSzPts val="1200"/>
              <a:buFont typeface="Courier New"/>
              <a:buNone/>
            </a:pPr>
            <a:r>
              <a:rPr b="1" lang="en-US" sz="1200">
                <a:solidFill>
                  <a:srgbClr val="8B1A1A"/>
                </a:solidFill>
                <a:latin typeface="Courier New"/>
                <a:ea typeface="Courier New"/>
                <a:cs typeface="Courier New"/>
                <a:sym typeface="Courier New"/>
              </a:rPr>
              <a:t>Styperidge.reg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6281660" y="4376681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 — no changes needed.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9435" y="3011349"/>
            <a:ext cx="1180010" cy="1180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0967" y="2976839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7387" y="1298516"/>
            <a:ext cx="1210249" cy="121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/>
          <p:nvPr/>
        </p:nvSpPr>
        <p:spPr>
          <a:xfrm>
            <a:off x="0" y="0"/>
            <a:ext cx="9144000" cy="658368"/>
          </a:xfrm>
          <a:prstGeom prst="rect">
            <a:avLst/>
          </a:prstGeom>
          <a:solidFill>
            <a:srgbClr val="1B3A6B"/>
          </a:solidFill>
          <a:ln cap="flat" cmpd="sng" w="12700">
            <a:solidFill>
              <a:srgbClr val="1B3A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201168" y="118872"/>
            <a:ext cx="384048" cy="384048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"/>
          <p:cNvSpPr/>
          <p:nvPr/>
        </p:nvSpPr>
        <p:spPr>
          <a:xfrm>
            <a:off x="246888" y="457200"/>
            <a:ext cx="274320" cy="274320"/>
          </a:xfrm>
          <a:prstGeom prst="ellipse">
            <a:avLst/>
          </a:prstGeom>
          <a:solidFill>
            <a:srgbClr val="1B3A6B"/>
          </a:solidFill>
          <a:ln cap="flat" cmpd="sng" w="12700">
            <a:solidFill>
              <a:srgbClr val="1B3A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"/>
          <p:cNvSpPr/>
          <p:nvPr/>
        </p:nvSpPr>
        <p:spPr>
          <a:xfrm>
            <a:off x="1134703" y="-11547"/>
            <a:ext cx="7863840" cy="658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18288" y="1065143"/>
            <a:ext cx="9144000" cy="256032"/>
          </a:xfrm>
          <a:prstGeom prst="rect">
            <a:avLst/>
          </a:prstGeom>
          <a:solidFill>
            <a:srgbClr val="D6E4F7"/>
          </a:solidFill>
          <a:ln cap="flat" cmpd="sng" w="12700">
            <a:solidFill>
              <a:srgbClr val="D6E4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292608" y="1065143"/>
            <a:ext cx="859536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3A6B"/>
              </a:buClr>
              <a:buSzPts val="1000"/>
              <a:buFont typeface="Calibri"/>
              <a:buNone/>
            </a:pPr>
            <a:r>
              <a:rPr i="1" lang="en-US" sz="1000">
                <a:solidFill>
                  <a:srgbClr val="1B3A6B"/>
                </a:solidFill>
                <a:latin typeface="Calibri"/>
                <a:ea typeface="Calibri"/>
                <a:cs typeface="Calibri"/>
                <a:sym typeface="Calibri"/>
              </a:rPr>
              <a:t>Why standard OLS often fails — and what ridge regression does about it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292608" y="1615195"/>
            <a:ext cx="35661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3A6B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1B3A6B"/>
                </a:solidFill>
                <a:latin typeface="Calibri"/>
                <a:ea typeface="Calibri"/>
                <a:cs typeface="Calibri"/>
                <a:sym typeface="Calibri"/>
              </a:rPr>
              <a:t>What is Multicollinearity?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7" name="Google Shape;87;p4"/>
          <p:cNvCxnSpPr/>
          <p:nvPr/>
        </p:nvCxnSpPr>
        <p:spPr>
          <a:xfrm>
            <a:off x="292608" y="1907803"/>
            <a:ext cx="3566160" cy="0"/>
          </a:xfrm>
          <a:prstGeom prst="straightConnector1">
            <a:avLst/>
          </a:prstGeom>
          <a:noFill/>
          <a:ln cap="flat" cmpd="sng" w="12700">
            <a:solidFill>
              <a:srgbClr val="2E6DB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" name="Google Shape;88;p4"/>
          <p:cNvSpPr/>
          <p:nvPr/>
        </p:nvSpPr>
        <p:spPr>
          <a:xfrm>
            <a:off x="119270" y="1889515"/>
            <a:ext cx="3702922" cy="86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A6A7A"/>
              </a:buClr>
              <a:buSzPts val="1200"/>
              <a:buFont typeface="Calibri"/>
              <a:buChar char="•"/>
            </a:pPr>
            <a:r>
              <a:rPr b="1" lang="en-US" sz="1200">
                <a:solidFill>
                  <a:srgbClr val="5A6A7A"/>
                </a:solidFill>
                <a:latin typeface="Calibri"/>
                <a:ea typeface="Calibri"/>
                <a:cs typeface="Calibri"/>
                <a:sym typeface="Calibri"/>
              </a:rPr>
              <a:t>Linear dependence among explanatory variables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A6A7A"/>
              </a:buClr>
              <a:buSzPts val="1200"/>
              <a:buFont typeface="Calibri"/>
              <a:buChar char="•"/>
            </a:pPr>
            <a:r>
              <a:rPr b="1" lang="en-US" sz="1200">
                <a:solidFill>
                  <a:srgbClr val="5A6A7A"/>
                </a:solidFill>
                <a:latin typeface="Calibri"/>
                <a:ea typeface="Calibri"/>
                <a:cs typeface="Calibri"/>
                <a:sym typeface="Calibri"/>
              </a:rPr>
              <a:t>Inflates variances of LS coefficient estimators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A6A7A"/>
              </a:buClr>
              <a:buSzPts val="1200"/>
              <a:buFont typeface="Calibri"/>
              <a:buChar char="•"/>
            </a:pPr>
            <a:r>
              <a:rPr b="1" lang="en-US" sz="1200">
                <a:solidFill>
                  <a:srgbClr val="5A6A7A"/>
                </a:solidFill>
                <a:latin typeface="Calibri"/>
                <a:ea typeface="Calibri"/>
                <a:cs typeface="Calibri"/>
                <a:sym typeface="Calibri"/>
              </a:rPr>
              <a:t>Causes unstable estimates and incorrect signs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A6A7A"/>
              </a:buClr>
              <a:buSzPts val="1200"/>
              <a:buFont typeface="Calibri"/>
              <a:buChar char="•"/>
            </a:pPr>
            <a:r>
              <a:rPr b="1" lang="en-US" sz="1200">
                <a:solidFill>
                  <a:srgbClr val="5A6A7A"/>
                </a:solidFill>
                <a:latin typeface="Calibri"/>
                <a:ea typeface="Calibri"/>
                <a:cs typeface="Calibri"/>
                <a:sym typeface="Calibri"/>
              </a:rPr>
              <a:t>VIF &gt; 5 or 10 signals a problem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4"/>
          <p:cNvSpPr/>
          <p:nvPr/>
        </p:nvSpPr>
        <p:spPr>
          <a:xfrm>
            <a:off x="201168" y="2774185"/>
            <a:ext cx="3988589" cy="1949710"/>
          </a:xfrm>
          <a:prstGeom prst="roundRect">
            <a:avLst>
              <a:gd fmla="val 3175" name="adj"/>
            </a:avLst>
          </a:prstGeom>
          <a:solidFill>
            <a:srgbClr val="D6E4F7"/>
          </a:solidFill>
          <a:ln cap="flat" cmpd="sng" w="9525">
            <a:solidFill>
              <a:srgbClr val="C4D8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343292" y="3035807"/>
            <a:ext cx="3236976" cy="349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3A6B"/>
              </a:buClr>
              <a:buSzPts val="1600"/>
              <a:buFont typeface="Calibri"/>
              <a:buNone/>
            </a:pPr>
            <a:r>
              <a:rPr b="1" lang="en-US" sz="1600">
                <a:solidFill>
                  <a:srgbClr val="1B3A6B"/>
                </a:solidFill>
                <a:latin typeface="Calibri"/>
                <a:ea typeface="Calibri"/>
                <a:cs typeface="Calibri"/>
                <a:sym typeface="Calibri"/>
              </a:rPr>
              <a:t>Key Equations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>
            <a:off x="357400" y="3364991"/>
            <a:ext cx="3606916" cy="349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3A6B"/>
              </a:buClr>
              <a:buSzPts val="1200"/>
              <a:buFont typeface="Courier New"/>
              <a:buNone/>
            </a:pPr>
            <a:r>
              <a:rPr b="1" lang="en-US" sz="1200">
                <a:solidFill>
                  <a:srgbClr val="1B3A6B"/>
                </a:solidFill>
                <a:latin typeface="Courier New"/>
                <a:ea typeface="Courier New"/>
                <a:cs typeface="Courier New"/>
                <a:sym typeface="Courier New"/>
              </a:rPr>
              <a:t>LS :</a:t>
            </a:r>
            <a:r>
              <a:rPr b="1" lang="en-US" sz="1200">
                <a:solidFill>
                  <a:srgbClr val="2C2C2C"/>
                </a:solidFill>
                <a:latin typeface="Courier New"/>
                <a:ea typeface="Courier New"/>
                <a:cs typeface="Courier New"/>
                <a:sym typeface="Courier New"/>
              </a:rPr>
              <a:t>  β̂  =  (X′X)⁻¹ X′Y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>
            <a:off x="339112" y="3803903"/>
            <a:ext cx="3606916" cy="349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3A6B"/>
              </a:buClr>
              <a:buSzPts val="1200"/>
              <a:buFont typeface="Courier New"/>
              <a:buNone/>
            </a:pPr>
            <a:r>
              <a:rPr b="1" lang="en-US" sz="1200">
                <a:solidFill>
                  <a:srgbClr val="1B3A6B"/>
                </a:solidFill>
                <a:latin typeface="Courier New"/>
                <a:ea typeface="Courier New"/>
                <a:cs typeface="Courier New"/>
                <a:sym typeface="Courier New"/>
              </a:rPr>
              <a:t>Ridge :</a:t>
            </a:r>
            <a:r>
              <a:rPr b="1" lang="en-US" sz="1200">
                <a:solidFill>
                  <a:srgbClr val="2C2C2C"/>
                </a:solidFill>
                <a:latin typeface="Courier New"/>
                <a:ea typeface="Courier New"/>
                <a:cs typeface="Courier New"/>
                <a:sym typeface="Courier New"/>
              </a:rPr>
              <a:t>  β̂</a:t>
            </a:r>
            <a:r>
              <a:rPr b="1" baseline="-25000" lang="en-US" sz="1000">
                <a:solidFill>
                  <a:srgbClr val="2C2C2C"/>
                </a:solidFill>
                <a:latin typeface="Courier New"/>
                <a:ea typeface="Courier New"/>
                <a:cs typeface="Courier New"/>
                <a:sym typeface="Courier New"/>
              </a:rPr>
              <a:t>r</a:t>
            </a:r>
            <a:r>
              <a:rPr b="1" lang="en-US" sz="1200">
                <a:solidFill>
                  <a:srgbClr val="2C2C2C"/>
                </a:solidFill>
                <a:latin typeface="Courier New"/>
                <a:ea typeface="Courier New"/>
                <a:cs typeface="Courier New"/>
                <a:sym typeface="Courier New"/>
              </a:rPr>
              <a:t> = (X′X + kI</a:t>
            </a:r>
            <a:r>
              <a:rPr b="1" baseline="-25000" lang="en-US" sz="1000">
                <a:solidFill>
                  <a:srgbClr val="2C2C2C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b="1" lang="en-US" sz="1200">
                <a:solidFill>
                  <a:srgbClr val="2C2C2C"/>
                </a:solidFill>
                <a:latin typeface="Courier New"/>
                <a:ea typeface="Courier New"/>
                <a:cs typeface="Courier New"/>
                <a:sym typeface="Courier New"/>
              </a:rPr>
              <a:t>)⁻¹ X′Y,  k ≥ 0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>
            <a:off x="343292" y="4133088"/>
            <a:ext cx="323697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A7A"/>
              </a:buClr>
              <a:buSzPts val="1000"/>
              <a:buFont typeface="Calibri"/>
              <a:buNone/>
            </a:pPr>
            <a:r>
              <a:rPr b="1" i="1" lang="en-US" sz="1000">
                <a:solidFill>
                  <a:srgbClr val="5A6A7A"/>
                </a:solidFill>
                <a:latin typeface="Calibri"/>
                <a:ea typeface="Calibri"/>
                <a:cs typeface="Calibri"/>
                <a:sym typeface="Calibri"/>
              </a:rPr>
              <a:t>Hoerl &amp; Kennard (1970), Technometrics, 12(1), 55–67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4315968" y="1316736"/>
            <a:ext cx="45720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3A6B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1B3A6B"/>
                </a:solidFill>
                <a:latin typeface="Calibri"/>
                <a:ea typeface="Calibri"/>
                <a:cs typeface="Calibri"/>
                <a:sym typeface="Calibri"/>
              </a:rPr>
              <a:t>Variance Inflation Factor (VIF)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" name="Google Shape;95;p4"/>
          <p:cNvCxnSpPr/>
          <p:nvPr/>
        </p:nvCxnSpPr>
        <p:spPr>
          <a:xfrm>
            <a:off x="4315968" y="1591056"/>
            <a:ext cx="4572000" cy="0"/>
          </a:xfrm>
          <a:prstGeom prst="straightConnector1">
            <a:avLst/>
          </a:prstGeom>
          <a:noFill/>
          <a:ln cap="flat" cmpd="sng" w="12700">
            <a:solidFill>
              <a:srgbClr val="2E6DB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" name="Google Shape;96;p4"/>
          <p:cNvSpPr/>
          <p:nvPr/>
        </p:nvSpPr>
        <p:spPr>
          <a:xfrm>
            <a:off x="4315968" y="1664208"/>
            <a:ext cx="45720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A7A"/>
              </a:buClr>
              <a:buSzPts val="1050"/>
              <a:buFont typeface="Calibri"/>
              <a:buNone/>
            </a:pPr>
            <a:r>
              <a:rPr b="1" lang="en-US" sz="1050">
                <a:solidFill>
                  <a:srgbClr val="5A6A7A"/>
                </a:solidFill>
                <a:latin typeface="Calibri"/>
                <a:ea typeface="Calibri"/>
                <a:cs typeface="Calibri"/>
                <a:sym typeface="Calibri"/>
              </a:rPr>
              <a:t>Diagonal elements of the inverse correlation matrix:</a:t>
            </a:r>
            <a:endParaRPr b="1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4315968" y="1901952"/>
            <a:ext cx="4480560" cy="512064"/>
          </a:xfrm>
          <a:prstGeom prst="roundRect">
            <a:avLst>
              <a:gd fmla="val 10714" name="adj"/>
            </a:avLst>
          </a:prstGeom>
          <a:solidFill>
            <a:srgbClr val="FFFFFF"/>
          </a:solidFill>
          <a:ln cap="flat" cmpd="sng" w="9525">
            <a:solidFill>
              <a:srgbClr val="E8ECF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bl" dir="2700000" dist="25400">
              <a:srgbClr val="000000">
                <a:alpha val="784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4315968" y="1901952"/>
            <a:ext cx="4480560" cy="512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B3A6B"/>
              </a:buClr>
              <a:buSzPts val="1300"/>
              <a:buFont typeface="Cambria"/>
              <a:buNone/>
            </a:pPr>
            <a:r>
              <a:rPr i="1" lang="en-US" sz="1300">
                <a:solidFill>
                  <a:srgbClr val="1B3A6B"/>
                </a:solidFill>
                <a:latin typeface="Cambria"/>
                <a:ea typeface="Cambria"/>
                <a:cs typeface="Cambria"/>
                <a:sym typeface="Cambria"/>
              </a:rPr>
              <a:t>r</a:t>
            </a:r>
            <a:r>
              <a:rPr baseline="30000" lang="en-US" sz="900">
                <a:solidFill>
                  <a:srgbClr val="1B3A6B"/>
                </a:solidFill>
                <a:latin typeface="Cambria"/>
                <a:ea typeface="Cambria"/>
                <a:cs typeface="Cambria"/>
                <a:sym typeface="Cambria"/>
              </a:rPr>
              <a:t>−1</a:t>
            </a:r>
            <a:r>
              <a:rPr baseline="-25000" lang="en-US" sz="900">
                <a:solidFill>
                  <a:srgbClr val="1B3A6B"/>
                </a:solidFill>
                <a:latin typeface="Cambria"/>
                <a:ea typeface="Cambria"/>
                <a:cs typeface="Cambria"/>
                <a:sym typeface="Cambria"/>
              </a:rPr>
              <a:t>xx</a:t>
            </a:r>
            <a:r>
              <a:rPr lang="en-US" sz="1300">
                <a:solidFill>
                  <a:srgbClr val="1B3A6B"/>
                </a:solidFill>
                <a:latin typeface="Cambria"/>
                <a:ea typeface="Cambria"/>
                <a:cs typeface="Cambria"/>
                <a:sym typeface="Cambria"/>
              </a:rPr>
              <a:t>  =  ( X</a:t>
            </a:r>
            <a:r>
              <a:rPr baseline="30000" lang="en-US" sz="900">
                <a:solidFill>
                  <a:srgbClr val="1B3A6B"/>
                </a:solidFill>
                <a:latin typeface="Cambria"/>
                <a:ea typeface="Cambria"/>
                <a:cs typeface="Cambria"/>
                <a:sym typeface="Cambria"/>
              </a:rPr>
              <a:t>*</a:t>
            </a:r>
            <a:r>
              <a:rPr i="1" lang="en-US" sz="1300">
                <a:solidFill>
                  <a:srgbClr val="1B3A6B"/>
                </a:solidFill>
                <a:latin typeface="Cambria"/>
                <a:ea typeface="Cambria"/>
                <a:cs typeface="Cambria"/>
                <a:sym typeface="Cambria"/>
              </a:rPr>
              <a:t>X</a:t>
            </a:r>
            <a:r>
              <a:rPr baseline="30000" lang="en-US" sz="900">
                <a:solidFill>
                  <a:srgbClr val="1B3A6B"/>
                </a:solidFill>
                <a:latin typeface="Cambria"/>
                <a:ea typeface="Cambria"/>
                <a:cs typeface="Cambria"/>
                <a:sym typeface="Cambria"/>
              </a:rPr>
              <a:t>*</a:t>
            </a:r>
            <a:r>
              <a:rPr lang="en-US" sz="1300">
                <a:solidFill>
                  <a:srgbClr val="1B3A6B"/>
                </a:solidFill>
                <a:latin typeface="Cambria"/>
                <a:ea typeface="Cambria"/>
                <a:cs typeface="Cambria"/>
                <a:sym typeface="Cambria"/>
              </a:rPr>
              <a:t> )</a:t>
            </a:r>
            <a:r>
              <a:rPr baseline="30000" lang="en-US" sz="900">
                <a:solidFill>
                  <a:srgbClr val="1B3A6B"/>
                </a:solidFill>
                <a:latin typeface="Cambria"/>
                <a:ea typeface="Cambria"/>
                <a:cs typeface="Cambria"/>
                <a:sym typeface="Cambria"/>
              </a:rPr>
              <a:t>−1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4"/>
          <p:cNvSpPr/>
          <p:nvPr/>
        </p:nvSpPr>
        <p:spPr>
          <a:xfrm>
            <a:off x="4315968" y="2450592"/>
            <a:ext cx="448056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A7A"/>
              </a:buClr>
              <a:buSzPts val="900"/>
              <a:buFont typeface="Calibri"/>
              <a:buNone/>
            </a:pPr>
            <a:r>
              <a:rPr i="1" lang="en-US" sz="900">
                <a:solidFill>
                  <a:srgbClr val="5A6A7A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4315968" y="2670048"/>
            <a:ext cx="4480560" cy="585216"/>
          </a:xfrm>
          <a:prstGeom prst="roundRect">
            <a:avLst>
              <a:gd fmla="val 9375" name="adj"/>
            </a:avLst>
          </a:prstGeom>
          <a:solidFill>
            <a:srgbClr val="FFFFFF"/>
          </a:solidFill>
          <a:ln cap="flat" cmpd="sng" w="9525">
            <a:solidFill>
              <a:srgbClr val="E8ECF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bl" dir="2700000" dist="25400">
              <a:srgbClr val="000000">
                <a:alpha val="784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4315968" y="2670048"/>
            <a:ext cx="4480560" cy="585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B3A6B"/>
              </a:buClr>
              <a:buSzPts val="1300"/>
              <a:buFont typeface="Cambria"/>
              <a:buNone/>
            </a:pPr>
            <a:r>
              <a:rPr i="1" lang="en-US" sz="1300">
                <a:solidFill>
                  <a:srgbClr val="1B3A6B"/>
                </a:solidFill>
                <a:latin typeface="Cambria"/>
                <a:ea typeface="Cambria"/>
                <a:cs typeface="Cambria"/>
                <a:sym typeface="Cambria"/>
              </a:rPr>
              <a:t>VIF</a:t>
            </a:r>
            <a:r>
              <a:rPr baseline="-25000" i="1" lang="en-US" sz="900">
                <a:solidFill>
                  <a:srgbClr val="1B3A6B"/>
                </a:solidFill>
                <a:latin typeface="Cambria"/>
                <a:ea typeface="Cambria"/>
                <a:cs typeface="Cambria"/>
                <a:sym typeface="Cambria"/>
              </a:rPr>
              <a:t>k</a:t>
            </a:r>
            <a:r>
              <a:rPr lang="en-US" sz="1300">
                <a:solidFill>
                  <a:srgbClr val="1B3A6B"/>
                </a:solidFill>
                <a:latin typeface="Cambria"/>
                <a:ea typeface="Cambria"/>
                <a:cs typeface="Cambria"/>
                <a:sym typeface="Cambria"/>
              </a:rPr>
              <a:t>  =  1 / (1 − R</a:t>
            </a:r>
            <a:r>
              <a:rPr baseline="30000" lang="en-US" sz="900">
                <a:solidFill>
                  <a:srgbClr val="1B3A6B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baseline="-25000" i="1" lang="en-US" sz="900">
                <a:solidFill>
                  <a:srgbClr val="1B3A6B"/>
                </a:solidFill>
                <a:latin typeface="Cambria"/>
                <a:ea typeface="Cambria"/>
                <a:cs typeface="Cambria"/>
                <a:sym typeface="Cambria"/>
              </a:rPr>
              <a:t>k</a:t>
            </a:r>
            <a:r>
              <a:rPr lang="en-US" sz="1300">
                <a:solidFill>
                  <a:srgbClr val="1B3A6B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r>
              <a:rPr i="1" lang="en-US" sz="1100">
                <a:solidFill>
                  <a:srgbClr val="5A6A7A"/>
                </a:solidFill>
                <a:latin typeface="Cambria"/>
                <a:ea typeface="Cambria"/>
                <a:cs typeface="Cambria"/>
                <a:sym typeface="Cambria"/>
              </a:rPr>
              <a:t>   for  k = 1, 2, … , p−1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4315968" y="3335441"/>
            <a:ext cx="4480560" cy="475488"/>
          </a:xfrm>
          <a:prstGeom prst="roundRect">
            <a:avLst>
              <a:gd fmla="val 11538" name="adj"/>
            </a:avLst>
          </a:prstGeom>
          <a:solidFill>
            <a:srgbClr val="FFF8E1"/>
          </a:solidFill>
          <a:ln cap="flat" cmpd="sng" w="9525">
            <a:solidFill>
              <a:srgbClr val="F0C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4425696" y="3362873"/>
            <a:ext cx="4315968" cy="402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C97A00"/>
                </a:solidFill>
                <a:latin typeface="Calibri"/>
                <a:ea typeface="Calibri"/>
                <a:cs typeface="Calibri"/>
                <a:sym typeface="Calibri"/>
              </a:rPr>
              <a:t>⚠  </a:t>
            </a:r>
            <a:r>
              <a:rPr b="1" lang="en-US" sz="1100">
                <a:solidFill>
                  <a:srgbClr val="5A3800"/>
                </a:solidFill>
                <a:latin typeface="Calibri"/>
                <a:ea typeface="Calibri"/>
                <a:cs typeface="Calibri"/>
                <a:sym typeface="Calibri"/>
              </a:rPr>
              <a:t>If VIF</a:t>
            </a:r>
            <a:r>
              <a:rPr b="1" baseline="-25000" lang="en-US" sz="900">
                <a:solidFill>
                  <a:srgbClr val="5A38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="1" lang="en-US" sz="1100">
                <a:solidFill>
                  <a:srgbClr val="5A3800"/>
                </a:solidFill>
                <a:latin typeface="Calibri"/>
                <a:ea typeface="Calibri"/>
                <a:cs typeface="Calibri"/>
                <a:sym typeface="Calibri"/>
              </a:rPr>
              <a:t> &gt; 5 or 10, multicollinearity is present (</a:t>
            </a:r>
            <a:r>
              <a:rPr b="1" i="1" lang="en-US" sz="1200">
                <a:solidFill>
                  <a:srgbClr val="5A6A7A"/>
                </a:solidFill>
                <a:latin typeface="Calibri"/>
                <a:ea typeface="Calibri"/>
                <a:cs typeface="Calibri"/>
                <a:sym typeface="Calibri"/>
              </a:rPr>
              <a:t>Marquaridt (1970))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" name="Google Shape;104;p4"/>
          <p:cNvCxnSpPr/>
          <p:nvPr/>
        </p:nvCxnSpPr>
        <p:spPr>
          <a:xfrm>
            <a:off x="0" y="4901184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E8ECF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" name="Google Shape;105;p4"/>
          <p:cNvSpPr/>
          <p:nvPr/>
        </p:nvSpPr>
        <p:spPr>
          <a:xfrm>
            <a:off x="274320" y="4919472"/>
            <a:ext cx="8522208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A6A7A"/>
              </a:buClr>
              <a:buSzPts val="800"/>
              <a:buFont typeface="Calibri"/>
              <a:buNone/>
            </a:pPr>
            <a:r>
              <a:rPr lang="en-US" sz="800">
                <a:solidFill>
                  <a:srgbClr val="5A6A7A"/>
                </a:solidFill>
                <a:latin typeface="Calibri"/>
                <a:ea typeface="Calibri"/>
                <a:cs typeface="Calibri"/>
                <a:sym typeface="Calibri"/>
              </a:rPr>
              <a:t>useR! 2026  ·  Karadağ,Sazak, Aydın &amp; Pietrzak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4494341" y="4139742"/>
            <a:ext cx="4064443" cy="584153"/>
          </a:xfrm>
          <a:prstGeom prst="roundRect">
            <a:avLst>
              <a:gd fmla="val 13158" name="adj"/>
            </a:avLst>
          </a:prstGeom>
          <a:solidFill>
            <a:srgbClr val="FFF0F0"/>
          </a:solidFill>
          <a:ln cap="flat" cmpd="sng" w="9525">
            <a:solidFill>
              <a:srgbClr val="FFAA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4559376" y="4158031"/>
            <a:ext cx="3962832" cy="491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91C1C"/>
              </a:buClr>
              <a:buSzPts val="1400"/>
              <a:buFont typeface="Calibri"/>
              <a:buNone/>
            </a:pPr>
            <a:r>
              <a:rPr b="1" lang="en-US" sz="1400">
                <a:solidFill>
                  <a:srgbClr val="B91C1C"/>
                </a:solidFill>
                <a:latin typeface="Calibri"/>
                <a:ea typeface="Calibri"/>
                <a:cs typeface="Calibri"/>
                <a:sym typeface="Calibri"/>
              </a:rPr>
              <a:t>⚠  VIF &lt; 1 is mathematically invalid</a:t>
            </a:r>
            <a:r>
              <a:rPr i="1" lang="en-US" sz="1100">
                <a:solidFill>
                  <a:srgbClr val="B91C1C"/>
                </a:solidFill>
                <a:latin typeface="Calibri"/>
                <a:ea typeface="Calibri"/>
                <a:cs typeface="Calibri"/>
                <a:sym typeface="Calibri"/>
              </a:rPr>
              <a:t>  (García et al., 2015)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0975" y="-57475"/>
            <a:ext cx="910045" cy="91004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/>
          <p:nvPr/>
        </p:nvSpPr>
        <p:spPr>
          <a:xfrm>
            <a:off x="694944" y="740665"/>
            <a:ext cx="7863840" cy="214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Multicollinearity Problem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/>
          <p:nvPr/>
        </p:nvSpPr>
        <p:spPr>
          <a:xfrm>
            <a:off x="0" y="4892040"/>
            <a:ext cx="8805672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A6A7A"/>
              </a:buClr>
              <a:buSzPts val="900"/>
              <a:buFont typeface="Calibri"/>
              <a:buNone/>
            </a:pPr>
            <a:r>
              <a:rPr lang="en-US" sz="900">
                <a:solidFill>
                  <a:srgbClr val="5A6A7A"/>
                </a:solidFill>
                <a:latin typeface="Calibri"/>
                <a:ea typeface="Calibri"/>
                <a:cs typeface="Calibri"/>
                <a:sym typeface="Calibri"/>
              </a:rPr>
              <a:t>useR! 2026  ·  Karadağ, Sazak, Aydın &amp; Pietrzak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6" name="Google Shape;116;p5"/>
          <p:cNvCxnSpPr/>
          <p:nvPr/>
        </p:nvCxnSpPr>
        <p:spPr>
          <a:xfrm>
            <a:off x="365760" y="4873752"/>
            <a:ext cx="8412480" cy="0"/>
          </a:xfrm>
          <a:prstGeom prst="straightConnector1">
            <a:avLst/>
          </a:prstGeom>
          <a:noFill/>
          <a:ln cap="flat" cmpd="sng" w="10150">
            <a:solidFill>
              <a:srgbClr val="C8D8E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" name="Google Shape;117;p5"/>
          <p:cNvSpPr/>
          <p:nvPr/>
        </p:nvSpPr>
        <p:spPr>
          <a:xfrm>
            <a:off x="457200" y="640080"/>
            <a:ext cx="822960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Cambria"/>
              <a:buNone/>
            </a:pPr>
            <a:r>
              <a:rPr b="1" lang="en-US" sz="2400">
                <a:solidFill>
                  <a:srgbClr val="003366"/>
                </a:solidFill>
                <a:latin typeface="Cambria"/>
                <a:ea typeface="Cambria"/>
                <a:cs typeface="Cambria"/>
                <a:sym typeface="Cambria"/>
              </a:rPr>
              <a:t>ridgregextra — How It Works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457200" y="1207008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1600"/>
              <a:buFont typeface="Calibri"/>
              <a:buNone/>
            </a:pPr>
            <a:r>
              <a:rPr b="1" i="1" lang="en-US" sz="1600">
                <a:solidFill>
                  <a:srgbClr val="005A9E"/>
                </a:solidFill>
                <a:latin typeface="Calibri"/>
                <a:ea typeface="Calibri"/>
                <a:cs typeface="Calibri"/>
                <a:sym typeface="Calibri"/>
              </a:rPr>
              <a:t>4-step automatic VIF-based ridge parameter selection  (Kutner et al., 2004)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5"/>
          <p:cNvSpPr/>
          <p:nvPr/>
        </p:nvSpPr>
        <p:spPr>
          <a:xfrm>
            <a:off x="365760" y="1481328"/>
            <a:ext cx="1993392" cy="2331720"/>
          </a:xfrm>
          <a:prstGeom prst="roundRect">
            <a:avLst>
              <a:gd fmla="val 3670" name="adj"/>
            </a:avLst>
          </a:prstGeom>
          <a:solidFill>
            <a:srgbClr val="F4F7FB"/>
          </a:solidFill>
          <a:ln>
            <a:noFill/>
          </a:ln>
          <a:effectLst>
            <a:outerShdw blurRad="63500" rotWithShape="0" algn="bl" dir="2700000" dist="254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1042416" y="1618488"/>
            <a:ext cx="640080" cy="640080"/>
          </a:xfrm>
          <a:prstGeom prst="ellipse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"/>
          <p:cNvSpPr/>
          <p:nvPr/>
        </p:nvSpPr>
        <p:spPr>
          <a:xfrm>
            <a:off x="1042416" y="1682496"/>
            <a:ext cx="64008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mbria"/>
              <a:buNone/>
            </a:pPr>
            <a:r>
              <a:rPr b="1" lang="en-US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5"/>
          <p:cNvSpPr/>
          <p:nvPr/>
        </p:nvSpPr>
        <p:spPr>
          <a:xfrm>
            <a:off x="457200" y="2350008"/>
            <a:ext cx="181051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Cambria"/>
              <a:buNone/>
            </a:pPr>
            <a:r>
              <a:rPr b="1" lang="en-US" sz="1600">
                <a:solidFill>
                  <a:srgbClr val="003366"/>
                </a:solidFill>
                <a:latin typeface="Cambria"/>
                <a:ea typeface="Cambria"/>
                <a:cs typeface="Cambria"/>
                <a:sym typeface="Cambria"/>
              </a:rPr>
              <a:t>Initialise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475488" y="2688336"/>
            <a:ext cx="1773936" cy="100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User supplies [a, b] = [0, 1]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Divide into 10 equal parts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→ 11 candidate k values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2514600" y="1481328"/>
            <a:ext cx="1993392" cy="2331720"/>
          </a:xfrm>
          <a:prstGeom prst="roundRect">
            <a:avLst>
              <a:gd fmla="val 3670" name="adj"/>
            </a:avLst>
          </a:prstGeom>
          <a:solidFill>
            <a:srgbClr val="F4F7FB"/>
          </a:solidFill>
          <a:ln>
            <a:noFill/>
          </a:ln>
          <a:effectLst>
            <a:outerShdw blurRad="63500" rotWithShape="0" algn="bl" dir="2700000" dist="254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3191256" y="1618488"/>
            <a:ext cx="640080" cy="640080"/>
          </a:xfrm>
          <a:prstGeom prst="ellipse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"/>
          <p:cNvSpPr/>
          <p:nvPr/>
        </p:nvSpPr>
        <p:spPr>
          <a:xfrm>
            <a:off x="3191256" y="1682496"/>
            <a:ext cx="64008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mbria"/>
              <a:buNone/>
            </a:pPr>
            <a:r>
              <a:rPr b="1" lang="en-US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2606040" y="2350008"/>
            <a:ext cx="181051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Cambria"/>
              <a:buNone/>
            </a:pPr>
            <a:r>
              <a:rPr b="1" lang="en-US" sz="1600">
                <a:solidFill>
                  <a:srgbClr val="003366"/>
                </a:solidFill>
                <a:latin typeface="Cambria"/>
                <a:ea typeface="Cambria"/>
                <a:cs typeface="Cambria"/>
                <a:sym typeface="Cambria"/>
              </a:rPr>
              <a:t>Evaluate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2624328" y="2688336"/>
            <a:ext cx="1773936" cy="100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Compute VIF for each k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Find smallest k where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all VIF ≥ 1 and closest to 1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4663440" y="1481328"/>
            <a:ext cx="1993392" cy="2331720"/>
          </a:xfrm>
          <a:prstGeom prst="roundRect">
            <a:avLst>
              <a:gd fmla="val 3670" name="adj"/>
            </a:avLst>
          </a:prstGeom>
          <a:solidFill>
            <a:srgbClr val="F4F7FB"/>
          </a:solidFill>
          <a:ln>
            <a:noFill/>
          </a:ln>
          <a:effectLst>
            <a:outerShdw blurRad="63500" rotWithShape="0" algn="bl" dir="2700000" dist="254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5340096" y="1618488"/>
            <a:ext cx="640080" cy="640080"/>
          </a:xfrm>
          <a:prstGeom prst="ellipse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5340096" y="1682496"/>
            <a:ext cx="64008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mbria"/>
              <a:buNone/>
            </a:pPr>
            <a:r>
              <a:rPr b="1" lang="en-US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4754880" y="2350008"/>
            <a:ext cx="181051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Cambria"/>
              <a:buNone/>
            </a:pPr>
            <a:r>
              <a:rPr b="1" lang="en-US" sz="1600">
                <a:solidFill>
                  <a:srgbClr val="003366"/>
                </a:solidFill>
                <a:latin typeface="Cambria"/>
                <a:ea typeface="Cambria"/>
                <a:cs typeface="Cambria"/>
                <a:sym typeface="Cambria"/>
              </a:rPr>
              <a:t>Refine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4773168" y="2688336"/>
            <a:ext cx="1773936" cy="100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Narrow to [k*, k*+step]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Repeat Steps 1–2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within the new interval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6812280" y="1481328"/>
            <a:ext cx="1993392" cy="2331720"/>
          </a:xfrm>
          <a:prstGeom prst="roundRect">
            <a:avLst>
              <a:gd fmla="val 3670" name="adj"/>
            </a:avLst>
          </a:prstGeom>
          <a:solidFill>
            <a:srgbClr val="E8F5E9"/>
          </a:solidFill>
          <a:ln>
            <a:noFill/>
          </a:ln>
          <a:effectLst>
            <a:outerShdw blurRad="63500" rotWithShape="0" algn="bl" dir="2700000" dist="254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7488936" y="1618488"/>
            <a:ext cx="640080" cy="640080"/>
          </a:xfrm>
          <a:prstGeom prst="ellipse">
            <a:avLst/>
          </a:prstGeom>
          <a:solidFill>
            <a:srgbClr val="1A6B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7488936" y="1682496"/>
            <a:ext cx="64008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mbria"/>
              <a:buNone/>
            </a:pPr>
            <a:r>
              <a:rPr b="1" lang="en-US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6903720" y="2350008"/>
            <a:ext cx="181051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6B3C"/>
              </a:buClr>
              <a:buSzPts val="1600"/>
              <a:buFont typeface="Cambria"/>
              <a:buNone/>
            </a:pPr>
            <a:r>
              <a:rPr b="1" lang="en-US" sz="1600">
                <a:solidFill>
                  <a:srgbClr val="1A6B3C"/>
                </a:solidFill>
                <a:latin typeface="Cambria"/>
                <a:ea typeface="Cambria"/>
                <a:cs typeface="Cambria"/>
                <a:sym typeface="Cambria"/>
              </a:rPr>
              <a:t>Converge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6922008" y="2688336"/>
            <a:ext cx="1773936" cy="100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After 4 iterations k stabilises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Return k + full ridge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results + diagnostic plots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9" name="Google Shape;139;p5"/>
          <p:cNvCxnSpPr/>
          <p:nvPr/>
        </p:nvCxnSpPr>
        <p:spPr>
          <a:xfrm>
            <a:off x="2249424" y="2670048"/>
            <a:ext cx="274320" cy="0"/>
          </a:xfrm>
          <a:prstGeom prst="straightConnector1">
            <a:avLst/>
          </a:prstGeom>
          <a:noFill/>
          <a:ln cap="flat" cmpd="sng" w="25400">
            <a:solidFill>
              <a:srgbClr val="E8A02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p5"/>
          <p:cNvSpPr/>
          <p:nvPr/>
        </p:nvSpPr>
        <p:spPr>
          <a:xfrm>
            <a:off x="2359152" y="256032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8A020"/>
              </a:buClr>
              <a:buSzPts val="1600"/>
              <a:buFont typeface="Calibri"/>
              <a:buNone/>
            </a:pPr>
            <a:r>
              <a:rPr b="1" lang="en-US" sz="1600">
                <a:solidFill>
                  <a:srgbClr val="E8A020"/>
                </a:solidFill>
                <a:latin typeface="Calibri"/>
                <a:ea typeface="Calibri"/>
                <a:cs typeface="Calibri"/>
                <a:sym typeface="Calibri"/>
              </a:rPr>
              <a:t>▶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4398264" y="2670048"/>
            <a:ext cx="274320" cy="0"/>
          </a:xfrm>
          <a:prstGeom prst="straightConnector1">
            <a:avLst/>
          </a:prstGeom>
          <a:noFill/>
          <a:ln cap="flat" cmpd="sng" w="25400">
            <a:solidFill>
              <a:srgbClr val="E8A02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" name="Google Shape;142;p5"/>
          <p:cNvSpPr/>
          <p:nvPr/>
        </p:nvSpPr>
        <p:spPr>
          <a:xfrm>
            <a:off x="4507992" y="256032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8A020"/>
              </a:buClr>
              <a:buSzPts val="1600"/>
              <a:buFont typeface="Calibri"/>
              <a:buNone/>
            </a:pPr>
            <a:r>
              <a:rPr b="1" lang="en-US" sz="1600">
                <a:solidFill>
                  <a:srgbClr val="E8A020"/>
                </a:solidFill>
                <a:latin typeface="Calibri"/>
                <a:ea typeface="Calibri"/>
                <a:cs typeface="Calibri"/>
                <a:sym typeface="Calibri"/>
              </a:rPr>
              <a:t>▶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3" name="Google Shape;143;p5"/>
          <p:cNvCxnSpPr/>
          <p:nvPr/>
        </p:nvCxnSpPr>
        <p:spPr>
          <a:xfrm>
            <a:off x="6547104" y="2670048"/>
            <a:ext cx="274320" cy="0"/>
          </a:xfrm>
          <a:prstGeom prst="straightConnector1">
            <a:avLst/>
          </a:prstGeom>
          <a:noFill/>
          <a:ln cap="flat" cmpd="sng" w="25400">
            <a:solidFill>
              <a:srgbClr val="E8A02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" name="Google Shape;144;p5"/>
          <p:cNvSpPr/>
          <p:nvPr/>
        </p:nvSpPr>
        <p:spPr>
          <a:xfrm>
            <a:off x="6656832" y="256032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8A020"/>
              </a:buClr>
              <a:buSzPts val="1600"/>
              <a:buFont typeface="Calibri"/>
              <a:buNone/>
            </a:pPr>
            <a:r>
              <a:rPr b="1" lang="en-US" sz="1600">
                <a:solidFill>
                  <a:srgbClr val="E8A020"/>
                </a:solidFill>
                <a:latin typeface="Calibri"/>
                <a:ea typeface="Calibri"/>
                <a:cs typeface="Calibri"/>
                <a:sym typeface="Calibri"/>
              </a:rPr>
              <a:t>▶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1957611" y="3876857"/>
            <a:ext cx="4735797" cy="933086"/>
          </a:xfrm>
          <a:prstGeom prst="roundRect">
            <a:avLst>
              <a:gd fmla="val 7692" name="adj"/>
            </a:avLst>
          </a:prstGeom>
          <a:solidFill>
            <a:srgbClr val="E2F4F3"/>
          </a:solidFill>
          <a:ln cap="flat" cmpd="sng" w="9525">
            <a:solidFill>
              <a:srgbClr val="7ECE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2067340" y="3913432"/>
            <a:ext cx="4503840" cy="3110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7A75"/>
              </a:buClr>
              <a:buSzPts val="1400"/>
              <a:buFont typeface="Calibri"/>
              <a:buNone/>
            </a:pPr>
            <a:r>
              <a:rPr b="1" lang="en-US" sz="1400">
                <a:solidFill>
                  <a:srgbClr val="0B7A75"/>
                </a:solidFill>
                <a:latin typeface="Calibri"/>
                <a:ea typeface="Calibri"/>
                <a:cs typeface="Calibri"/>
                <a:sym typeface="Calibri"/>
              </a:rPr>
              <a:t>ridgregextra  guarantees  VIF ≥ 1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2103916" y="4151176"/>
            <a:ext cx="4465180" cy="538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D4A47"/>
              </a:buClr>
              <a:buSzPts val="1100"/>
              <a:buFont typeface="Calibri"/>
              <a:buChar char="•"/>
            </a:pPr>
            <a:r>
              <a:rPr b="1" lang="en-US" sz="1100">
                <a:solidFill>
                  <a:srgbClr val="0D4A47"/>
                </a:solidFill>
                <a:latin typeface="Calibri"/>
                <a:ea typeface="Calibri"/>
                <a:cs typeface="Calibri"/>
                <a:sym typeface="Calibri"/>
              </a:rPr>
              <a:t>Automatically selects the smallest k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D4A47"/>
              </a:buClr>
              <a:buSzPts val="1100"/>
              <a:buFont typeface="Calibri"/>
              <a:buChar char="•"/>
            </a:pPr>
            <a:r>
              <a:rPr b="1" lang="en-US" sz="1100">
                <a:solidFill>
                  <a:srgbClr val="0D4A47"/>
                </a:solidFill>
                <a:latin typeface="Calibri"/>
                <a:ea typeface="Calibri"/>
                <a:cs typeface="Calibri"/>
                <a:sym typeface="Calibri"/>
              </a:rPr>
              <a:t>All VIF values remain just above 1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D4A47"/>
              </a:buClr>
              <a:buSzPts val="1100"/>
              <a:buFont typeface="Calibri"/>
              <a:buChar char="•"/>
            </a:pPr>
            <a:r>
              <a:rPr b="1" lang="en-US" sz="1100">
                <a:solidFill>
                  <a:srgbClr val="0D4A47"/>
                </a:solidFill>
                <a:latin typeface="Calibri"/>
                <a:ea typeface="Calibri"/>
                <a:cs typeface="Calibri"/>
                <a:sym typeface="Calibri"/>
              </a:rPr>
              <a:t>No manual tuning needed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0975" y="-57475"/>
            <a:ext cx="910045" cy="910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3efb80c002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602"/>
            <a:ext cx="9143998" cy="500297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3efb80c0027_0_0"/>
          <p:cNvSpPr/>
          <p:nvPr/>
        </p:nvSpPr>
        <p:spPr>
          <a:xfrm>
            <a:off x="0" y="4938461"/>
            <a:ext cx="88989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A6A7A"/>
              </a:buClr>
              <a:buSzPts val="900"/>
              <a:buFont typeface="Calibri"/>
              <a:buNone/>
            </a:pPr>
            <a:r>
              <a:rPr lang="en-US" sz="900">
                <a:solidFill>
                  <a:srgbClr val="5A6A7A"/>
                </a:solidFill>
                <a:latin typeface="Calibri"/>
                <a:ea typeface="Calibri"/>
                <a:cs typeface="Calibri"/>
                <a:sym typeface="Calibri"/>
              </a:rPr>
              <a:t>useR! 2026  ·  Karadağ, Sazak, Aydın &amp; Pietrzak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3efb80c0027_0_0"/>
          <p:cNvSpPr/>
          <p:nvPr/>
        </p:nvSpPr>
        <p:spPr>
          <a:xfrm>
            <a:off x="438249" y="4968128"/>
            <a:ext cx="5956800" cy="1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A7A"/>
              </a:buClr>
              <a:buSzPts val="900"/>
              <a:buFont typeface="Calibri"/>
              <a:buNone/>
            </a:pPr>
            <a:r>
              <a:rPr i="1" lang="en-US" sz="900">
                <a:solidFill>
                  <a:srgbClr val="5A6A7A"/>
                </a:solidFill>
                <a:latin typeface="Calibri"/>
                <a:ea typeface="Calibri"/>
                <a:cs typeface="Calibri"/>
                <a:sym typeface="Calibri"/>
              </a:rPr>
              <a:t>Karadağ, Sazak &amp; Aydın (2026)  ·  J. Appl. Stat.  ·  CRAN: ridgregextra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3efb80c0027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7" cy="4685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g3efb80c0027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3" cy="4708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3efb80c0027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536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2026-06-24T11:39:13Z</dcterms:created>
  <dc:creator>PptxGenJS</dc:creator>
</cp:coreProperties>
</file>