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f37dec249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f37dec249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f37dec249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f37dec249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37dec249f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f37dec249f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37dec249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37dec249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37dec249f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f37dec249f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f37dec249f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f37dec249f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f37dec249f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f37dec249f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f37dec249f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f37dec249f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f37dec249f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f37dec249f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elecx_logo_h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875" y="421600"/>
            <a:ext cx="1435549" cy="16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celecx:</a:t>
            </a:r>
            <a:br>
              <a:rPr lang="en"/>
            </a:br>
            <a:r>
              <a:rPr lang="en" sz="4000"/>
              <a:t>Active Learning for</a:t>
            </a:r>
            <a:br>
              <a:rPr lang="en" sz="4000"/>
            </a:br>
            <a:r>
              <a:rPr lang="en" sz="4000"/>
              <a:t>Computer Experiments in R</a:t>
            </a:r>
            <a:endParaRPr sz="40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Binder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999999"/>
                </a:solidFill>
              </a:rPr>
              <a:t>LMU Munich</a:t>
            </a:r>
            <a:endParaRPr sz="2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999999"/>
                </a:solidFill>
              </a:rPr>
              <a:t>Munich Center for Machine Learning (MCML)</a:t>
            </a:r>
            <a:endParaRPr sz="2100">
              <a:solidFill>
                <a:srgbClr val="999999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750" y="4065546"/>
            <a:ext cx="3503216" cy="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4572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5FD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remotes</a:t>
            </a:r>
            <a:r>
              <a:rPr lang="en" sz="1700">
                <a:solidFill>
                  <a:srgbClr val="44AADD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700">
                <a:solidFill>
                  <a:srgbClr val="005FD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install_packages</a:t>
            </a:r>
            <a:r>
              <a:rPr lang="en" sz="17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" sz="1700">
                <a:solidFill>
                  <a:srgbClr val="0000FF"/>
                </a:solidFill>
                <a:latin typeface="Courier New"/>
                <a:ea typeface="Courier New"/>
                <a:cs typeface="Courier New"/>
                <a:sym typeface="Courier New"/>
              </a:rPr>
              <a:t>"mlr-org/celecx"</a:t>
            </a:r>
            <a:r>
              <a:rPr lang="en" sz="17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7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2" title="celecx_logo_h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225" y="1152475"/>
            <a:ext cx="1435549" cy="16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68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lang="en"/>
              <a:t>egression, classification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predictions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Performance evaluation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Benchmarking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Hyperparameter optimization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E</a:t>
            </a:r>
            <a:r>
              <a:rPr b="1" lang="en"/>
              <a:t>xtensibility</a:t>
            </a:r>
            <a:endParaRPr b="1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975" y="278550"/>
            <a:ext cx="1198700" cy="13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729" y="570827"/>
            <a:ext cx="6278541" cy="425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2820" y="320275"/>
            <a:ext cx="639059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6975" y="1878750"/>
            <a:ext cx="1198700" cy="13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/>
          <p:nvPr/>
        </p:nvCxnSpPr>
        <p:spPr>
          <a:xfrm>
            <a:off x="3333750" y="2695750"/>
            <a:ext cx="1015500" cy="1383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5" name="Google Shape;75;p15"/>
          <p:cNvCxnSpPr/>
          <p:nvPr/>
        </p:nvCxnSpPr>
        <p:spPr>
          <a:xfrm flipH="1">
            <a:off x="4627775" y="3264750"/>
            <a:ext cx="736800" cy="8958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76" name="Google Shape;76;p15" title="celecx_logo_h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0425" y="3828250"/>
            <a:ext cx="831800" cy="96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10384" l="5547" r="5706" t="10770"/>
          <a:stretch/>
        </p:blipFill>
        <p:spPr>
          <a:xfrm>
            <a:off x="7858554" y="3681900"/>
            <a:ext cx="2412792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6"/>
          <p:cNvSpPr/>
          <p:nvPr/>
        </p:nvSpPr>
        <p:spPr>
          <a:xfrm rot="-5400000">
            <a:off x="8455800" y="3136100"/>
            <a:ext cx="1428600" cy="2345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7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6"/>
          <p:cNvCxnSpPr/>
          <p:nvPr/>
        </p:nvCxnSpPr>
        <p:spPr>
          <a:xfrm flipH="1" rot="10800000">
            <a:off x="8526475" y="2571750"/>
            <a:ext cx="226500" cy="1109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6"/>
          <p:cNvCxnSpPr/>
          <p:nvPr/>
        </p:nvCxnSpPr>
        <p:spPr>
          <a:xfrm flipH="1" rot="10800000">
            <a:off x="7693625" y="2347250"/>
            <a:ext cx="617100" cy="1329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6"/>
          <p:cNvCxnSpPr/>
          <p:nvPr/>
        </p:nvCxnSpPr>
        <p:spPr>
          <a:xfrm flipH="1" rot="10800000">
            <a:off x="5153501" y="2305375"/>
            <a:ext cx="2673600" cy="1387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6"/>
          <p:cNvCxnSpPr/>
          <p:nvPr/>
        </p:nvCxnSpPr>
        <p:spPr>
          <a:xfrm flipH="1" rot="10800000">
            <a:off x="2560975" y="2300000"/>
            <a:ext cx="4384800" cy="1384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9952" l="5682" r="5673" t="10871"/>
          <a:stretch/>
        </p:blipFill>
        <p:spPr>
          <a:xfrm>
            <a:off x="5294435" y="3681900"/>
            <a:ext cx="2399989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| Adaptive Sampling</a:t>
            </a:r>
            <a:endParaRPr/>
          </a:p>
        </p:txBody>
      </p:sp>
      <p:cxnSp>
        <p:nvCxnSpPr>
          <p:cNvPr id="89" name="Google Shape;89;p16"/>
          <p:cNvCxnSpPr/>
          <p:nvPr/>
        </p:nvCxnSpPr>
        <p:spPr>
          <a:xfrm rot="10800000">
            <a:off x="5643125" y="1419875"/>
            <a:ext cx="0" cy="202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6"/>
          <p:cNvCxnSpPr/>
          <p:nvPr/>
        </p:nvCxnSpPr>
        <p:spPr>
          <a:xfrm>
            <a:off x="5643125" y="3441575"/>
            <a:ext cx="3288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1" name="Google Shape;91;p16"/>
          <p:cNvPicPr preferRelativeResize="0"/>
          <p:nvPr/>
        </p:nvPicPr>
        <p:blipFill rotWithShape="1">
          <a:blip r:embed="rId5">
            <a:alphaModFix/>
          </a:blip>
          <a:srcRect b="10143" l="4830" r="5565" t="10674"/>
          <a:stretch/>
        </p:blipFill>
        <p:spPr>
          <a:xfrm>
            <a:off x="491400" y="1195124"/>
            <a:ext cx="4643549" cy="23093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6">
            <a:alphaModFix/>
          </a:blip>
          <a:srcRect b="10431" l="5354" r="5567" t="10965"/>
          <a:stretch/>
        </p:blipFill>
        <p:spPr>
          <a:xfrm>
            <a:off x="2719454" y="3681900"/>
            <a:ext cx="2429207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7">
            <a:alphaModFix/>
          </a:blip>
          <a:srcRect b="10194" l="5434" r="5780" t="10842"/>
          <a:stretch/>
        </p:blipFill>
        <p:spPr>
          <a:xfrm>
            <a:off x="163525" y="3681900"/>
            <a:ext cx="2410146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" name="Google Shape;94;p16"/>
          <p:cNvSpPr/>
          <p:nvPr/>
        </p:nvSpPr>
        <p:spPr>
          <a:xfrm>
            <a:off x="6151300" y="2516025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6824875" y="21742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7694425" y="21742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8628600" y="24459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187950" y="2223963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16"/>
          <p:cNvCxnSpPr>
            <a:stCxn id="91" idx="3"/>
          </p:cNvCxnSpPr>
          <p:nvPr/>
        </p:nvCxnSpPr>
        <p:spPr>
          <a:xfrm>
            <a:off x="5134949" y="2349811"/>
            <a:ext cx="11373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3127" y="1990450"/>
            <a:ext cx="3232375" cy="96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b="10384" l="5547" r="5706" t="10770"/>
          <a:stretch/>
        </p:blipFill>
        <p:spPr>
          <a:xfrm>
            <a:off x="7858554" y="3681900"/>
            <a:ext cx="2412792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7"/>
          <p:cNvSpPr/>
          <p:nvPr/>
        </p:nvSpPr>
        <p:spPr>
          <a:xfrm rot="-5400000">
            <a:off x="8455800" y="3136100"/>
            <a:ext cx="1428600" cy="2345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7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5">
            <a:alphaModFix/>
          </a:blip>
          <a:srcRect b="9952" l="5682" r="5673" t="10871"/>
          <a:stretch/>
        </p:blipFill>
        <p:spPr>
          <a:xfrm>
            <a:off x="5294435" y="3681900"/>
            <a:ext cx="2399989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| Adaptive Sampling</a:t>
            </a:r>
            <a:endParaRPr/>
          </a:p>
        </p:txBody>
      </p:sp>
      <p:cxnSp>
        <p:nvCxnSpPr>
          <p:cNvPr id="109" name="Google Shape;109;p17"/>
          <p:cNvCxnSpPr/>
          <p:nvPr/>
        </p:nvCxnSpPr>
        <p:spPr>
          <a:xfrm rot="10800000">
            <a:off x="5643125" y="1419875"/>
            <a:ext cx="0" cy="202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5643125" y="3441575"/>
            <a:ext cx="3288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1" name="Google Shape;111;p17"/>
          <p:cNvPicPr preferRelativeResize="0"/>
          <p:nvPr/>
        </p:nvPicPr>
        <p:blipFill rotWithShape="1">
          <a:blip r:embed="rId6">
            <a:alphaModFix/>
          </a:blip>
          <a:srcRect b="10143" l="4830" r="5565" t="10674"/>
          <a:stretch/>
        </p:blipFill>
        <p:spPr>
          <a:xfrm>
            <a:off x="491400" y="1195124"/>
            <a:ext cx="4643549" cy="23093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7">
            <a:alphaModFix/>
          </a:blip>
          <a:srcRect b="10431" l="5354" r="5567" t="10965"/>
          <a:stretch/>
        </p:blipFill>
        <p:spPr>
          <a:xfrm>
            <a:off x="2719454" y="3681900"/>
            <a:ext cx="2429207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8">
            <a:alphaModFix/>
          </a:blip>
          <a:srcRect b="10194" l="5434" r="5780" t="10842"/>
          <a:stretch/>
        </p:blipFill>
        <p:spPr>
          <a:xfrm>
            <a:off x="163525" y="3681900"/>
            <a:ext cx="2410146" cy="1206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7"/>
          <p:cNvSpPr/>
          <p:nvPr/>
        </p:nvSpPr>
        <p:spPr>
          <a:xfrm>
            <a:off x="6151300" y="2516025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6824875" y="21742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7694425" y="21742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8628600" y="2445900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8187950" y="2223963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17"/>
          <p:cNvCxnSpPr/>
          <p:nvPr/>
        </p:nvCxnSpPr>
        <p:spPr>
          <a:xfrm flipH="1">
            <a:off x="5693625" y="1503950"/>
            <a:ext cx="651600" cy="988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17"/>
          <p:cNvCxnSpPr/>
          <p:nvPr/>
        </p:nvCxnSpPr>
        <p:spPr>
          <a:xfrm>
            <a:off x="6517100" y="1511100"/>
            <a:ext cx="808200" cy="73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" name="Google Shape;121;p17"/>
          <p:cNvSpPr/>
          <p:nvPr/>
        </p:nvSpPr>
        <p:spPr>
          <a:xfrm>
            <a:off x="6286900" y="1273725"/>
            <a:ext cx="251700" cy="251700"/>
          </a:xfrm>
          <a:prstGeom prst="mathMultiply">
            <a:avLst>
              <a:gd fmla="val 5390" name="adj1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6448075" y="1158183"/>
            <a:ext cx="351000" cy="2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733950" y="1658493"/>
            <a:ext cx="7676100" cy="1372800"/>
          </a:xfrm>
          <a:prstGeom prst="roundRect">
            <a:avLst>
              <a:gd fmla="val 16667" name="adj"/>
            </a:avLst>
          </a:prstGeom>
          <a:solidFill>
            <a:srgbClr val="282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FFFF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objective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&lt;- ObjectiveRFun$new(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fun = </a:t>
            </a:r>
            <a:r>
              <a:rPr b="1" lang="en" sz="1300">
                <a:solidFill>
                  <a:srgbClr val="93C763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function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(xs) { </a:t>
            </a:r>
            <a:r>
              <a:rPr b="1" lang="en" sz="1300">
                <a:solidFill>
                  <a:srgbClr val="93C763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},                        </a:t>
            </a:r>
            <a:r>
              <a:rPr lang="en" sz="1300">
                <a:solidFill>
                  <a:srgbClr val="818E96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# objective function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domain = ps(x1 = p_dbl(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), x2 = p_int(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10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)),  </a:t>
            </a:r>
            <a:r>
              <a:rPr lang="en" sz="1300">
                <a:solidFill>
                  <a:srgbClr val="818E96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# search space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codomain = ps(y = p_dbl(tags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"learn"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))           </a:t>
            </a:r>
            <a:r>
              <a:rPr lang="en" sz="1300">
                <a:solidFill>
                  <a:srgbClr val="818E96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# target value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8" name="Google Shape;12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with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celecx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29" name="Google Shape;129;p18" title="celecx_logo_h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726" y="366584"/>
            <a:ext cx="587450" cy="6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/>
          <p:nvPr/>
        </p:nvSpPr>
        <p:spPr>
          <a:xfrm>
            <a:off x="733950" y="3104025"/>
            <a:ext cx="7676100" cy="1770600"/>
          </a:xfrm>
          <a:prstGeom prst="roundRect">
            <a:avLst>
              <a:gd fmla="val 12776" name="adj"/>
            </a:avLst>
          </a:prstGeom>
          <a:solidFill>
            <a:srgbClr val="282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result &lt;- optimize_active(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objective = </a:t>
            </a:r>
            <a:r>
              <a:rPr lang="en" sz="1300">
                <a:solidFill>
                  <a:srgbClr val="00FFFF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objective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n_evals =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24L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learner = lrn(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"regr.km"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 covtype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"matern5_2"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batch_size =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4L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n_candidates =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200L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Life can be so simple: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with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celecx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7" name="Google Shape;137;p19" title="celecx_logo_h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726" y="366584"/>
            <a:ext cx="587450" cy="6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>
            <a:off x="733950" y="1674150"/>
            <a:ext cx="7676100" cy="3312600"/>
          </a:xfrm>
          <a:prstGeom prst="roundRect">
            <a:avLst>
              <a:gd fmla="val 6700" name="adj"/>
            </a:avLst>
          </a:prstGeom>
          <a:solidFill>
            <a:srgbClr val="282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optimizer &lt;- OptimizerAL$new(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proposer = ALProposerScore$new(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  acq_id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"sd"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  surrogate_id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"model"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  candidate_sampler = clx_sps(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"lhs"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  n_candidates =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200L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),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surrogates = list(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  model = mlr3mbo::srlrn(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lrn(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"regr.km"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 covtype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"matern5_2"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),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acq_functions = list(sd = mlr3mbo::acqf(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"sd"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)),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init_sampler = clx_sps(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"uniform"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optimizer_manual$param_set$values$batch_size &lt;- </a:t>
            </a:r>
            <a:r>
              <a:rPr lang="en" sz="1300">
                <a:solidFill>
                  <a:srgbClr val="FFCD22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2L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Decisions, decisions...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220" y="1152477"/>
            <a:ext cx="6961232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</a:t>
            </a:r>
            <a:r>
              <a:rPr lang="en"/>
              <a:t>omputer </a:t>
            </a:r>
            <a:r>
              <a:rPr b="1" lang="en"/>
              <a:t>E</a:t>
            </a:r>
            <a:r>
              <a:rPr lang="en"/>
              <a:t>xperiment </a:t>
            </a:r>
            <a:r>
              <a:rPr b="1" lang="en"/>
              <a:t>LE</a:t>
            </a:r>
            <a:r>
              <a:rPr lang="en"/>
              <a:t>arning </a:t>
            </a:r>
            <a:r>
              <a:rPr b="1" lang="en"/>
              <a:t>C</a:t>
            </a:r>
            <a:r>
              <a:rPr lang="en"/>
              <a:t>urve </a:t>
            </a:r>
            <a:r>
              <a:rPr b="1" lang="en"/>
              <a:t>E</a:t>
            </a:r>
            <a:r>
              <a:rPr lang="en"/>
              <a:t>xtrapolation</a:t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b="55060" l="7766" r="69392" t="5970"/>
          <a:stretch/>
        </p:blipFill>
        <p:spPr>
          <a:xfrm>
            <a:off x="1725700" y="1344700"/>
            <a:ext cx="1590151" cy="130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495" y="1244125"/>
            <a:ext cx="639059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b="17409" l="7766" r="0" t="5969"/>
          <a:stretch/>
        </p:blipFill>
        <p:spPr>
          <a:xfrm>
            <a:off x="1725700" y="1344704"/>
            <a:ext cx="6420977" cy="2566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0"/>
          <p:cNvGrpSpPr/>
          <p:nvPr/>
        </p:nvGrpSpPr>
        <p:grpSpPr>
          <a:xfrm>
            <a:off x="5729325" y="1554075"/>
            <a:ext cx="2800200" cy="1396500"/>
            <a:chOff x="5729325" y="1554075"/>
            <a:chExt cx="2800200" cy="1396500"/>
          </a:xfrm>
        </p:grpSpPr>
        <p:sp>
          <p:nvSpPr>
            <p:cNvPr id="150" name="Google Shape;150;p20"/>
            <p:cNvSpPr/>
            <p:nvPr/>
          </p:nvSpPr>
          <p:spPr>
            <a:xfrm>
              <a:off x="5729325" y="1554075"/>
              <a:ext cx="2800200" cy="1396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27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P(target reached by batch b)</a:t>
              </a:r>
              <a:endParaRPr sz="1200"/>
            </a:p>
          </p:txBody>
        </p:sp>
        <p:pic>
          <p:nvPicPr>
            <p:cNvPr id="151" name="Google Shape;151;p20"/>
            <p:cNvPicPr preferRelativeResize="0"/>
            <p:nvPr/>
          </p:nvPicPr>
          <p:blipFill rotWithShape="1">
            <a:blip r:embed="rId6">
              <a:alphaModFix/>
            </a:blip>
            <a:srcRect b="0" l="0" r="92554" t="9050"/>
            <a:stretch/>
          </p:blipFill>
          <p:spPr>
            <a:xfrm>
              <a:off x="5793373" y="1832540"/>
              <a:ext cx="279424" cy="100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0"/>
            <p:cNvPicPr preferRelativeResize="0"/>
            <p:nvPr/>
          </p:nvPicPr>
          <p:blipFill rotWithShape="1">
            <a:blip r:embed="rId6">
              <a:alphaModFix/>
            </a:blip>
            <a:srcRect b="0" l="36261" r="0" t="9050"/>
            <a:stretch/>
          </p:blipFill>
          <p:spPr>
            <a:xfrm>
              <a:off x="6073075" y="1832540"/>
              <a:ext cx="2391825" cy="1007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Curves as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mlr3</a:t>
            </a:r>
            <a:r>
              <a:rPr lang="en"/>
              <a:t> Tasks</a:t>
            </a:r>
            <a:endParaRPr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5601075" y="1125100"/>
            <a:ext cx="3353700" cy="34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get all of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mlr3</a:t>
            </a:r>
            <a:r>
              <a:rPr lang="en"/>
              <a:t>:</a:t>
            </a:r>
            <a:endParaRPr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Train different Learners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Make predictions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Evaluate their performance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Run benchmarks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Optimize hyperparameters</a:t>
            </a:r>
            <a:endParaRPr sz="1700"/>
          </a:p>
        </p:txBody>
      </p:sp>
      <p:sp>
        <p:nvSpPr>
          <p:cNvPr id="159" name="Google Shape;159;p21"/>
          <p:cNvSpPr/>
          <p:nvPr/>
        </p:nvSpPr>
        <p:spPr>
          <a:xfrm>
            <a:off x="352950" y="1125100"/>
            <a:ext cx="5172900" cy="2481000"/>
          </a:xfrm>
          <a:prstGeom prst="roundRect">
            <a:avLst>
              <a:gd fmla="val 8338" name="adj"/>
            </a:avLst>
          </a:prstGeom>
          <a:solidFill>
            <a:srgbClr val="282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progress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&lt;- clbk(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"celecx.surrogate_performance"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surrogate_id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"model"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task = testset,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measures = list(mae = msr(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"regr.mae"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result &lt;- optimize_active(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objective = objective, </a:t>
            </a:r>
            <a:r>
              <a:rPr b="1" lang="en" sz="1300">
                <a:solidFill>
                  <a:srgbClr val="93C763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 callbacks = list(</a:t>
            </a:r>
            <a:r>
              <a:rPr lang="en" sz="1300">
                <a:solidFill>
                  <a:srgbClr val="00FFFF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progress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b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" sz="1300">
                <a:solidFill>
                  <a:srgbClr val="00FF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task_lce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 &lt;- </a:t>
            </a:r>
            <a:r>
              <a:rPr lang="en" sz="1300">
                <a:solidFill>
                  <a:srgbClr val="00FFFF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progress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$task(link = </a:t>
            </a:r>
            <a:r>
              <a:rPr lang="en" sz="1300">
                <a:solidFill>
                  <a:srgbClr val="EC7600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"log"</a:t>
            </a:r>
            <a:r>
              <a:rPr lang="en" sz="1300">
                <a:solidFill>
                  <a:srgbClr val="E0E2E4"/>
                </a:solidFill>
                <a:highlight>
                  <a:srgbClr val="282B2E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300">
              <a:solidFill>
                <a:srgbClr val="E0E2E4"/>
              </a:solidFill>
              <a:highlight>
                <a:srgbClr val="282B2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