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3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2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8DDA67-96EC-C1A7-99AE-50F59B3CFE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846" y="1482291"/>
            <a:ext cx="10854089" cy="1270534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3A2ED6A-2AB2-16E2-066C-76D1C789D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846" y="2880360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65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CA73CB-1A04-F0FC-556F-4242A836D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2ACE0A-0E1C-B82F-0AA0-D9AED927E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EB5442-D1A0-A07B-6F5F-7353DC9DC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796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E13863-FA2D-CD24-7906-BE8233A77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966" y="1495344"/>
            <a:ext cx="10852484" cy="1500188"/>
          </a:xfrm>
        </p:spPr>
        <p:txBody>
          <a:bodyPr anchor="t">
            <a:normAutofit/>
          </a:bodyPr>
          <a:lstStyle>
            <a:lvl1pPr>
              <a:defRPr sz="4800"/>
            </a:lvl1pPr>
          </a:lstStyle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E4E868-6190-7AE7-99F1-317F4FA9B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4966" y="317575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75248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D014AD-B640-5A1E-02B9-8880CB705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78127F-D9AA-EAA9-EFC9-311F3507E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1228DF0-9993-DDD2-585D-17DD41421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077171E-CA24-2365-D88A-38964198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4DCBF8-6901-4E89-B856-C4F4399CE3BF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A8F5BA5-6480-B22F-4ED0-35852AFB2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CD9643-7907-660A-ECCE-BA4D628E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81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384857-783B-D4A5-7687-4FBE0787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888" y="365126"/>
            <a:ext cx="10864500" cy="823912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26221F5-07D0-43F2-2A9C-707F8B5BD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0888" y="1681163"/>
            <a:ext cx="5157787" cy="6289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285B1C1-08C5-FC8C-C4D1-95CDE2C28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0888" y="2406316"/>
            <a:ext cx="5157787" cy="3783347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50BD8A5-E237-C160-97B0-B8B002617F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289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0647920-1581-CE7E-E093-4993A2DE9F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06316"/>
            <a:ext cx="5183188" cy="378334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59FA840-755C-9AB1-6EE9-52DD182D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2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E899D4-EC8A-7FCC-274B-40E2D11D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E0144B6-B157-70AB-E11E-1A955789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6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F1239CC-8023-BF5D-5EC9-137844FC6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573B54-5279-96E8-A3F9-54CBAAF31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14" y="1366786"/>
            <a:ext cx="4310011" cy="690613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30D845-8115-1D9D-C5F3-67EAC0606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66786"/>
            <a:ext cx="6172200" cy="449426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2B9BEF-5E47-B302-99A7-A9B8A79C9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2014" y="2194560"/>
            <a:ext cx="4310011" cy="36744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ADF060F-D27E-C4B9-5A7A-C03DA4726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79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673543-1074-6025-ECBE-65984F4AC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14" y="1357162"/>
            <a:ext cx="4310012" cy="700238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9689758-55C4-C149-25DC-FD358D9E06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7162"/>
            <a:ext cx="6172200" cy="45038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81EDACD-E90F-7EC5-FBBC-FB9566247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2014" y="2184934"/>
            <a:ext cx="4310011" cy="36840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F8A251B-4D6D-E09D-7387-96697E74F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8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2150DC5-173D-DEE4-B3D4-F7976B879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39" y="216816"/>
            <a:ext cx="8754180" cy="10103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330B83F-CDA1-093D-3F30-2653EC7C5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438" y="1703672"/>
            <a:ext cx="10881362" cy="4473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9CAEB7-EB2A-72D7-ABB5-FD237A391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661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C50593-BB6B-4699-8767-A6F013BCC78F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7A7E5A3-3500-D5EF-11B0-C171AF66ED03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00374" y="0"/>
            <a:ext cx="2791626" cy="1227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36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90000"/>
            <a:lumOff val="10000"/>
          </a:schemeClr>
        </a:buClr>
        <a:buSzPct val="75000"/>
        <a:buFont typeface="Wingdings" panose="05000000000000000000" pitchFamily="2" charset="2"/>
        <a:buChar char="Ø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90000"/>
            <a:lumOff val="10000"/>
          </a:schemeClr>
        </a:buClr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33444C-9E95-9098-2A17-E7A5EA22D2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846" y="2368412"/>
            <a:ext cx="10854089" cy="1270534"/>
          </a:xfrm>
        </p:spPr>
        <p:txBody>
          <a:bodyPr>
            <a:normAutofit fontScale="90000"/>
          </a:bodyPr>
          <a:lstStyle/>
          <a:p>
            <a:r>
              <a:rPr lang="en-US" dirty="0"/>
              <a:t>Quality Control Risk Model for R Package Validation</a:t>
            </a:r>
            <a:endParaRPr lang="en-GB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64074E1-015F-F55A-D0C1-2C47A9C8A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846" y="4006392"/>
            <a:ext cx="10854089" cy="2262432"/>
          </a:xfrm>
        </p:spPr>
        <p:txBody>
          <a:bodyPr>
            <a:normAutofit/>
          </a:bodyPr>
          <a:lstStyle/>
          <a:p>
            <a:r>
              <a:rPr lang="en-US" dirty="0"/>
              <a:t>Magnus Mengelbier</a:t>
            </a:r>
            <a:br>
              <a:rPr lang="en-US" dirty="0"/>
            </a:b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Independent / Freelancer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065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67562-2191-96F1-3379-1A43811E3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Details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02364F3-CF91-5094-09AC-8B3D2A2A4B17}"/>
              </a:ext>
            </a:extLst>
          </p:cNvPr>
          <p:cNvSpPr/>
          <p:nvPr/>
        </p:nvSpPr>
        <p:spPr>
          <a:xfrm>
            <a:off x="472438" y="2335650"/>
            <a:ext cx="5834093" cy="18864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Magnus Mengelbier</a:t>
            </a: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e-mail 	magnus.mengelbier@gmail.com</a:t>
            </a:r>
          </a:p>
          <a:p>
            <a:r>
              <a:rPr lang="en-GB" sz="1600" dirty="0" err="1">
                <a:solidFill>
                  <a:schemeClr val="bg2">
                    <a:lumMod val="25000"/>
                  </a:schemeClr>
                </a:solidFill>
              </a:rPr>
              <a:t>linkedin</a:t>
            </a: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	https://www.linkedin.com/in/magnusmengelbier/</a:t>
            </a:r>
          </a:p>
          <a:p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888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A8BFE-C347-5BC3-6045-273C0E650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543729-DFD3-9108-ECCE-94AD17E4E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GxP Label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9F450B-4A5C-4CFF-683A-C0408EED6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Set of Life Science Good Practices for different business domains</a:t>
            </a:r>
          </a:p>
          <a:p>
            <a:r>
              <a:rPr lang="en-GB" dirty="0"/>
              <a:t>Main domains </a:t>
            </a:r>
          </a:p>
          <a:p>
            <a:pPr lvl="1"/>
            <a:r>
              <a:rPr lang="en-GB" dirty="0"/>
              <a:t>Manufacturing (GMP)</a:t>
            </a:r>
          </a:p>
          <a:p>
            <a:pPr lvl="1"/>
            <a:r>
              <a:rPr lang="en-GB" dirty="0"/>
              <a:t>Laboratory (GLP)</a:t>
            </a:r>
          </a:p>
          <a:p>
            <a:pPr lvl="1"/>
            <a:r>
              <a:rPr lang="en-GB" dirty="0"/>
              <a:t>Clinical (GCP)</a:t>
            </a:r>
          </a:p>
          <a:p>
            <a:pPr lvl="1"/>
            <a:r>
              <a:rPr lang="en-GB" dirty="0"/>
              <a:t>Pharmacovigilance (GVP)</a:t>
            </a:r>
          </a:p>
          <a:p>
            <a:r>
              <a:rPr lang="en-GB" dirty="0"/>
              <a:t>Extended to incorporate other domains</a:t>
            </a:r>
          </a:p>
          <a:p>
            <a:r>
              <a:rPr lang="en-GB" dirty="0"/>
              <a:t>Good practices apply to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business process and conduct</a:t>
            </a:r>
          </a:p>
          <a:p>
            <a:r>
              <a:rPr lang="en-GB" dirty="0"/>
              <a:t>Phrase </a:t>
            </a:r>
            <a:r>
              <a:rPr lang="en-GB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GxP Environment</a:t>
            </a:r>
            <a:r>
              <a:rPr lang="en-GB" dirty="0"/>
              <a:t> makes no sense</a:t>
            </a:r>
          </a:p>
        </p:txBody>
      </p:sp>
    </p:spTree>
    <p:extLst>
      <p:ext uri="{BB962C8B-B14F-4D97-AF65-F5344CB8AC3E}">
        <p14:creationId xmlns:p14="http://schemas.microsoft.com/office/powerpoint/2010/main" val="359150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C1AE5E-A971-D326-CF25-C7024E426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Defining Validation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320EEF-1633-8977-77CD-33E1D6EFB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38" y="1703672"/>
            <a:ext cx="10881362" cy="2576097"/>
          </a:xfrm>
        </p:spPr>
        <p:txBody>
          <a:bodyPr>
            <a:normAutofit/>
          </a:bodyPr>
          <a:lstStyle/>
          <a:p>
            <a:r>
              <a:rPr lang="en-GB" dirty="0"/>
              <a:t>Life Science requirement for environments used with GxP processes</a:t>
            </a:r>
          </a:p>
          <a:p>
            <a:r>
              <a:rPr lang="en-GB" dirty="0"/>
              <a:t>Referenced extensively in guidelines, directives and reference materials</a:t>
            </a:r>
          </a:p>
          <a:p>
            <a:r>
              <a:rPr lang="en-GB" dirty="0"/>
              <a:t>Not one single definition</a:t>
            </a:r>
          </a:p>
          <a:p>
            <a:r>
              <a:rPr lang="en-GB" dirty="0"/>
              <a:t>Vague regulatory guidance as to the actual practice of validation</a:t>
            </a:r>
          </a:p>
          <a:p>
            <a:r>
              <a:rPr lang="en-GB" dirty="0"/>
              <a:t>Case-by-case approach</a:t>
            </a:r>
          </a:p>
          <a:p>
            <a:r>
              <a:rPr lang="en-GB" dirty="0"/>
              <a:t>Risk-based validation applies to the entire validation process (not just one part)</a:t>
            </a:r>
          </a:p>
          <a:p>
            <a:endParaRPr lang="en-GB" dirty="0"/>
          </a:p>
        </p:txBody>
      </p:sp>
      <p:grpSp>
        <p:nvGrpSpPr>
          <p:cNvPr id="9" name="Grupp 8">
            <a:extLst>
              <a:ext uri="{FF2B5EF4-FFF2-40B4-BE49-F238E27FC236}">
                <a16:creationId xmlns:a16="http://schemas.microsoft.com/office/drawing/2014/main" id="{AA07F207-D08E-1FEC-5377-6F30F75A402A}"/>
              </a:ext>
            </a:extLst>
          </p:cNvPr>
          <p:cNvGrpSpPr/>
          <p:nvPr/>
        </p:nvGrpSpPr>
        <p:grpSpPr>
          <a:xfrm>
            <a:off x="838200" y="4534208"/>
            <a:ext cx="10515599" cy="1480009"/>
            <a:chOff x="838200" y="3940318"/>
            <a:chExt cx="10515599" cy="1480009"/>
          </a:xfrm>
        </p:grpSpPr>
        <p:sp>
          <p:nvSpPr>
            <p:cNvPr id="6" name="Rektangel 5">
              <a:extLst>
                <a:ext uri="{FF2B5EF4-FFF2-40B4-BE49-F238E27FC236}">
                  <a16:creationId xmlns:a16="http://schemas.microsoft.com/office/drawing/2014/main" id="{7232A051-A289-B9C1-3A1C-89CF9D146B70}"/>
                </a:ext>
              </a:extLst>
            </p:cNvPr>
            <p:cNvSpPr/>
            <p:nvPr/>
          </p:nvSpPr>
          <p:spPr>
            <a:xfrm>
              <a:off x="838200" y="3940318"/>
              <a:ext cx="10482606" cy="8956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2000" dirty="0">
                  <a:solidFill>
                    <a:schemeClr val="bg2">
                      <a:lumMod val="25000"/>
                    </a:schemeClr>
                  </a:solidFill>
                </a:rPr>
                <a:t>Validation is a </a:t>
              </a:r>
              <a:r>
                <a:rPr lang="en-GB" sz="2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process</a:t>
              </a:r>
              <a:r>
                <a:rPr lang="en-GB" sz="2000" dirty="0">
                  <a:solidFill>
                    <a:schemeClr val="bg2">
                      <a:lumMod val="25000"/>
                    </a:schemeClr>
                  </a:solidFill>
                </a:rPr>
                <a:t> to </a:t>
              </a:r>
              <a:r>
                <a:rPr lang="en-GB" sz="2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demonstrate and document</a:t>
              </a:r>
              <a:r>
                <a:rPr lang="en-GB" sz="2000" dirty="0">
                  <a:solidFill>
                    <a:schemeClr val="bg2">
                      <a:lumMod val="25000"/>
                    </a:schemeClr>
                  </a:solidFill>
                </a:rPr>
                <a:t> that an R package </a:t>
              </a:r>
              <a:r>
                <a:rPr lang="en-GB" sz="2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works as expected</a:t>
              </a:r>
              <a:r>
                <a:rPr lang="en-GB" sz="2000" dirty="0">
                  <a:solidFill>
                    <a:schemeClr val="bg2">
                      <a:lumMod val="25000"/>
                    </a:schemeClr>
                  </a:solidFill>
                </a:rPr>
                <a:t> and is </a:t>
              </a:r>
              <a:r>
                <a:rPr lang="en-GB" sz="2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fit for its intended purpose</a:t>
              </a:r>
            </a:p>
          </p:txBody>
        </p:sp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D9C836BE-4C29-B286-1997-16E4763C0545}"/>
                </a:ext>
              </a:extLst>
            </p:cNvPr>
            <p:cNvSpPr/>
            <p:nvPr/>
          </p:nvSpPr>
          <p:spPr>
            <a:xfrm>
              <a:off x="6862713" y="4666183"/>
              <a:ext cx="4491086" cy="7541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>
                  <a:solidFill>
                    <a:schemeClr val="bg1">
                      <a:lumMod val="50000"/>
                    </a:schemeClr>
                  </a:solidFill>
                </a:rPr>
                <a:t>- My definition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049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93BC4-6F68-8A30-26E1-5D4695D92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58B23B-F641-0E38-C421-806E83878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38" y="394146"/>
            <a:ext cx="8754180" cy="924655"/>
          </a:xfrm>
        </p:spPr>
        <p:txBody>
          <a:bodyPr>
            <a:normAutofit/>
          </a:bodyPr>
          <a:lstStyle/>
          <a:p>
            <a:r>
              <a:rPr lang="en-GB" dirty="0"/>
              <a:t>Defining Validation</a:t>
            </a:r>
            <a:br>
              <a:rPr lang="en-GB" dirty="0"/>
            </a:br>
            <a:r>
              <a:rPr lang="en-GB" sz="2700" dirty="0">
                <a:solidFill>
                  <a:schemeClr val="bg2">
                    <a:lumMod val="50000"/>
                  </a:schemeClr>
                </a:solidFill>
              </a:rPr>
              <a:t>Fit for its intended purpose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DFA023-4D91-E66B-F51E-7D81BA8FE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38" y="3167406"/>
            <a:ext cx="10881362" cy="3009557"/>
          </a:xfrm>
        </p:spPr>
        <p:txBody>
          <a:bodyPr/>
          <a:lstStyle/>
          <a:p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What</a:t>
            </a:r>
            <a:r>
              <a:rPr lang="en-GB" dirty="0"/>
              <a:t> is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your</a:t>
            </a:r>
            <a:r>
              <a:rPr lang="en-GB" dirty="0"/>
              <a:t> purpose for using the package</a:t>
            </a:r>
          </a:p>
          <a:p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Where</a:t>
            </a:r>
            <a:r>
              <a:rPr lang="en-GB" dirty="0"/>
              <a:t> will it be used, e.g. app, analysis program, etc.</a:t>
            </a:r>
          </a:p>
          <a:p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How</a:t>
            </a:r>
            <a:r>
              <a:rPr lang="en-GB" dirty="0"/>
              <a:t> is the environment maintained and controlled</a:t>
            </a:r>
          </a:p>
          <a:p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Who</a:t>
            </a:r>
            <a:r>
              <a:rPr lang="en-GB" dirty="0"/>
              <a:t> will be using the package, i.e. regular programmer, expert in the field of analysis, expert in R programming, etc.</a:t>
            </a:r>
          </a:p>
          <a:p>
            <a:r>
              <a:rPr lang="en-GB" dirty="0"/>
              <a:t>What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business processes</a:t>
            </a:r>
            <a:r>
              <a:rPr lang="en-GB" dirty="0"/>
              <a:t> will be used, if any</a:t>
            </a:r>
          </a:p>
          <a:p>
            <a:r>
              <a:rPr lang="en-GB" dirty="0"/>
              <a:t>Will the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results</a:t>
            </a:r>
            <a:r>
              <a:rPr lang="en-GB" dirty="0"/>
              <a:t> produced by the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package functions and methods</a:t>
            </a:r>
            <a:r>
              <a:rPr lang="en-GB" dirty="0"/>
              <a:t> be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independently verified</a:t>
            </a:r>
          </a:p>
          <a:p>
            <a:endParaRPr lang="en-GB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C91FBE0-C7F2-7B0A-0074-231381781ADE}"/>
              </a:ext>
            </a:extLst>
          </p:cNvPr>
          <p:cNvSpPr/>
          <p:nvPr/>
        </p:nvSpPr>
        <p:spPr>
          <a:xfrm>
            <a:off x="838200" y="1838145"/>
            <a:ext cx="10482606" cy="895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Validation is a </a:t>
            </a: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process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to </a:t>
            </a: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demonstrate and document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that an R package </a:t>
            </a: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works as expected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and is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fit for its intended purpose</a:t>
            </a:r>
          </a:p>
        </p:txBody>
      </p:sp>
    </p:spTree>
    <p:extLst>
      <p:ext uri="{BB962C8B-B14F-4D97-AF65-F5344CB8AC3E}">
        <p14:creationId xmlns:p14="http://schemas.microsoft.com/office/powerpoint/2010/main" val="38504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F65F2-736E-DDB2-D528-913CFA54E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BDC523-C748-CD8D-21A6-07F3CB851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38" y="394146"/>
            <a:ext cx="8754180" cy="924655"/>
          </a:xfrm>
        </p:spPr>
        <p:txBody>
          <a:bodyPr>
            <a:normAutofit/>
          </a:bodyPr>
          <a:lstStyle/>
          <a:p>
            <a:r>
              <a:rPr lang="en-GB" dirty="0"/>
              <a:t>Defining Validation</a:t>
            </a:r>
            <a:br>
              <a:rPr lang="en-GB" dirty="0"/>
            </a:br>
            <a:r>
              <a:rPr lang="en-GB" sz="2700" dirty="0">
                <a:solidFill>
                  <a:schemeClr val="bg2">
                    <a:lumMod val="50000"/>
                  </a:schemeClr>
                </a:solidFill>
              </a:rPr>
              <a:t>Works as expected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8AECF0-F569-6B70-7F1B-12D351E8E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38" y="3167406"/>
            <a:ext cx="10881362" cy="3009557"/>
          </a:xfrm>
        </p:spPr>
        <p:txBody>
          <a:bodyPr/>
          <a:lstStyle/>
          <a:p>
            <a:r>
              <a:rPr lang="en-GB" dirty="0"/>
              <a:t>Works as expected</a:t>
            </a:r>
          </a:p>
          <a:p>
            <a:pPr lvl="1"/>
            <a:r>
              <a:rPr lang="en-GB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What</a:t>
            </a:r>
            <a:r>
              <a:rPr lang="en-GB" i="1" dirty="0"/>
              <a:t> </a:t>
            </a:r>
            <a:r>
              <a:rPr lang="en-GB" dirty="0"/>
              <a:t>package functions and methods </a:t>
            </a:r>
            <a:r>
              <a:rPr lang="en-GB" i="1" dirty="0"/>
              <a:t>are</a:t>
            </a:r>
            <a:r>
              <a:rPr lang="en-GB" dirty="0"/>
              <a:t>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required</a:t>
            </a:r>
            <a:endParaRPr lang="en-GB" dirty="0"/>
          </a:p>
          <a:p>
            <a:pPr lvl="1"/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What</a:t>
            </a:r>
            <a:r>
              <a:rPr lang="en-GB" dirty="0"/>
              <a:t> should each function or method do</a:t>
            </a:r>
          </a:p>
          <a:p>
            <a:pPr lvl="1"/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What</a:t>
            </a:r>
            <a:r>
              <a:rPr lang="en-GB" dirty="0"/>
              <a:t> should each function or method do if they fail </a:t>
            </a:r>
          </a:p>
          <a:p>
            <a:r>
              <a:rPr lang="en-GB" dirty="0"/>
              <a:t>Demonstrate and document</a:t>
            </a:r>
          </a:p>
          <a:p>
            <a:pPr lvl="1"/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Testing</a:t>
            </a:r>
            <a:r>
              <a:rPr lang="en-GB" dirty="0"/>
              <a:t> is one of several methods available</a:t>
            </a:r>
          </a:p>
          <a:p>
            <a:pPr lvl="1"/>
            <a:r>
              <a:rPr lang="en-GB" dirty="0"/>
              <a:t>What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business processes</a:t>
            </a:r>
            <a:r>
              <a:rPr lang="en-GB" dirty="0"/>
              <a:t> can be used to demonstrate that the R package worked as expected and produced the correct expected result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A9AB7E03-3070-0B0F-184C-313317F07C61}"/>
              </a:ext>
            </a:extLst>
          </p:cNvPr>
          <p:cNvSpPr/>
          <p:nvPr/>
        </p:nvSpPr>
        <p:spPr>
          <a:xfrm>
            <a:off x="838200" y="1838145"/>
            <a:ext cx="10482606" cy="895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Validation is a </a:t>
            </a:r>
            <a:r>
              <a:rPr lang="en-GB" sz="2000" i="1" dirty="0">
                <a:solidFill>
                  <a:srgbClr val="C00000"/>
                </a:solidFill>
              </a:rPr>
              <a:t>continuous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process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to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demonstrate and document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that an R package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works as expected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and is </a:t>
            </a: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fit for its intended purpose</a:t>
            </a:r>
          </a:p>
        </p:txBody>
      </p:sp>
    </p:spTree>
    <p:extLst>
      <p:ext uri="{BB962C8B-B14F-4D97-AF65-F5344CB8AC3E}">
        <p14:creationId xmlns:p14="http://schemas.microsoft.com/office/powerpoint/2010/main" val="392530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85E54F-1342-6FBF-C233-72324C4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Validation Approach</a:t>
            </a:r>
            <a:br>
              <a:rPr lang="en-GB" dirty="0"/>
            </a:b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Waterfall Approach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B664570-09B4-25D1-A397-74DA12084027}"/>
              </a:ext>
            </a:extLst>
          </p:cNvPr>
          <p:cNvSpPr/>
          <p:nvPr/>
        </p:nvSpPr>
        <p:spPr>
          <a:xfrm>
            <a:off x="734505" y="2102098"/>
            <a:ext cx="2743985" cy="396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Business Requirements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7E3AC3F-6D18-81E7-8444-752751EDD6E9}"/>
              </a:ext>
            </a:extLst>
          </p:cNvPr>
          <p:cNvSpPr/>
          <p:nvPr/>
        </p:nvSpPr>
        <p:spPr>
          <a:xfrm>
            <a:off x="1169709" y="3117796"/>
            <a:ext cx="2743985" cy="396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User Requirements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C201FEE4-D372-75B2-9D61-637E336ADB00}"/>
              </a:ext>
            </a:extLst>
          </p:cNvPr>
          <p:cNvSpPr/>
          <p:nvPr/>
        </p:nvSpPr>
        <p:spPr>
          <a:xfrm>
            <a:off x="1633979" y="4133494"/>
            <a:ext cx="2743985" cy="396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Functional Requirements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D7CFC83D-4BB9-CFD4-C132-2CB7B44DD23C}"/>
              </a:ext>
            </a:extLst>
          </p:cNvPr>
          <p:cNvSpPr/>
          <p:nvPr/>
        </p:nvSpPr>
        <p:spPr>
          <a:xfrm>
            <a:off x="2017339" y="5153865"/>
            <a:ext cx="2743985" cy="396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System Requirements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7973D6E-2C85-9FE7-FD87-E5401BB1FB36}"/>
              </a:ext>
            </a:extLst>
          </p:cNvPr>
          <p:cNvSpPr/>
          <p:nvPr/>
        </p:nvSpPr>
        <p:spPr>
          <a:xfrm>
            <a:off x="6612119" y="4133494"/>
            <a:ext cx="2743985" cy="682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Unit Tests</a:t>
            </a:r>
          </a:p>
          <a:p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Integration Tests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1AC8B2F9-77C5-605A-AD92-3A23BD20129A}"/>
              </a:ext>
            </a:extLst>
          </p:cNvPr>
          <p:cNvSpPr/>
          <p:nvPr/>
        </p:nvSpPr>
        <p:spPr>
          <a:xfrm>
            <a:off x="6970337" y="3128571"/>
            <a:ext cx="2743985" cy="3744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User Acceptance Tests (UAT)</a:t>
            </a:r>
          </a:p>
        </p:txBody>
      </p: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5EB4F713-E79E-85B8-D1DC-6010EE09AACD}"/>
              </a:ext>
            </a:extLst>
          </p:cNvPr>
          <p:cNvCxnSpPr>
            <a:cxnSpLocks/>
            <a:stCxn id="10" idx="3"/>
            <a:endCxn id="18" idx="1"/>
          </p:cNvCxnSpPr>
          <p:nvPr/>
        </p:nvCxnSpPr>
        <p:spPr>
          <a:xfrm flipV="1">
            <a:off x="3913694" y="3315799"/>
            <a:ext cx="3056643" cy="1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6357B549-A355-A9AE-31F7-B467FD10EB77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4377964" y="4320721"/>
            <a:ext cx="2234155" cy="10777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upp 34">
            <a:extLst>
              <a:ext uri="{FF2B5EF4-FFF2-40B4-BE49-F238E27FC236}">
                <a16:creationId xmlns:a16="http://schemas.microsoft.com/office/drawing/2014/main" id="{061D52B1-DE04-BEA2-1B9E-116689DF4D33}"/>
              </a:ext>
            </a:extLst>
          </p:cNvPr>
          <p:cNvGrpSpPr/>
          <p:nvPr/>
        </p:nvGrpSpPr>
        <p:grpSpPr>
          <a:xfrm>
            <a:off x="3742441" y="1819375"/>
            <a:ext cx="3450211" cy="4182642"/>
            <a:chOff x="3742441" y="1819375"/>
            <a:chExt cx="3450211" cy="4182642"/>
          </a:xfrm>
        </p:grpSpPr>
        <p:grpSp>
          <p:nvGrpSpPr>
            <p:cNvPr id="20" name="Grupp 19">
              <a:extLst>
                <a:ext uri="{FF2B5EF4-FFF2-40B4-BE49-F238E27FC236}">
                  <a16:creationId xmlns:a16="http://schemas.microsoft.com/office/drawing/2014/main" id="{2461FF3A-EC47-74F1-23B5-B455EC5AF15E}"/>
                </a:ext>
              </a:extLst>
            </p:cNvPr>
            <p:cNvGrpSpPr/>
            <p:nvPr/>
          </p:nvGrpSpPr>
          <p:grpSpPr>
            <a:xfrm>
              <a:off x="3742441" y="1819375"/>
              <a:ext cx="3450211" cy="3902698"/>
              <a:chOff x="3742441" y="1706251"/>
              <a:chExt cx="3450211" cy="3902698"/>
            </a:xfrm>
          </p:grpSpPr>
          <p:cxnSp>
            <p:nvCxnSpPr>
              <p:cNvPr id="5" name="Rak koppling 4">
                <a:extLst>
                  <a:ext uri="{FF2B5EF4-FFF2-40B4-BE49-F238E27FC236}">
                    <a16:creationId xmlns:a16="http://schemas.microsoft.com/office/drawing/2014/main" id="{A562760D-388F-B179-A675-5FD65AFE0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42441" y="1706252"/>
                <a:ext cx="1593130" cy="390269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ak koppling 18">
                <a:extLst>
                  <a:ext uri="{FF2B5EF4-FFF2-40B4-BE49-F238E27FC236}">
                    <a16:creationId xmlns:a16="http://schemas.microsoft.com/office/drawing/2014/main" id="{2BEA0C57-5114-F189-A4C2-B9F93184DB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599522" y="1706251"/>
                <a:ext cx="1593130" cy="390269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Ellips 31">
              <a:extLst>
                <a:ext uri="{FF2B5EF4-FFF2-40B4-BE49-F238E27FC236}">
                  <a16:creationId xmlns:a16="http://schemas.microsoft.com/office/drawing/2014/main" id="{08C94163-532B-DDCA-B4E4-FA2C2E0BF258}"/>
                </a:ext>
              </a:extLst>
            </p:cNvPr>
            <p:cNvSpPr/>
            <p:nvPr/>
          </p:nvSpPr>
          <p:spPr>
            <a:xfrm>
              <a:off x="5335571" y="5722071"/>
              <a:ext cx="263951" cy="2628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Ellips 33">
              <a:extLst>
                <a:ext uri="{FF2B5EF4-FFF2-40B4-BE49-F238E27FC236}">
                  <a16:creationId xmlns:a16="http://schemas.microsoft.com/office/drawing/2014/main" id="{02DEE864-A8B5-F09F-9A37-5BB0665CC1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17492" y="5703217"/>
              <a:ext cx="300109" cy="298800"/>
            </a:xfrm>
            <a:prstGeom prst="ellipse">
              <a:avLst/>
            </a:prstGeom>
            <a:noFill/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442335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BAEF5-8D50-E9AD-417A-1F7249AD1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B251B6-0558-B81F-C45D-84E1626AB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Validation Approach</a:t>
            </a:r>
            <a:br>
              <a:rPr lang="en-GB" dirty="0"/>
            </a:b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Agile Approach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0120C63-F0A1-F1A0-D742-F74F6197863E}"/>
              </a:ext>
            </a:extLst>
          </p:cNvPr>
          <p:cNvSpPr/>
          <p:nvPr/>
        </p:nvSpPr>
        <p:spPr>
          <a:xfrm>
            <a:off x="358219" y="2102098"/>
            <a:ext cx="3120271" cy="396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600" strike="sngStrike" dirty="0">
                <a:solidFill>
                  <a:schemeClr val="bg1">
                    <a:lumMod val="65000"/>
                  </a:schemeClr>
                </a:solidFill>
              </a:rPr>
              <a:t>Business Requirements</a:t>
            </a: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     Epic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93D0346-AED8-E24F-4153-D9D43E090AFF}"/>
              </a:ext>
            </a:extLst>
          </p:cNvPr>
          <p:cNvSpPr/>
          <p:nvPr/>
        </p:nvSpPr>
        <p:spPr>
          <a:xfrm>
            <a:off x="472439" y="3117796"/>
            <a:ext cx="3441255" cy="396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600" strike="sngStrike" dirty="0">
                <a:solidFill>
                  <a:schemeClr val="bg1">
                    <a:lumMod val="65000"/>
                  </a:schemeClr>
                </a:solidFill>
              </a:rPr>
              <a:t>User Requirements</a:t>
            </a: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     User Story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61157B2-4437-3DBD-1715-A23BBA435371}"/>
              </a:ext>
            </a:extLst>
          </p:cNvPr>
          <p:cNvSpPr/>
          <p:nvPr/>
        </p:nvSpPr>
        <p:spPr>
          <a:xfrm>
            <a:off x="2017339" y="5153865"/>
            <a:ext cx="2743985" cy="396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600" strike="sngStrike" dirty="0">
                <a:solidFill>
                  <a:schemeClr val="bg1">
                    <a:lumMod val="75000"/>
                  </a:schemeClr>
                </a:solidFill>
              </a:rPr>
              <a:t>System Requirements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3161EB0F-F788-1F4B-9A33-3CFDB9367613}"/>
              </a:ext>
            </a:extLst>
          </p:cNvPr>
          <p:cNvSpPr/>
          <p:nvPr/>
        </p:nvSpPr>
        <p:spPr>
          <a:xfrm>
            <a:off x="6612119" y="4133494"/>
            <a:ext cx="2743985" cy="682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Unit Tests</a:t>
            </a:r>
          </a:p>
          <a:p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Integration Tests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E8AC655D-7FF5-F50D-948A-0933CD1AF233}"/>
              </a:ext>
            </a:extLst>
          </p:cNvPr>
          <p:cNvSpPr/>
          <p:nvPr/>
        </p:nvSpPr>
        <p:spPr>
          <a:xfrm>
            <a:off x="6970337" y="3128571"/>
            <a:ext cx="2743985" cy="3744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User Acceptance Tests (UAT)</a:t>
            </a:r>
          </a:p>
        </p:txBody>
      </p: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AC28CB6A-2A05-4856-842E-FE4E64BBB1CF}"/>
              </a:ext>
            </a:extLst>
          </p:cNvPr>
          <p:cNvCxnSpPr>
            <a:cxnSpLocks/>
            <a:stCxn id="10" idx="3"/>
            <a:endCxn id="18" idx="1"/>
          </p:cNvCxnSpPr>
          <p:nvPr/>
        </p:nvCxnSpPr>
        <p:spPr>
          <a:xfrm flipV="1">
            <a:off x="3913694" y="3315799"/>
            <a:ext cx="3056643" cy="1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9E5818CD-78F7-D9BB-23B7-2C62A9040485}"/>
              </a:ext>
            </a:extLst>
          </p:cNvPr>
          <p:cNvCxnSpPr>
            <a:cxnSpLocks/>
          </p:cNvCxnSpPr>
          <p:nvPr/>
        </p:nvCxnSpPr>
        <p:spPr>
          <a:xfrm flipV="1">
            <a:off x="4377964" y="4320721"/>
            <a:ext cx="2234155" cy="10777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639FCE97-DF9F-C7D9-D165-E1E32DB3EB60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3913694" y="3315800"/>
            <a:ext cx="464270" cy="1015697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upp 29">
            <a:extLst>
              <a:ext uri="{FF2B5EF4-FFF2-40B4-BE49-F238E27FC236}">
                <a16:creationId xmlns:a16="http://schemas.microsoft.com/office/drawing/2014/main" id="{AED3C960-1308-5931-7A77-CEBCFE7DE148}"/>
              </a:ext>
            </a:extLst>
          </p:cNvPr>
          <p:cNvGrpSpPr/>
          <p:nvPr/>
        </p:nvGrpSpPr>
        <p:grpSpPr>
          <a:xfrm>
            <a:off x="3742441" y="1819375"/>
            <a:ext cx="3450211" cy="4182642"/>
            <a:chOff x="3742441" y="1819375"/>
            <a:chExt cx="3450211" cy="4182642"/>
          </a:xfrm>
        </p:grpSpPr>
        <p:grpSp>
          <p:nvGrpSpPr>
            <p:cNvPr id="31" name="Grupp 30">
              <a:extLst>
                <a:ext uri="{FF2B5EF4-FFF2-40B4-BE49-F238E27FC236}">
                  <a16:creationId xmlns:a16="http://schemas.microsoft.com/office/drawing/2014/main" id="{B2C51991-1B9C-8C9C-2316-D8CA1A13926F}"/>
                </a:ext>
              </a:extLst>
            </p:cNvPr>
            <p:cNvGrpSpPr/>
            <p:nvPr/>
          </p:nvGrpSpPr>
          <p:grpSpPr>
            <a:xfrm>
              <a:off x="3742441" y="1819375"/>
              <a:ext cx="3450211" cy="3902698"/>
              <a:chOff x="3742441" y="1706251"/>
              <a:chExt cx="3450211" cy="3902698"/>
            </a:xfrm>
          </p:grpSpPr>
          <p:cxnSp>
            <p:nvCxnSpPr>
              <p:cNvPr id="34" name="Rak koppling 33">
                <a:extLst>
                  <a:ext uri="{FF2B5EF4-FFF2-40B4-BE49-F238E27FC236}">
                    <a16:creationId xmlns:a16="http://schemas.microsoft.com/office/drawing/2014/main" id="{06E352E5-0BB3-668F-8DE2-751341301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42441" y="1706252"/>
                <a:ext cx="1593130" cy="390269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k koppling 34">
                <a:extLst>
                  <a:ext uri="{FF2B5EF4-FFF2-40B4-BE49-F238E27FC236}">
                    <a16:creationId xmlns:a16="http://schemas.microsoft.com/office/drawing/2014/main" id="{9FF71BDF-7E1B-AAFF-68DA-0C99D70EB4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599522" y="1706251"/>
                <a:ext cx="1593130" cy="390269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Ellips 31">
              <a:extLst>
                <a:ext uri="{FF2B5EF4-FFF2-40B4-BE49-F238E27FC236}">
                  <a16:creationId xmlns:a16="http://schemas.microsoft.com/office/drawing/2014/main" id="{308330B0-31C9-3FB2-55AC-AC823D137865}"/>
                </a:ext>
              </a:extLst>
            </p:cNvPr>
            <p:cNvSpPr/>
            <p:nvPr/>
          </p:nvSpPr>
          <p:spPr>
            <a:xfrm>
              <a:off x="5335571" y="5722071"/>
              <a:ext cx="263951" cy="2628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Ellips 32">
              <a:extLst>
                <a:ext uri="{FF2B5EF4-FFF2-40B4-BE49-F238E27FC236}">
                  <a16:creationId xmlns:a16="http://schemas.microsoft.com/office/drawing/2014/main" id="{1E55F1AF-27B6-4111-4162-74DFDA076B6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17492" y="5703217"/>
              <a:ext cx="300109" cy="298800"/>
            </a:xfrm>
            <a:prstGeom prst="ellipse">
              <a:avLst/>
            </a:prstGeom>
            <a:noFill/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7" name="Rektangel 36">
            <a:extLst>
              <a:ext uri="{FF2B5EF4-FFF2-40B4-BE49-F238E27FC236}">
                <a16:creationId xmlns:a16="http://schemas.microsoft.com/office/drawing/2014/main" id="{883E8952-883D-EC22-A28E-2223CD6BCB5F}"/>
              </a:ext>
            </a:extLst>
          </p:cNvPr>
          <p:cNvSpPr/>
          <p:nvPr/>
        </p:nvSpPr>
        <p:spPr>
          <a:xfrm>
            <a:off x="1558563" y="4133494"/>
            <a:ext cx="2743985" cy="396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600" strike="sngStrike" dirty="0">
                <a:solidFill>
                  <a:schemeClr val="bg1">
                    <a:lumMod val="65000"/>
                  </a:schemeClr>
                </a:solidFill>
              </a:rPr>
              <a:t>Functional Requirements</a:t>
            </a:r>
          </a:p>
        </p:txBody>
      </p:sp>
    </p:spTree>
    <p:extLst>
      <p:ext uri="{BB962C8B-B14F-4D97-AF65-F5344CB8AC3E}">
        <p14:creationId xmlns:p14="http://schemas.microsoft.com/office/powerpoint/2010/main" val="3040869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46CAA4-9B45-B06E-F79F-10B41BFB1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Risk-based Validation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58A066-6173-6E6F-56ED-7DDBE9381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0888" y="3104615"/>
            <a:ext cx="5157787" cy="628900"/>
          </a:xfrm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Software Validation Approach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3BADD0-400B-A9C5-EEBD-0F3B39B81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0888" y="3829769"/>
            <a:ext cx="5157787" cy="2834984"/>
          </a:xfrm>
        </p:spPr>
        <p:txBody>
          <a:bodyPr/>
          <a:lstStyle/>
          <a:p>
            <a:r>
              <a:rPr lang="en-GB" sz="2000" dirty="0"/>
              <a:t>Risk that a specific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requirement</a:t>
            </a:r>
            <a:r>
              <a:rPr lang="en-GB" sz="2000" dirty="0"/>
              <a:t> is not fulfilled</a:t>
            </a:r>
          </a:p>
          <a:p>
            <a:r>
              <a:rPr lang="en-GB" sz="2000" dirty="0"/>
              <a:t>Risk that a specific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required function or method</a:t>
            </a:r>
            <a:r>
              <a:rPr lang="en-GB" sz="2000" dirty="0"/>
              <a:t> fails</a:t>
            </a:r>
          </a:p>
          <a:p>
            <a:endParaRPr lang="en-GB" sz="2000" dirty="0"/>
          </a:p>
          <a:p>
            <a:pPr marL="0" indent="0" algn="ctr">
              <a:buNone/>
            </a:pPr>
            <a:r>
              <a:rPr lang="en-GB" dirty="0"/>
              <a:t>Risk </a:t>
            </a:r>
            <a:r>
              <a:rPr lang="en-GB" baseline="-25000" dirty="0"/>
              <a:t>Overall</a:t>
            </a:r>
            <a:r>
              <a:rPr lang="en-GB" dirty="0"/>
              <a:t>  =  Risk </a:t>
            </a:r>
            <a:r>
              <a:rPr lang="en-GB" baseline="-25000" dirty="0"/>
              <a:t>Validation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1E6F61-E6C0-B14D-7049-4EDF2ADAD7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3104615"/>
            <a:ext cx="5183188" cy="628900"/>
          </a:xfrm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Quality Control Risk Model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E72C28E-4CED-D70F-E3D8-07A5F94017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829769"/>
            <a:ext cx="5183188" cy="2834984"/>
          </a:xfrm>
        </p:spPr>
        <p:txBody>
          <a:bodyPr>
            <a:normAutofit/>
          </a:bodyPr>
          <a:lstStyle/>
          <a:p>
            <a:r>
              <a:rPr lang="en-GB" sz="2000" dirty="0"/>
              <a:t>Risk that an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incorrect result is produced</a:t>
            </a:r>
            <a:r>
              <a:rPr lang="en-GB" sz="2000" dirty="0"/>
              <a:t> and used in decision making, published, etc. and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not corrected</a:t>
            </a:r>
          </a:p>
          <a:p>
            <a:pPr marL="0" indent="0">
              <a:buNone/>
            </a:pPr>
            <a:endParaRPr lang="en-GB" sz="2000" dirty="0"/>
          </a:p>
          <a:p>
            <a:endParaRPr lang="en-GB" sz="2000" dirty="0"/>
          </a:p>
          <a:p>
            <a:pPr marL="0" indent="0" algn="ctr">
              <a:buNone/>
            </a:pPr>
            <a:r>
              <a:rPr lang="en-GB" dirty="0"/>
              <a:t>Risk </a:t>
            </a:r>
            <a:r>
              <a:rPr lang="en-GB" baseline="-25000" dirty="0"/>
              <a:t>Overall</a:t>
            </a:r>
            <a:r>
              <a:rPr lang="en-GB" dirty="0"/>
              <a:t>  =  Risk </a:t>
            </a:r>
            <a:r>
              <a:rPr lang="en-GB" baseline="-25000" dirty="0"/>
              <a:t>QC</a:t>
            </a:r>
            <a:r>
              <a:rPr lang="en-GB" dirty="0"/>
              <a:t>  +  Risk </a:t>
            </a:r>
            <a:r>
              <a:rPr lang="en-GB" baseline="-25000" dirty="0"/>
              <a:t>Validation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583337C1-69BF-31CF-AC78-BDAD787327E2}"/>
              </a:ext>
            </a:extLst>
          </p:cNvPr>
          <p:cNvSpPr txBox="1">
            <a:spLocks/>
          </p:cNvSpPr>
          <p:nvPr/>
        </p:nvSpPr>
        <p:spPr>
          <a:xfrm>
            <a:off x="490888" y="1567897"/>
            <a:ext cx="10881362" cy="11187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>
                  <a:lumMod val="90000"/>
                  <a:lumOff val="10000"/>
                </a:schemeClr>
              </a:buClr>
              <a:buSzPct val="75000"/>
              <a:buFont typeface="Wingdings" panose="05000000000000000000" pitchFamily="2" charset="2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90000"/>
                  <a:lumOff val="10000"/>
                </a:schemeClr>
              </a:buClr>
              <a:buFont typeface="Arial" panose="020B0604020202020204" pitchFamily="34" charset="0"/>
              <a:buNone/>
              <a:defRPr sz="2000" b="1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841">
                  <a:lumMod val="90000"/>
                  <a:lumOff val="10000"/>
                </a:srgbClr>
              </a:buClr>
              <a:buSzPct val="7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Validation is about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managing business risk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841">
                  <a:lumMod val="90000"/>
                  <a:lumOff val="10000"/>
                </a:srgbClr>
              </a:buClr>
              <a:buSzPct val="75000"/>
              <a:buFont typeface="Wingdings" panose="05000000000000000000" pitchFamily="2" charset="2"/>
              <a:buChar char="Ø"/>
              <a:tabLst/>
              <a:defRPr/>
            </a:pPr>
            <a:r>
              <a:rPr lang="en-GB" b="0" dirty="0">
                <a:solidFill>
                  <a:srgbClr val="E8E8E8">
                    <a:lumMod val="25000"/>
                  </a:srgbClr>
                </a:solidFill>
                <a:latin typeface="Aptos" panose="02110004020202020204"/>
              </a:rPr>
              <a:t>Risk to the business is </a:t>
            </a:r>
            <a:r>
              <a:rPr lang="en-GB" b="0" dirty="0">
                <a:solidFill>
                  <a:schemeClr val="tx2">
                    <a:lumMod val="75000"/>
                    <a:lumOff val="25000"/>
                  </a:schemeClr>
                </a:solidFill>
                <a:latin typeface="Aptos" panose="02110004020202020204"/>
              </a:rPr>
              <a:t>producing an incorrect result</a:t>
            </a:r>
            <a:r>
              <a:rPr lang="en-GB" b="0" dirty="0">
                <a:solidFill>
                  <a:srgbClr val="E8E8E8">
                    <a:lumMod val="25000"/>
                  </a:srgbClr>
                </a:solidFill>
                <a:latin typeface="Aptos" panose="02110004020202020204"/>
              </a:rPr>
              <a:t> that is used in input to additional analysis, decisions, published, etc.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E8E8E8">
                  <a:lumMod val="25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1263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0394A-676A-C042-F8D6-F7C95B9BE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CC9FD3-20BD-7997-AD0A-62966D107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QC Risk Approach In Practice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4B4B38-3B3A-4D44-5B92-561CF282E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Describe and assess what the packages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does</a:t>
            </a:r>
          </a:p>
          <a:p>
            <a:r>
              <a:rPr lang="en-US" dirty="0"/>
              <a:t>Describe and assess how and what you intend to use the package for, i.e. the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purpose</a:t>
            </a:r>
          </a:p>
          <a:p>
            <a:r>
              <a:rPr lang="en-US" dirty="0"/>
              <a:t>Are the results produced by the package functions and methods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verified</a:t>
            </a:r>
            <a:r>
              <a:rPr lang="en-US" dirty="0"/>
              <a:t> by the normal/standard QC</a:t>
            </a:r>
          </a:p>
          <a:p>
            <a:pPr lvl="1"/>
            <a:r>
              <a:rPr lang="en-US" dirty="0"/>
              <a:t>Yes - no additional QC steps or validation tests required</a:t>
            </a:r>
          </a:p>
          <a:p>
            <a:pPr lvl="1"/>
            <a:r>
              <a:rPr lang="en-US" dirty="0"/>
              <a:t>No - either additional QC steps or add validation steps (tests) to cover the gap</a:t>
            </a:r>
          </a:p>
          <a:p>
            <a:r>
              <a:rPr lang="en-US" dirty="0"/>
              <a:t>Document the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identified risks</a:t>
            </a:r>
            <a:r>
              <a:rPr lang="en-US" dirty="0"/>
              <a:t> of using the package</a:t>
            </a:r>
            <a:br>
              <a:rPr lang="en-US" dirty="0"/>
            </a:b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(can include quality metrics as from the </a:t>
            </a:r>
            <a:r>
              <a:rPr lang="en-US" sz="1800" dirty="0" err="1">
                <a:solidFill>
                  <a:schemeClr val="bg1">
                    <a:lumMod val="65000"/>
                  </a:schemeClr>
                </a:solidFill>
              </a:rPr>
              <a:t>riskmetric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package)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/>
              <a:t>Ensure the package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functions as installed</a:t>
            </a:r>
            <a:br>
              <a:rPr lang="en-US" dirty="0"/>
            </a:b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(tests included in the package)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/>
              <a:t>Perform and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document</a:t>
            </a:r>
            <a:r>
              <a:rPr lang="en-US" dirty="0"/>
              <a:t> any additional validation steps</a:t>
            </a:r>
          </a:p>
          <a:p>
            <a:r>
              <a:rPr lang="en-US" dirty="0"/>
              <a:t>Review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test results and documentation</a:t>
            </a:r>
            <a:r>
              <a:rPr lang="en-US" dirty="0"/>
              <a:t> and the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documented risks</a:t>
            </a:r>
            <a:r>
              <a:rPr lang="en-US" dirty="0"/>
              <a:t> and decide if risks are managed</a:t>
            </a:r>
          </a:p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Release</a:t>
            </a:r>
            <a:r>
              <a:rPr lang="en-US" dirty="0"/>
              <a:t> for use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1109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4931</TotalTime>
  <Words>640</Words>
  <Application>Microsoft Office PowerPoint</Application>
  <PresentationFormat>Bredbild</PresentationFormat>
  <Paragraphs>83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Office-tema</vt:lpstr>
      <vt:lpstr>Quality Control Risk Model for R Package Validation</vt:lpstr>
      <vt:lpstr>The GxP Label</vt:lpstr>
      <vt:lpstr>Defining Validation</vt:lpstr>
      <vt:lpstr>Defining Validation Fit for its intended purpose</vt:lpstr>
      <vt:lpstr>Defining Validation Works as expected</vt:lpstr>
      <vt:lpstr>Software Validation Approach Waterfall Approach</vt:lpstr>
      <vt:lpstr>Software Validation Approach Agile Approach</vt:lpstr>
      <vt:lpstr>Risk-based Validation</vt:lpstr>
      <vt:lpstr>QC Risk Approach In Practice</vt:lpstr>
      <vt:lpstr>Contact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Magnus Mengelbier</dc:creator>
  <cp:lastModifiedBy>Magnus Mengelbier</cp:lastModifiedBy>
  <cp:revision>20</cp:revision>
  <dcterms:created xsi:type="dcterms:W3CDTF">2026-05-08T07:53:06Z</dcterms:created>
  <dcterms:modified xsi:type="dcterms:W3CDTF">2026-07-06T10:32:16Z</dcterms:modified>
</cp:coreProperties>
</file>