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97D22F8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sldIdLst>
    <p:sldId id="256" r:id="rId7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BD658-CC88-66C6-FEED-0C80ADFEE7A3}" name="Emily Dickson" initials="ED" userId="S::Emily.Dickson@hertfordshire.gov.uk::1a89fcec-c81e-436a-8f7c-5fcfaf887667" providerId="AD"/>
  <p188:author id="{50B58A6E-58E7-B89E-1AAC-F97AAD65D7B9}" name="Victor Yu" initials="VY" userId="S::Victor.Yu@hertfordshire.gov.uk::2ee6ce3f-d1f5-4d55-a056-445abe13a9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16F47-8734-4229-9E4B-7055917D756F}" v="85" dt="2026-07-02T16:36:43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2052" y="-3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omments/modernComment_100_97D22F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CA0DAE-B1BD-4188-A5C6-AC5BE9A75B49}" authorId="{BD4BD658-CC88-66C6-FEED-0C80ADFEE7A3}" created="2026-07-01T14:27:17.3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28" creationId="{7BAA66E7-BEBF-B974-4174-C4C569317EAC}"/>
      <ac:txMk cp="0">
        <ac:context len="648" hash="3568771422"/>
      </ac:txMk>
    </ac:txMkLst>
    <p188:pos x="5362504" y="3349354"/>
    <p188:txBody>
      <a:bodyPr/>
      <a:lstStyle/>
      <a:p>
        <a:r>
          <a:rPr lang="en-GB"/>
          <a:t>Then call this ITS</a:t>
        </a:r>
      </a:p>
    </p188:txBody>
  </p188:cm>
  <p188:cm id="{ED129F3B-96D3-4E8F-A56B-AA303B37780C}" authorId="{BD4BD658-CC88-66C6-FEED-0C80ADFEE7A3}" created="2026-07-01T14:33:55.0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30" creationId="{2D3341D0-163B-0142-CABE-30800D185358}"/>
      <ac:txMk cp="189">
        <ac:context len="964" hash="2829945291"/>
      </ac:txMk>
    </ac:txMkLst>
    <p188:pos x="514051" y="2523323"/>
    <p188:replyLst>
      <p188:reply id="{7A0DBB90-6051-4285-B8E0-D73E2EFF7874}" authorId="{BD4BD658-CC88-66C6-FEED-0C80ADFEE7A3}" created="2026-07-01T14:36:08.338">
        <p188:txBody>
          <a:bodyPr/>
          <a:lstStyle/>
          <a:p>
            <a:r>
              <a:rPr lang="en-GB"/>
              <a:t>Also quite a long sentence which when broken over many lines makes it hard to read.</a:t>
            </a:r>
          </a:p>
        </p188:txBody>
      </p188:reply>
    </p188:replyLst>
    <p188:txBody>
      <a:bodyPr/>
      <a:lstStyle/>
      <a:p>
        <a:r>
          <a:rPr lang="en-GB"/>
          <a:t>At/in/within</a:t>
        </a:r>
      </a:p>
    </p188:txBody>
  </p188:cm>
  <p188:cm id="{D922E845-00B8-4FC1-87DA-0923594F3ACC}" authorId="{BD4BD658-CC88-66C6-FEED-0C80ADFEE7A3}" status="resolved" created="2026-07-01T14:37:45.91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56" creationId="{5904173E-AE17-7447-E9CC-9C8AE26F13C9}"/>
    </ac:deMkLst>
    <p188:txBody>
      <a:bodyPr/>
      <a:lstStyle/>
      <a:p>
        <a:r>
          <a:rPr lang="en-GB"/>
          <a:t>Consistency on bullet points</a:t>
        </a:r>
      </a:p>
    </p188:txBody>
  </p188:cm>
  <p188:cm id="{A1C40642-E0E3-4E77-BF15-A68D13C1D543}" authorId="{BD4BD658-CC88-66C6-FEED-0C80ADFEE7A3}" status="resolved" created="2026-07-01T14:41:59.0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24" creationId="{BA13A47A-8335-AB1B-E3B6-17CC74E6E7B6}"/>
      <ac:txMk cp="507" len="12">
        <ac:context len="872" hash="1316910539"/>
      </ac:txMk>
    </ac:txMkLst>
    <p188:pos x="3026385" y="7981016"/>
    <p188:replyLst>
      <p188:reply id="{089A9C2C-CE9A-423F-A2D9-E11283B458F7}" authorId="{BD4BD658-CC88-66C6-FEED-0C80ADFEE7A3}" created="2026-07-01T14:47:27.653">
        <p188:txBody>
          <a:bodyPr/>
          <a:lstStyle/>
          <a:p>
            <a:r>
              <a:rPr lang="en-GB"/>
              <a:t>Similar with Summarize at the top of col 3
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6-07-02T10:34:03.824" authorId="{50B58A6E-58E7-B89E-1AAC-F97AAD65D7B9}"/>
              </p223:rxn>
            </p223:reactions>
          </p:ext>
        </p188:extLst>
      </p188:reply>
    </p188:replyLst>
    <p188:txBody>
      <a:bodyPr/>
      <a:lstStyle/>
      <a:p>
        <a:r>
          <a:rPr lang="en-GB"/>
          <a:t>Did you want this to be american english?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7-02T10:34:02.941" authorId="{50B58A6E-58E7-B89E-1AAC-F97AAD65D7B9}"/>
          </p223:rxn>
        </p223:reactions>
      </p:ext>
    </p188:extLst>
  </p188:cm>
  <p188:cm id="{2239D36A-AE27-4185-9464-2AC72D8A0610}" authorId="{BD4BD658-CC88-66C6-FEED-0C80ADFEE7A3}" status="resolved" created="2026-07-01T14:46:53.12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13" creationId="{FC6E52E3-1D9F-E75F-FDB6-5EF2FDF5BB9F}"/>
      <ac:txMk cp="229" len="4">
        <ac:context len="739" hash="4151161124"/>
      </ac:txMk>
    </ac:txMkLst>
    <p188:pos x="3549133" y="6272530"/>
    <p188:txBody>
      <a:bodyPr/>
      <a:lstStyle/>
      <a:p>
        <a:r>
          <a:rPr lang="en-GB"/>
          <a:t>Is there a way to put this in the nice code backtick text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7-02T10:40:12.085" authorId="{50B58A6E-58E7-B89E-1AAC-F97AAD65D7B9}"/>
          </p223:rxn>
        </p223:reactions>
      </p:ext>
    </p188:extLst>
  </p188:cm>
  <p188:cm id="{138F0239-71C0-404A-9A46-B60672491ED6}" authorId="{BD4BD658-CC88-66C6-FEED-0C80ADFEE7A3}" status="resolved" created="2026-07-01T14:48:54.88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34350" sldId="256"/>
      <ac:spMk id="55" creationId="{279CCF35-79E2-C5B2-5EA0-211401412E4C}"/>
      <ac:txMk cp="243">
        <ac:context len="1132" hash="481203344"/>
      </ac:txMk>
    </ac:txMkLst>
    <p188:pos x="655088" y="10114463"/>
    <p188:txBody>
      <a:bodyPr/>
      <a:lstStyle/>
      <a:p>
        <a:r>
          <a:rPr lang="en-GB"/>
          <a:t>Not an I.e. as its explaining rather than restating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7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5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2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6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D42AD-8014-4A1D-86B6-DAE8BF333A8C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ECE2F-031F-44E2-B8F2-2F060AFA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rts-phei.github.io/multipleITScontrol/reference/transform_data.html" TargetMode="External"/><Relationship Id="rId13" Type="http://schemas.openxmlformats.org/officeDocument/2006/relationships/hyperlink" Target="https://herts-phei.github.io/multipleITScontrol/reference/generate_predictions.html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microsoft.com/office/2018/10/relationships/comments" Target="../comments/modernComment_100_97D22F8E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rpubs.com/chrissyhroberts/1006858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jpe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hyperlink" Target="https://herts-phei.github.io/multipleITScontrol/reference/fit_its_model.htm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544D28-DA4A-AB2A-957A-FF3296566278}"/>
              </a:ext>
            </a:extLst>
          </p:cNvPr>
          <p:cNvSpPr/>
          <p:nvPr/>
        </p:nvSpPr>
        <p:spPr>
          <a:xfrm>
            <a:off x="20155045" y="9834508"/>
            <a:ext cx="9643937" cy="3220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Interrupted Time Series was used in a project to</a:t>
            </a:r>
          </a:p>
          <a:p>
            <a:pPr algn="ctr"/>
            <a:r>
              <a:rPr lang="en-GB"/>
              <a:t>ascertain whether there was a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9D40C-6571-0912-5844-4752834A66EF}"/>
              </a:ext>
            </a:extLst>
          </p:cNvPr>
          <p:cNvSpPr txBox="1"/>
          <p:nvPr/>
        </p:nvSpPr>
        <p:spPr>
          <a:xfrm>
            <a:off x="6253007" y="466842"/>
            <a:ext cx="1776919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113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Package for Performing Multiple Interrupted Time Series with Control (multipleITScontrol)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004FA-FA56-E6AD-2FD6-1CDD1D4F4F2E}"/>
              </a:ext>
            </a:extLst>
          </p:cNvPr>
          <p:cNvSpPr txBox="1"/>
          <p:nvPr/>
        </p:nvSpPr>
        <p:spPr>
          <a:xfrm>
            <a:off x="4136230" y="7602157"/>
            <a:ext cx="2200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Victor Yu</a:t>
            </a:r>
            <a:r>
              <a:rPr lang="en-GB" sz="48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en-GB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Emily Dickson</a:t>
            </a:r>
            <a:r>
              <a:rPr lang="en-GB" sz="48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sz="4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GB" sz="4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5EAD1-8DAF-EB78-C27F-56BC9BA55CAF}"/>
              </a:ext>
            </a:extLst>
          </p:cNvPr>
          <p:cNvSpPr txBox="1"/>
          <p:nvPr/>
        </p:nvSpPr>
        <p:spPr>
          <a:xfrm>
            <a:off x="2924236" y="8433154"/>
            <a:ext cx="2442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Epidemiology, Public Health Evidence &amp; Intelligence, Hertfordshire County Council, 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5DE66-79FA-52B3-A9D2-B87A0B90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298" y="421245"/>
            <a:ext cx="6681067" cy="4984440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7C316C-361C-ECCB-16E0-1F2B80443323}"/>
              </a:ext>
            </a:extLst>
          </p:cNvPr>
          <p:cNvSpPr/>
          <p:nvPr/>
        </p:nvSpPr>
        <p:spPr>
          <a:xfrm>
            <a:off x="431417" y="9833585"/>
            <a:ext cx="9643937" cy="3220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Interrupted Time Series was used in a project to</a:t>
            </a:r>
          </a:p>
          <a:p>
            <a:pPr algn="ctr"/>
            <a:r>
              <a:rPr lang="en-GB" dirty="0"/>
              <a:t>ascertain whether there was a </a:t>
            </a:r>
          </a:p>
        </p:txBody>
      </p:sp>
      <p:pic>
        <p:nvPicPr>
          <p:cNvPr id="1034" name="Picture 10" descr="QR Code Image">
            <a:extLst>
              <a:ext uri="{FF2B5EF4-FFF2-40B4-BE49-F238E27FC236}">
                <a16:creationId xmlns:a16="http://schemas.microsoft.com/office/drawing/2014/main" id="{A0EA9B90-8A01-733E-0226-B9895A9E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189" y="5005497"/>
            <a:ext cx="2895517" cy="28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5855ED-4B0B-53FE-FBE6-5858EF88180C}"/>
              </a:ext>
            </a:extLst>
          </p:cNvPr>
          <p:cNvSpPr txBox="1"/>
          <p:nvPr/>
        </p:nvSpPr>
        <p:spPr>
          <a:xfrm>
            <a:off x="3710715" y="9922150"/>
            <a:ext cx="3085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Abstract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42BA5D-12FD-5E80-AAE0-8D9B16605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7" y="5131903"/>
            <a:ext cx="5821590" cy="2377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15D40D-4029-12E2-DF67-62BD57E43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93" y="401863"/>
            <a:ext cx="3496959" cy="4050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996DE-0BB1-844F-3D26-22D9A4A12C7A}"/>
              </a:ext>
            </a:extLst>
          </p:cNvPr>
          <p:cNvSpPr txBox="1"/>
          <p:nvPr/>
        </p:nvSpPr>
        <p:spPr>
          <a:xfrm>
            <a:off x="20155045" y="32371981"/>
            <a:ext cx="96439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 of impact models d) slope change following a lag e) temporary level change and f) temporary slope change leading to a level change)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S3 implementation of modified output result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 outputting formulae of ITS model (LaTeX output?)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Seasonality adjustment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impact models for different 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Auto-fitted model coefficients on plot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1D00A-DC04-B942-6039-D9AD8FBDD82E}"/>
              </a:ext>
            </a:extLst>
          </p:cNvPr>
          <p:cNvSpPr/>
          <p:nvPr/>
        </p:nvSpPr>
        <p:spPr>
          <a:xfrm>
            <a:off x="10293231" y="9834508"/>
            <a:ext cx="9643937" cy="3220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Interrupted Time Series was used in a project to</a:t>
            </a:r>
          </a:p>
          <a:p>
            <a:pPr algn="ctr"/>
            <a:r>
              <a:rPr lang="en-GB" dirty="0"/>
              <a:t>ascertain whether there was a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905C21-F5F0-B86C-35ED-09937B720AB4}"/>
              </a:ext>
            </a:extLst>
          </p:cNvPr>
          <p:cNvSpPr txBox="1"/>
          <p:nvPr/>
        </p:nvSpPr>
        <p:spPr>
          <a:xfrm>
            <a:off x="21811723" y="31209269"/>
            <a:ext cx="6330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Future Extensions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CCA242-B038-1D1E-E663-FB8E39AC0F35}"/>
              </a:ext>
            </a:extLst>
          </p:cNvPr>
          <p:cNvSpPr txBox="1"/>
          <p:nvPr/>
        </p:nvSpPr>
        <p:spPr>
          <a:xfrm>
            <a:off x="22994610" y="36402126"/>
            <a:ext cx="3964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577E5-2852-34F9-2687-984D624809A2}"/>
              </a:ext>
            </a:extLst>
          </p:cNvPr>
          <p:cNvSpPr txBox="1"/>
          <p:nvPr/>
        </p:nvSpPr>
        <p:spPr>
          <a:xfrm>
            <a:off x="406843" y="30591593"/>
            <a:ext cx="964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Pre-requisites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13A47A-8335-AB1B-E3B6-17CC74E6E7B6}"/>
              </a:ext>
            </a:extLst>
          </p:cNvPr>
          <p:cNvSpPr txBox="1"/>
          <p:nvPr/>
        </p:nvSpPr>
        <p:spPr>
          <a:xfrm>
            <a:off x="10328668" y="10220028"/>
            <a:ext cx="9608499" cy="1578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Functions (with example)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 </a:t>
            </a:r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Alpine Meadow School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 </a:t>
            </a:r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Forest Tiger School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have similar student demographics, including socioeconomic status, ethnicity, and academic performance. Both schools are part of Clarkson County’s public school district.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Alpine Meadow School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wants to trial out two new interventions to improve their school’s reading comprehension score, and to compare post intervention results with the pre-intervention score.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 Measurement: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Reading comprehension scores from standardised tests administered weekly.</a:t>
            </a: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Improve reading comprehension and literacy rates among students.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Intervention 1: Implementing a New Reading Programme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Date: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September 1, 2025</a:t>
            </a: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Duration: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6 months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Intervention 2: Introducing Peer Tutoring Sessions</a:t>
            </a:r>
          </a:p>
          <a:p>
            <a:endParaRPr lang="en-GB" sz="28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Date: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March 2, 2026 (immediately after the reading program ends)</a:t>
            </a:r>
          </a:p>
          <a:p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Duration: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6 months</a:t>
            </a:r>
          </a:p>
          <a:p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6000" dirty="0">
              <a:solidFill>
                <a:srgbClr val="0B525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A66E7-BEBF-B974-4174-C4C569317EAC}"/>
              </a:ext>
            </a:extLst>
          </p:cNvPr>
          <p:cNvSpPr txBox="1"/>
          <p:nvPr/>
        </p:nvSpPr>
        <p:spPr>
          <a:xfrm>
            <a:off x="450467" y="11176421"/>
            <a:ext cx="964393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Interrupted Time Series (ITS) is a robust quasi-experimental design which can assess an intervention’s effect on the level or slope of an outcome’s trend over time after a clearly defined time point (the interruption).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Interrupted Time Series with Control extends this method by allowing the possibility to compare pre- and post-intervention trends while controlling for external factors, to account for independent secular and periodic changes, and for successive interventions.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R package was developed to streamline and simplify performing interrupted time-series analysis with control across successive interventions (up to 3).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3341D0-163B-0142-CABE-30800D185358}"/>
              </a:ext>
            </a:extLst>
          </p:cNvPr>
          <p:cNvSpPr txBox="1"/>
          <p:nvPr/>
        </p:nvSpPr>
        <p:spPr>
          <a:xfrm>
            <a:off x="433006" y="18722703"/>
            <a:ext cx="9643937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code for the package is based on a prior analysis where we compared the effect of two successive behavioural interventions designed to improve the uptake of a COVID-19 booster amongst immunosuppressed patients at several primary care practices within Hertfordshire, and from an </a:t>
            </a:r>
            <a:r>
              <a:rPr lang="en-GB" sz="2800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rpub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article</a:t>
            </a:r>
            <a:r>
              <a:rPr lang="en-GB" sz="2800" baseline="300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detailing the methodology by Chrissy Roberts at London School of Hygiene and Tropical Medicine.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Functions in the package greatly streamline the process for the end user where each step of performing multiple ITS with control is guided in a step-by-step manner (see </a:t>
            </a:r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1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from wrangling, modelling, and data visualisation, to interpretation and key coefficient statistical significance testing.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impact models available are a) level change b) slope change and c) combined level and slope change (see </a:t>
            </a:r>
            <a:r>
              <a:rPr lang="en-GB" sz="28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2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A level change represents an immediate step change in the outcome variable. A slope change indicators a gradient shift in the outcome variable.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7D32E9-833B-45F5-65B9-EABFB8DB9BDD}"/>
              </a:ext>
            </a:extLst>
          </p:cNvPr>
          <p:cNvSpPr txBox="1"/>
          <p:nvPr/>
        </p:nvSpPr>
        <p:spPr>
          <a:xfrm>
            <a:off x="1846763" y="17383132"/>
            <a:ext cx="683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B52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About the Package</a:t>
            </a:r>
          </a:p>
          <a:p>
            <a:endParaRPr lang="en-GB" sz="6000" dirty="0">
              <a:solidFill>
                <a:srgbClr val="0B525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E52E3-1D9F-E75F-FDB6-5EF2FDF5BB9F}"/>
              </a:ext>
            </a:extLst>
          </p:cNvPr>
          <p:cNvSpPr txBox="1"/>
          <p:nvPr/>
        </p:nvSpPr>
        <p:spPr>
          <a:xfrm>
            <a:off x="10368886" y="24434845"/>
            <a:ext cx="4808935" cy="198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transform_data</a:t>
            </a:r>
            <a:r>
              <a:rPr lang="en-GB" sz="26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GB" sz="26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Transforms a data frame ready for input into </a:t>
            </a:r>
            <a:r>
              <a:rPr lang="en-GB" sz="2600" b="1" u="sng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fit_its_model</a:t>
            </a:r>
            <a:r>
              <a:rPr lang="en-GB" sz="2600" b="1" u="sng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creating relevant columns to model slope and level effects of interventions.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b="1" u="sng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fit_its_model</a:t>
            </a:r>
            <a:r>
              <a:rPr lang="en-GB" sz="26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Fits an interrupted time series model using the </a:t>
            </a:r>
            <a:r>
              <a:rPr lang="en-GB" sz="2600" dirty="0">
                <a:solidFill>
                  <a:srgbClr val="0B5258"/>
                </a:solidFill>
                <a:highlight>
                  <a:srgbClr val="C0C0C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nlme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package, defaulting to an autocorrelation-moving average correlation structure of order (p, q).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Parameters for p and q are selected automatically via grid search, but the user can specify their own values if desired.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b="1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summary_its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 </a:t>
            </a:r>
            <a:r>
              <a:rPr lang="en-GB" sz="26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Summarises and Rename Coefficients for an ITS Model</a:t>
            </a: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can call the package’s internal </a:t>
            </a:r>
            <a:r>
              <a:rPr lang="en-GB" sz="2600" b="1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summary_its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 which modifies the summary output by renaming the coefficients to make them easier to interpret in the context of interrupted time series (ITS) analysis.</a:t>
            </a: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800" dirty="0">
              <a:solidFill>
                <a:srgbClr val="0B5258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D0816-51BB-FC7C-3A83-997AABDD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5" y="36364847"/>
            <a:ext cx="8999962" cy="54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145067-C2C8-CCA0-1C3C-BB47F26A8CA0}"/>
              </a:ext>
            </a:extLst>
          </p:cNvPr>
          <p:cNvSpPr txBox="1"/>
          <p:nvPr/>
        </p:nvSpPr>
        <p:spPr>
          <a:xfrm>
            <a:off x="20155045" y="37666871"/>
            <a:ext cx="96439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Roberts, C. (2023). </a:t>
            </a:r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pragmatic Introduction to Interrupted Time Series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[online] rpubs.com. Available at: 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https://rpubs.com/chrissyhroberts/1006858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4350" indent="-514350">
              <a:buAutoNum type="arabicParenR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Lopez Bernal, J., Cummins, S. and Gasparrini, A. (2016). Interrupted time series regression for the evaluation of public health interventions: a tutorial. </a:t>
            </a:r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 Journal of Epidemiology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[online] 46(1), p.dyw098. </a:t>
            </a:r>
            <a:r>
              <a:rPr lang="en-GB" sz="2800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doi:https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://doi.org/10.1093/</a:t>
            </a:r>
            <a:r>
              <a:rPr lang="en-GB" sz="2800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ije</a:t>
            </a: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/dyw098.</a:t>
            </a:r>
          </a:p>
          <a:p>
            <a:pPr marL="514350" indent="-514350">
              <a:buAutoNum type="arabicParenR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A6771AE-F2B5-EB11-608A-3D51E8B84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5437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(R23)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A8426-C8D3-BF13-D969-2B8569DD1EDE}"/>
              </a:ext>
            </a:extLst>
          </p:cNvPr>
          <p:cNvSpPr txBox="1"/>
          <p:nvPr/>
        </p:nvSpPr>
        <p:spPr>
          <a:xfrm>
            <a:off x="450467" y="41691285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2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Examples of impact models used in ITS (Lopez Bernal et al, 2016)</a:t>
            </a:r>
          </a:p>
        </p:txBody>
      </p:sp>
      <p:pic>
        <p:nvPicPr>
          <p:cNvPr id="1033" name="Picture 9" descr="Image">
            <a:extLst>
              <a:ext uri="{FF2B5EF4-FFF2-40B4-BE49-F238E27FC236}">
                <a16:creationId xmlns:a16="http://schemas.microsoft.com/office/drawing/2014/main" id="{7C923AC8-026E-B8F5-2767-8B7CF05D2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21011" r="1286" b="28871"/>
          <a:stretch>
            <a:fillRect/>
          </a:stretch>
        </p:blipFill>
        <p:spPr bwMode="auto">
          <a:xfrm>
            <a:off x="502590" y="27612526"/>
            <a:ext cx="9572764" cy="24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DE1A90F-9140-DB58-9600-86700DD781CA}"/>
              </a:ext>
            </a:extLst>
          </p:cNvPr>
          <p:cNvCxnSpPr>
            <a:cxnSpLocks/>
          </p:cNvCxnSpPr>
          <p:nvPr/>
        </p:nvCxnSpPr>
        <p:spPr>
          <a:xfrm flipV="1">
            <a:off x="4010595" y="28105411"/>
            <a:ext cx="3543300" cy="760125"/>
          </a:xfrm>
          <a:prstGeom prst="curvedConnector3">
            <a:avLst>
              <a:gd name="adj1" fmla="val 38530"/>
            </a:avLst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2A527EA-761C-3BB8-206F-5BBA14447520}"/>
              </a:ext>
            </a:extLst>
          </p:cNvPr>
          <p:cNvSpPr txBox="1"/>
          <p:nvPr/>
        </p:nvSpPr>
        <p:spPr>
          <a:xfrm>
            <a:off x="431417" y="30077232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1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Flow diagram of functions inside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multipleITScontrol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 package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9CCF35-79E2-C5B2-5EA0-211401412E4C}"/>
              </a:ext>
            </a:extLst>
          </p:cNvPr>
          <p:cNvSpPr txBox="1"/>
          <p:nvPr/>
        </p:nvSpPr>
        <p:spPr>
          <a:xfrm>
            <a:off x="20259154" y="10055500"/>
            <a:ext cx="4813657" cy="2129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slope_difference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 - Ascertains whether there is a statistically significant difference in a slope during an intervention period between the pilot group and the control group. 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estimated difference is relative to the control group. Thus, a positive coefficient means the slope of the pilot group is higher than the control group.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result is functionally equivalent to a two sided t-test.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identify that the slope difference between the treatment (Alpine Meadow School) and the control (Forest Tiger School) for the first intervention (Reading Programme) has a slope difference of 0.31 (95% CI: 0.29 - 0.32) per x-axis unit, with a p-value below 0.05, indicating statistical significance.</a:t>
            </a:r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600" b="1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generate_predictions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()</a:t>
            </a:r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GB" sz="2600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Generate Predictions from a Transformed Dataset and a Model</a:t>
            </a:r>
          </a:p>
          <a:p>
            <a:endParaRPr lang="en-GB" sz="2600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can fit predictions with the created model which project the pre-intervention period into the post-intervention period by using the model coefficients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0B525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600" b="1" dirty="0">
              <a:solidFill>
                <a:srgbClr val="0B525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its_plot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()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- Plotting the 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B525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can use the predicted values and plot the segmented regression lines which compare whether an intervention had a statistically significant </a:t>
            </a:r>
            <a:r>
              <a:rPr kumimoji="0" lang="en-GB" sz="2600" b="0" i="0" u="none" kern="1200" cap="none" spc="0" normalizeH="0" baseline="0" noProof="0" dirty="0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effect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52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04173E-AE17-7447-E9CC-9C8AE26F13C9}"/>
              </a:ext>
            </a:extLst>
          </p:cNvPr>
          <p:cNvSpPr txBox="1"/>
          <p:nvPr/>
        </p:nvSpPr>
        <p:spPr>
          <a:xfrm>
            <a:off x="542614" y="31863765"/>
            <a:ext cx="95398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must be collected at a consistent time interval before and after the intervention, which must be implemented at a defined point in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 of 3 equal interval time points in each intervention period and in the pre-intervention period are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Defined impact model(s) </a:t>
            </a:r>
            <a:r>
              <a:rPr lang="en-GB" sz="2800" i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priori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Calculations to ensure sufficient statistical power, but this is beyond the scope of the package and should be performed independently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FBAB96C-8035-2597-3F79-A488208FC20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58652" b="50000"/>
          <a:stretch>
            <a:fillRect/>
          </a:stretch>
        </p:blipFill>
        <p:spPr>
          <a:xfrm>
            <a:off x="15620218" y="23547334"/>
            <a:ext cx="3720670" cy="25436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08A746-EE78-22BF-D832-29DF6616707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4428"/>
          <a:stretch>
            <a:fillRect/>
          </a:stretch>
        </p:blipFill>
        <p:spPr>
          <a:xfrm>
            <a:off x="15428874" y="26517848"/>
            <a:ext cx="3928247" cy="39963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5B8F0E1-849B-D037-8A31-0123C75748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6427" y="31302913"/>
            <a:ext cx="4616858" cy="3273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0304040-0B91-A123-362C-308230CD86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49293" y="35343618"/>
            <a:ext cx="3887408" cy="6228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2C833D9D-6BB6-05FF-37B8-697A14159E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22738" y="10055500"/>
            <a:ext cx="4423414" cy="3537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336E753-81BD-F1B4-8570-5CD0F1A9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20" y="27074134"/>
            <a:ext cx="4431134" cy="37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73BE4B-2931-D52D-D0CB-07B5F7550B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727091" y="34194955"/>
            <a:ext cx="2195047" cy="229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DA3951-AAA7-350A-683D-6D1DA8C369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122738" y="14862768"/>
            <a:ext cx="4423414" cy="3507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17C577-1704-7C73-AB19-915091D20F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657051" y="23231349"/>
            <a:ext cx="1457528" cy="27912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23649BB-DDAE-F33B-A76B-688A83FD3755}"/>
              </a:ext>
            </a:extLst>
          </p:cNvPr>
          <p:cNvSpPr txBox="1"/>
          <p:nvPr/>
        </p:nvSpPr>
        <p:spPr>
          <a:xfrm>
            <a:off x="15512842" y="26073771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3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data frame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A6CC20-10D0-61D4-2550-0424608A740D}"/>
              </a:ext>
            </a:extLst>
          </p:cNvPr>
          <p:cNvSpPr txBox="1"/>
          <p:nvPr/>
        </p:nvSpPr>
        <p:spPr>
          <a:xfrm>
            <a:off x="15376648" y="30503474"/>
            <a:ext cx="899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4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Generated columns from </a:t>
            </a:r>
          </a:p>
          <a:p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transform_data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1B9E07-1E00-7C06-7053-50A5478788B3}"/>
              </a:ext>
            </a:extLst>
          </p:cNvPr>
          <p:cNvSpPr txBox="1"/>
          <p:nvPr/>
        </p:nvSpPr>
        <p:spPr>
          <a:xfrm>
            <a:off x="10783323" y="36700022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5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Arguments in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fit_its_model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BFA0B5-60B0-575E-09C4-5FA0D1934C52}"/>
              </a:ext>
            </a:extLst>
          </p:cNvPr>
          <p:cNvSpPr txBox="1"/>
          <p:nvPr/>
        </p:nvSpPr>
        <p:spPr>
          <a:xfrm>
            <a:off x="15066608" y="34680304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6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output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fit_its_model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6D87B1-0E2D-4AF3-7BFD-318698BE87A6}"/>
              </a:ext>
            </a:extLst>
          </p:cNvPr>
          <p:cNvSpPr txBox="1"/>
          <p:nvPr/>
        </p:nvSpPr>
        <p:spPr>
          <a:xfrm>
            <a:off x="15430701" y="41603030"/>
            <a:ext cx="89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7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summary_its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C9DC5B-C802-AB4A-BE26-A2D05E0B829A}"/>
              </a:ext>
            </a:extLst>
          </p:cNvPr>
          <p:cNvSpPr txBox="1"/>
          <p:nvPr/>
        </p:nvSpPr>
        <p:spPr>
          <a:xfrm>
            <a:off x="25072811" y="13652559"/>
            <a:ext cx="442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7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slope_difference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 evaluating the first intervention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DA5171-C1D8-4FE8-F9BB-14F3951A7F3C}"/>
              </a:ext>
            </a:extLst>
          </p:cNvPr>
          <p:cNvSpPr txBox="1"/>
          <p:nvPr/>
        </p:nvSpPr>
        <p:spPr>
          <a:xfrm>
            <a:off x="25072811" y="18530324"/>
            <a:ext cx="442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8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slope_difference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 evaluating the second intervention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31ADA5-6481-E8CB-7983-D838A4F0D6FB}"/>
              </a:ext>
            </a:extLst>
          </p:cNvPr>
          <p:cNvSpPr txBox="1"/>
          <p:nvPr/>
        </p:nvSpPr>
        <p:spPr>
          <a:xfrm>
            <a:off x="25853189" y="26119937"/>
            <a:ext cx="481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8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Columns created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generate_predictions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990FC9-090A-82CA-70A4-7D2C1F6E55B0}"/>
              </a:ext>
            </a:extLst>
          </p:cNvPr>
          <p:cNvSpPr txBox="1"/>
          <p:nvPr/>
        </p:nvSpPr>
        <p:spPr>
          <a:xfrm>
            <a:off x="20259154" y="21296764"/>
            <a:ext cx="92370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second intervention, the slope difference between the treatment and the control has a slope difference of 0.23 (95% CI: 0.22 - 0.25) per x-axis unit, with a p-value below 0.05, indicating statistical significance. The effect has been attenuated compared to the first intervention.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C93C1A-0354-31A5-57EF-B347D4864AE2}"/>
              </a:ext>
            </a:extLst>
          </p:cNvPr>
          <p:cNvSpPr txBox="1"/>
          <p:nvPr/>
        </p:nvSpPr>
        <p:spPr>
          <a:xfrm>
            <a:off x="25071432" y="30951079"/>
            <a:ext cx="15532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9 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plot from </a:t>
            </a:r>
            <a:r>
              <a:rPr lang="en-GB" dirty="0" err="1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its_plot</a:t>
            </a:r>
            <a:r>
              <a:rPr lang="en-GB" dirty="0">
                <a:solidFill>
                  <a:srgbClr val="0B52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471343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laza PowerPoint Document" ma:contentTypeID="0x010100EC3406C202E4497181665C11E646D3A3008184739587A44AB69280EA6C8F99BA8D00C698B6C3CA9EC14A9E6112D5E7F1F43A" ma:contentTypeVersion="7" ma:contentTypeDescription="Plaza custom powerpoint document" ma:contentTypeScope="" ma:versionID="7d465fe1fb3c8c179c3f1baa84768075">
  <xsd:schema xmlns:xsd="http://www.w3.org/2001/XMLSchema" xmlns:xs="http://www.w3.org/2001/XMLSchema" xmlns:p="http://schemas.microsoft.com/office/2006/metadata/properties" xmlns:ns2="03d264b3-6678-4184-8ce6-937aabf157c3" xmlns:ns3="3ea6d1af-a8e9-4510-b4a1-4408a04bbd07" xmlns:ns4="68e1baf6-1650-4a2b-97a9-17eec1aca9a1" targetNamespace="http://schemas.microsoft.com/office/2006/metadata/properties" ma:root="true" ma:fieldsID="9741a299b29022b71685859d1d69f17f" ns2:_="" ns3:_="" ns4:_="">
    <xsd:import namespace="03d264b3-6678-4184-8ce6-937aabf157c3"/>
    <xsd:import namespace="3ea6d1af-a8e9-4510-b4a1-4408a04bbd07"/>
    <xsd:import namespace="68e1baf6-1650-4a2b-97a9-17eec1aca9a1"/>
    <xsd:element name="properties">
      <xsd:complexType>
        <xsd:sequence>
          <xsd:element name="documentManagement">
            <xsd:complexType>
              <xsd:all>
                <xsd:element ref="ns2:cb978c0ac62045eba5090ce2ec6b982e" minOccurs="0"/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264b3-6678-4184-8ce6-937aabf157c3" elementFormDefault="qualified">
    <xsd:import namespace="http://schemas.microsoft.com/office/2006/documentManagement/types"/>
    <xsd:import namespace="http://schemas.microsoft.com/office/infopath/2007/PartnerControls"/>
    <xsd:element name="cb978c0ac62045eba5090ce2ec6b982e" ma:index="8" nillable="true" ma:taxonomy="true" ma:internalName="cb978c0ac62045eba5090ce2ec6b982e" ma:taxonomyFieldName="PZFileplanreference" ma:displayName="File Plan Reference" ma:readOnly="false" ma:default="" ma:fieldId="{cb978c0a-c620-45eb-a509-0ce2ec6b982e}" ma:sspId="2cecac4d-2ae6-4b11-90e2-d65a676b88c1" ma:termSetId="81cf162c-788c-4cf4-84a1-1df2b6eb51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bdf8608-6885-4c55-a06f-db4b3d7332ec}" ma:internalName="TaxCatchAll" ma:showField="CatchAllData" ma:web="3ea6d1af-a8e9-4510-b4a1-4408a04bbd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bdf8608-6885-4c55-a06f-db4b3d7332ec}" ma:internalName="TaxCatchAllLabel" ma:readOnly="true" ma:showField="CatchAllDataLabel" ma:web="3ea6d1af-a8e9-4510-b4a1-4408a04bbd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6d1af-a8e9-4510-b4a1-4408a04bbd07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1baf6-1650-4a2b-97a9-17eec1aca9a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cecac4d-2ae6-4b11-90e2-d65a676b88c1" ContentTypeId="0x010100EC3406C202E4497181665C11E646D3A3008184739587A44AB69280EA6C8F99BA8D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1baf6-1650-4a2b-97a9-17eec1aca9a1" xsi:nil="true"/>
    <TaxCatchAll xmlns="03d264b3-6678-4184-8ce6-937aabf157c3" xsi:nil="true"/>
    <cb978c0ac62045eba5090ce2ec6b982e xmlns="03d264b3-6678-4184-8ce6-937aabf157c3">
      <Terms xmlns="http://schemas.microsoft.com/office/infopath/2007/PartnerControls"/>
    </cb978c0ac62045eba5090ce2ec6b982e>
    <_dlc_DocId xmlns="3ea6d1af-a8e9-4510-b4a1-4408a04bbd07">TEAM0-412654466-27701</_dlc_DocId>
    <_dlc_DocIdUrl xmlns="3ea6d1af-a8e9-4510-b4a1-4408a04bbd07">
      <Url>https://hertscc365.sharepoint.com/Sites/intranet-PublicHealthEvidenceIntelligenceRestricted/_layouts/15/DocIdRedir.aspx?ID=TEAM0-412654466-27701</Url>
      <Description>TEAM0-412654466-27701</Description>
    </_dlc_DocIdUrl>
  </documentManagement>
</p:properties>
</file>

<file path=customXml/itemProps1.xml><?xml version="1.0" encoding="utf-8"?>
<ds:datastoreItem xmlns:ds="http://schemas.openxmlformats.org/officeDocument/2006/customXml" ds:itemID="{35D1C9A4-24D0-452E-A139-E0998DE214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A4DE10-A396-44B9-A824-37ADBF32E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264b3-6678-4184-8ce6-937aabf157c3"/>
    <ds:schemaRef ds:uri="3ea6d1af-a8e9-4510-b4a1-4408a04bbd07"/>
    <ds:schemaRef ds:uri="68e1baf6-1650-4a2b-97a9-17eec1aca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E7414-D2DF-4ADD-A62F-3777C35DA5B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711DE97-9130-49A1-9882-3F42C053CE3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F960211-AAEB-48FE-B14D-0C6FE8144D7F}">
  <ds:schemaRefs>
    <ds:schemaRef ds:uri="http://purl.org/dc/elements/1.1/"/>
    <ds:schemaRef ds:uri="http://purl.org/dc/terms/"/>
    <ds:schemaRef ds:uri="03d264b3-6678-4184-8ce6-937aabf157c3"/>
    <ds:schemaRef ds:uri="http://www.w3.org/XML/1998/namespace"/>
    <ds:schemaRef ds:uri="3ea6d1af-a8e9-4510-b4a1-4408a04bbd07"/>
    <ds:schemaRef ds:uri="68e1baf6-1650-4a2b-97a9-17eec1aca9a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21627</TotalTime>
  <Words>1206</Words>
  <Application>Microsoft Office PowerPoint</Application>
  <PresentationFormat>Custom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Cascadia Code</vt:lpstr>
      <vt:lpstr>Segoe UI</vt:lpstr>
      <vt:lpstr>Segoe UI Semibold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Yu</dc:creator>
  <cp:lastModifiedBy>Victor Yu</cp:lastModifiedBy>
  <cp:revision>4</cp:revision>
  <dcterms:created xsi:type="dcterms:W3CDTF">2026-06-16T11:32:57Z</dcterms:created>
  <dcterms:modified xsi:type="dcterms:W3CDTF">2026-07-02T16:46:18Z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0x010100EC3406C202E4497181665C11E646D3A3008184739587A44AB69280EA6C8F99BA8D00C698B6C3CA9EC14A9E6112D5E7F1F43A</vt:lpwstr>
  </property>
  <property fmtid="{D5CDD505-2E9C-101B-9397-08002B2CF9AE}" pid="3" name="_dlc_DocIdItemGuid">
    <vt:lpwstr>875986eb-7cc3-45af-81e7-8925bb9c09c5</vt:lpwstr>
  </property>
  <property fmtid="{D5CDD505-2E9C-101B-9397-08002B2CF9AE}" pid="4" name="MediaServiceImageTags">
    <vt:lpwstr/>
  </property>
  <property fmtid="{D5CDD505-2E9C-101B-9397-08002B2CF9AE}" pid="5" name="PZFileplanreference">
    <vt:lpwstr/>
  </property>
</Properties>
</file>