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36808E-B5D1-14B9-ACC4-EE6923DA916B}" v="112" dt="2026-07-04T21:43:56.118"/>
    <p1510:client id="{8F992DBB-B4F2-539F-A189-F01EA6FD652C}" v="4" dt="2026-07-04T22:11:21.4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40991ec4d3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40991ec4d3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0992fea7f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0992fea7f5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40992fea7f5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40992fea7f5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4979503a2c89979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4979503a2c89979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f097bdb08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f097bdb08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Here I compare the Cox type model fit with Stata’s stintcox method.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That uses an EM algorithm which is quite inefficient.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 stata, I used 10k iterations (vs default 5k).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It didn’t always reach convergence criteria 1e-7 for likelihood, which is much looser than 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 compare the HR estimates of the treatment group.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f097bdb0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f097bdb08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 have implemented the same test that SAS does with ICLIFETEST.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a kind of log rank test, based on Sun’s formulation from 1996 and Huang, Lee, &amp; Yu, H.  sampling.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SAS had an error in their documentation, which I pointed out to them, so that should be fixed now.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Here I am showing bland altman plots, based on 10k samples.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the null scenario, there is some disagreement. I made the mistake of exporting only the data from SAS with only 4 digits, so I can’t rule out some numerical noise.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 believe with larger samples this should disappear.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other cases the agreement is excellent.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f097bdb08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f097bdb08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icsp2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Another interval censoring semi-parametric survival modelling package 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2782800" y="4049450"/>
            <a:ext cx="3578400" cy="47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Isaac Gravestock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What’s </a:t>
            </a:r>
            <a:r>
              <a:rPr lang="en-GB" b="1"/>
              <a:t>Interval Censoring</a:t>
            </a:r>
            <a:r>
              <a:rPr lang="en-GB"/>
              <a:t> all about? </a:t>
            </a:r>
            <a:endParaRPr/>
          </a:p>
        </p:txBody>
      </p:sp>
      <p:grpSp>
        <p:nvGrpSpPr>
          <p:cNvPr id="71" name="Google Shape;71;p14"/>
          <p:cNvGrpSpPr/>
          <p:nvPr/>
        </p:nvGrpSpPr>
        <p:grpSpPr>
          <a:xfrm>
            <a:off x="710150" y="1859550"/>
            <a:ext cx="6158100" cy="3009925"/>
            <a:chOff x="710150" y="1859550"/>
            <a:chExt cx="6158100" cy="3009925"/>
          </a:xfrm>
        </p:grpSpPr>
        <p:cxnSp>
          <p:nvCxnSpPr>
            <p:cNvPr id="72" name="Google Shape;72;p14"/>
            <p:cNvCxnSpPr/>
            <p:nvPr/>
          </p:nvCxnSpPr>
          <p:spPr>
            <a:xfrm>
              <a:off x="710150" y="4220300"/>
              <a:ext cx="6158100" cy="0"/>
            </a:xfrm>
            <a:prstGeom prst="straightConnector1">
              <a:avLst/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73" name="Google Shape;73;p14"/>
            <p:cNvSpPr txBox="1"/>
            <p:nvPr/>
          </p:nvSpPr>
          <p:spPr>
            <a:xfrm>
              <a:off x="2455100" y="4392775"/>
              <a:ext cx="1136100" cy="476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>
                  <a:solidFill>
                    <a:srgbClr val="FF0000"/>
                  </a:solidFill>
                </a:rPr>
                <a:t>Time</a:t>
              </a:r>
              <a:endParaRPr sz="1800">
                <a:solidFill>
                  <a:srgbClr val="FF0000"/>
                </a:solidFill>
              </a:endParaRPr>
            </a:p>
          </p:txBody>
        </p:sp>
        <p:cxnSp>
          <p:nvCxnSpPr>
            <p:cNvPr id="74" name="Google Shape;74;p14"/>
            <p:cNvCxnSpPr/>
            <p:nvPr/>
          </p:nvCxnSpPr>
          <p:spPr>
            <a:xfrm rot="10800000" flipH="1">
              <a:off x="720300" y="1859550"/>
              <a:ext cx="23700" cy="2370900"/>
            </a:xfrm>
            <a:prstGeom prst="straightConnector1">
              <a:avLst/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0D22C96-BFD5-7BA9-9470-B1852006B6FC}"/>
              </a:ext>
            </a:extLst>
          </p:cNvPr>
          <p:cNvGrpSpPr/>
          <p:nvPr/>
        </p:nvGrpSpPr>
        <p:grpSpPr>
          <a:xfrm>
            <a:off x="720300" y="2231570"/>
            <a:ext cx="4018248" cy="141514"/>
            <a:chOff x="720300" y="2231570"/>
            <a:chExt cx="4018248" cy="141514"/>
          </a:xfrm>
        </p:grpSpPr>
        <p:cxnSp>
          <p:nvCxnSpPr>
            <p:cNvPr id="69" name="Google Shape;69;p14"/>
            <p:cNvCxnSpPr/>
            <p:nvPr/>
          </p:nvCxnSpPr>
          <p:spPr>
            <a:xfrm>
              <a:off x="720300" y="2299971"/>
              <a:ext cx="3946500" cy="10200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F6FD55C-3A3B-479E-6A72-DB4FCDCCCF8E}"/>
                </a:ext>
              </a:extLst>
            </p:cNvPr>
            <p:cNvSpPr/>
            <p:nvPr/>
          </p:nvSpPr>
          <p:spPr>
            <a:xfrm flipH="1">
              <a:off x="4598126" y="2231570"/>
              <a:ext cx="140422" cy="1415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A278DE6-AAFD-CE54-78B0-69D14E9320A2}"/>
              </a:ext>
            </a:extLst>
          </p:cNvPr>
          <p:cNvGrpSpPr/>
          <p:nvPr/>
        </p:nvGrpSpPr>
        <p:grpSpPr>
          <a:xfrm>
            <a:off x="724339" y="2683327"/>
            <a:ext cx="3475367" cy="141514"/>
            <a:chOff x="724339" y="2683327"/>
            <a:chExt cx="3475367" cy="141514"/>
          </a:xfrm>
        </p:grpSpPr>
        <p:cxnSp>
          <p:nvCxnSpPr>
            <p:cNvPr id="70" name="Google Shape;70;p14"/>
            <p:cNvCxnSpPr/>
            <p:nvPr/>
          </p:nvCxnSpPr>
          <p:spPr>
            <a:xfrm rot="10800000" flipH="1">
              <a:off x="724339" y="2756426"/>
              <a:ext cx="3408600" cy="300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F694C17-B863-3657-F24D-1711CC07A0E4}"/>
                </a:ext>
              </a:extLst>
            </p:cNvPr>
            <p:cNvSpPr/>
            <p:nvPr/>
          </p:nvSpPr>
          <p:spPr>
            <a:xfrm flipH="1">
              <a:off x="4059284" y="2683327"/>
              <a:ext cx="140422" cy="14151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8523596-C2B4-F6B2-4A35-484F1C54ECD9}"/>
              </a:ext>
            </a:extLst>
          </p:cNvPr>
          <p:cNvGrpSpPr/>
          <p:nvPr/>
        </p:nvGrpSpPr>
        <p:grpSpPr>
          <a:xfrm>
            <a:off x="720300" y="3129641"/>
            <a:ext cx="3533834" cy="163286"/>
            <a:chOff x="720300" y="3129641"/>
            <a:chExt cx="3533834" cy="163286"/>
          </a:xfrm>
        </p:grpSpPr>
        <p:grpSp>
          <p:nvGrpSpPr>
            <p:cNvPr id="65" name="Google Shape;65;p14"/>
            <p:cNvGrpSpPr/>
            <p:nvPr/>
          </p:nvGrpSpPr>
          <p:grpSpPr>
            <a:xfrm>
              <a:off x="720300" y="3202976"/>
              <a:ext cx="3459550" cy="20220"/>
              <a:chOff x="720300" y="2749405"/>
              <a:chExt cx="3459550" cy="20220"/>
            </a:xfrm>
          </p:grpSpPr>
          <p:cxnSp>
            <p:nvCxnSpPr>
              <p:cNvPr id="66" name="Google Shape;66;p14"/>
              <p:cNvCxnSpPr/>
              <p:nvPr/>
            </p:nvCxnSpPr>
            <p:spPr>
              <a:xfrm rot="10800000" flipH="1">
                <a:off x="720300" y="2749405"/>
                <a:ext cx="2363700" cy="10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67" name="Google Shape;67;p14"/>
              <p:cNvCxnSpPr/>
              <p:nvPr/>
            </p:nvCxnSpPr>
            <p:spPr>
              <a:xfrm>
                <a:off x="3104350" y="2759425"/>
                <a:ext cx="1075500" cy="102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oval" w="med" len="med"/>
              </a:ln>
            </p:spPr>
          </p:cxn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07E6746-2C37-3D63-C179-73C9401E965C}"/>
                </a:ext>
              </a:extLst>
            </p:cNvPr>
            <p:cNvSpPr/>
            <p:nvPr/>
          </p:nvSpPr>
          <p:spPr>
            <a:xfrm flipH="1">
              <a:off x="3014255" y="3129641"/>
              <a:ext cx="140422" cy="14151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11625A7-01E9-73B6-62C7-2A0A36750FAF}"/>
                </a:ext>
              </a:extLst>
            </p:cNvPr>
            <p:cNvSpPr/>
            <p:nvPr/>
          </p:nvSpPr>
          <p:spPr>
            <a:xfrm flipH="1">
              <a:off x="4113712" y="3151413"/>
              <a:ext cx="140422" cy="1415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9AE7247-159E-56F8-CF1D-49EFA0B0F06D}"/>
              </a:ext>
            </a:extLst>
          </p:cNvPr>
          <p:cNvGrpSpPr/>
          <p:nvPr/>
        </p:nvGrpSpPr>
        <p:grpSpPr>
          <a:xfrm>
            <a:off x="710150" y="3586841"/>
            <a:ext cx="3271842" cy="174172"/>
            <a:chOff x="710150" y="3586841"/>
            <a:chExt cx="3271842" cy="174172"/>
          </a:xfrm>
        </p:grpSpPr>
        <p:grpSp>
          <p:nvGrpSpPr>
            <p:cNvPr id="61" name="Google Shape;61;p14"/>
            <p:cNvGrpSpPr/>
            <p:nvPr/>
          </p:nvGrpSpPr>
          <p:grpSpPr>
            <a:xfrm>
              <a:off x="710150" y="3659721"/>
              <a:ext cx="3196160" cy="30907"/>
              <a:chOff x="710150" y="3659721"/>
              <a:chExt cx="3196160" cy="30907"/>
            </a:xfrm>
          </p:grpSpPr>
          <p:cxnSp>
            <p:nvCxnSpPr>
              <p:cNvPr id="62" name="Google Shape;62;p14"/>
              <p:cNvCxnSpPr/>
              <p:nvPr/>
            </p:nvCxnSpPr>
            <p:spPr>
              <a:xfrm>
                <a:off x="710150" y="3659721"/>
                <a:ext cx="1075500" cy="102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63" name="Google Shape;63;p14"/>
              <p:cNvCxnSpPr/>
              <p:nvPr/>
            </p:nvCxnSpPr>
            <p:spPr>
              <a:xfrm>
                <a:off x="1759451" y="3672145"/>
                <a:ext cx="1075500" cy="102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64" name="Google Shape;64;p14"/>
              <p:cNvCxnSpPr/>
              <p:nvPr/>
            </p:nvCxnSpPr>
            <p:spPr>
              <a:xfrm>
                <a:off x="2830810" y="3680428"/>
                <a:ext cx="1075500" cy="102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oval" w="med" len="med"/>
              </a:ln>
            </p:spPr>
          </p:cxnSp>
        </p:grp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401CE17-0DA6-2FFE-4A09-7DB9A3E843FD}"/>
                </a:ext>
              </a:extLst>
            </p:cNvPr>
            <p:cNvSpPr/>
            <p:nvPr/>
          </p:nvSpPr>
          <p:spPr>
            <a:xfrm flipH="1">
              <a:off x="3841570" y="3619499"/>
              <a:ext cx="140422" cy="1415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E1F41CF-EF96-1A2A-2C45-7DE44141035C}"/>
                </a:ext>
              </a:extLst>
            </p:cNvPr>
            <p:cNvSpPr/>
            <p:nvPr/>
          </p:nvSpPr>
          <p:spPr>
            <a:xfrm flipH="1">
              <a:off x="2785655" y="3603170"/>
              <a:ext cx="140422" cy="14151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F1BD34D-6ADC-F2F4-72D8-B8DAD8BAC94A}"/>
                </a:ext>
              </a:extLst>
            </p:cNvPr>
            <p:cNvSpPr/>
            <p:nvPr/>
          </p:nvSpPr>
          <p:spPr>
            <a:xfrm flipH="1">
              <a:off x="1686198" y="3586841"/>
              <a:ext cx="140422" cy="14151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Semi-Parametric Interval Censored Models</a:t>
            </a:r>
            <a:endParaRPr/>
          </a:p>
        </p:txBody>
      </p:sp>
      <p:grpSp>
        <p:nvGrpSpPr>
          <p:cNvPr id="80" name="Google Shape;80;p15"/>
          <p:cNvGrpSpPr/>
          <p:nvPr/>
        </p:nvGrpSpPr>
        <p:grpSpPr>
          <a:xfrm>
            <a:off x="710150" y="1952202"/>
            <a:ext cx="6158100" cy="3009925"/>
            <a:chOff x="710150" y="1859550"/>
            <a:chExt cx="6158100" cy="3009925"/>
          </a:xfrm>
        </p:grpSpPr>
        <p:cxnSp>
          <p:nvCxnSpPr>
            <p:cNvPr id="81" name="Google Shape;81;p15"/>
            <p:cNvCxnSpPr/>
            <p:nvPr/>
          </p:nvCxnSpPr>
          <p:spPr>
            <a:xfrm>
              <a:off x="710150" y="4220300"/>
              <a:ext cx="6158100" cy="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82" name="Google Shape;82;p15"/>
            <p:cNvSpPr txBox="1"/>
            <p:nvPr/>
          </p:nvSpPr>
          <p:spPr>
            <a:xfrm>
              <a:off x="2455100" y="4392775"/>
              <a:ext cx="1136100" cy="476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>
                  <a:solidFill>
                    <a:srgbClr val="FF0000"/>
                  </a:solidFill>
                </a:rPr>
                <a:t>Time</a:t>
              </a:r>
              <a:endParaRPr sz="1800">
                <a:solidFill>
                  <a:srgbClr val="FF0000"/>
                </a:solidFill>
              </a:endParaRPr>
            </a:p>
          </p:txBody>
        </p:sp>
        <p:cxnSp>
          <p:nvCxnSpPr>
            <p:cNvPr id="83" name="Google Shape;83;p15"/>
            <p:cNvCxnSpPr/>
            <p:nvPr/>
          </p:nvCxnSpPr>
          <p:spPr>
            <a:xfrm rot="10800000" flipH="1">
              <a:off x="720300" y="1859550"/>
              <a:ext cx="23700" cy="237090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84" name="Google Shape;84;p15"/>
          <p:cNvSpPr/>
          <p:nvPr/>
        </p:nvSpPr>
        <p:spPr>
          <a:xfrm>
            <a:off x="1016004" y="1979505"/>
            <a:ext cx="399300" cy="3102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1670979" y="2289691"/>
            <a:ext cx="663900" cy="3102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2514204" y="2599888"/>
            <a:ext cx="248400" cy="5025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5"/>
          <p:cNvSpPr/>
          <p:nvPr/>
        </p:nvSpPr>
        <p:spPr>
          <a:xfrm>
            <a:off x="2888379" y="3102405"/>
            <a:ext cx="468000" cy="3720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5"/>
          <p:cNvSpPr/>
          <p:nvPr/>
        </p:nvSpPr>
        <p:spPr>
          <a:xfrm>
            <a:off x="3517429" y="3474405"/>
            <a:ext cx="663900" cy="1269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4313379" y="3602205"/>
            <a:ext cx="308400" cy="1815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0" name="Google Shape;90;p15"/>
          <p:cNvCxnSpPr/>
          <p:nvPr/>
        </p:nvCxnSpPr>
        <p:spPr>
          <a:xfrm rot="10800000">
            <a:off x="1415304" y="2289705"/>
            <a:ext cx="308400" cy="9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1" name="Google Shape;91;p15"/>
          <p:cNvCxnSpPr/>
          <p:nvPr/>
        </p:nvCxnSpPr>
        <p:spPr>
          <a:xfrm rot="10800000">
            <a:off x="2255204" y="2599888"/>
            <a:ext cx="308400" cy="9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2" name="Google Shape;92;p15"/>
          <p:cNvCxnSpPr/>
          <p:nvPr/>
        </p:nvCxnSpPr>
        <p:spPr>
          <a:xfrm rot="10800000">
            <a:off x="752979" y="1979505"/>
            <a:ext cx="308400" cy="9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" name="Google Shape;93;p15"/>
          <p:cNvCxnSpPr/>
          <p:nvPr/>
        </p:nvCxnSpPr>
        <p:spPr>
          <a:xfrm rot="10800000">
            <a:off x="2579979" y="3102405"/>
            <a:ext cx="308400" cy="9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" name="Google Shape;94;p15"/>
          <p:cNvCxnSpPr/>
          <p:nvPr/>
        </p:nvCxnSpPr>
        <p:spPr>
          <a:xfrm rot="10800000">
            <a:off x="3273129" y="3474393"/>
            <a:ext cx="308400" cy="9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5" name="Google Shape;95;p15"/>
          <p:cNvCxnSpPr/>
          <p:nvPr/>
        </p:nvCxnSpPr>
        <p:spPr>
          <a:xfrm rot="10800000">
            <a:off x="4118204" y="3601305"/>
            <a:ext cx="308400" cy="9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6" name="Google Shape;96;p15"/>
          <p:cNvCxnSpPr/>
          <p:nvPr/>
        </p:nvCxnSpPr>
        <p:spPr>
          <a:xfrm flipH="1">
            <a:off x="4572000" y="3783548"/>
            <a:ext cx="919800" cy="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7" name="Google Shape;97;p15"/>
          <p:cNvSpPr txBox="1"/>
          <p:nvPr/>
        </p:nvSpPr>
        <p:spPr>
          <a:xfrm>
            <a:off x="3430850" y="1937675"/>
            <a:ext cx="4836600" cy="4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Non-parametric interval censored baseline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710150" y="1038100"/>
            <a:ext cx="7520100" cy="5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Cox type model, eg non-parametric baseline with proportional hazards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Requirements and Prior Art</a:t>
            </a:r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 dirty="0"/>
              <a:t>Feature </a:t>
            </a:r>
            <a:r>
              <a:rPr lang="en-GB" sz="1800"/>
              <a:t>Wishlist</a:t>
            </a:r>
            <a:r>
              <a:rPr lang="en-GB" sz="1800" dirty="0"/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-GB" sz="1800"/>
              <a:t>Semi-parametric fit</a:t>
            </a:r>
            <a:endParaRPr sz="180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-GB" sz="1800"/>
              <a:t>Profile likelihood SEs</a:t>
            </a:r>
            <a:endParaRPr sz="180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-GB" sz="1800"/>
              <a:t>Fast and robust for N=100~1000</a:t>
            </a:r>
            <a:endParaRPr sz="180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-GB" sz="1800"/>
              <a:t>Stratified baseline</a:t>
            </a:r>
            <a:endParaRPr sz="180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en-GB" sz="1800"/>
              <a:t>Log rank type test</a:t>
            </a:r>
            <a:endParaRPr sz="1800"/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1898958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R:</a:t>
            </a:r>
            <a:endParaRPr sz="1800"/>
          </a:p>
          <a:p>
            <a:pPr indent="-342900">
              <a:buSzPts val="1800"/>
              <a:buChar char="-"/>
            </a:pPr>
            <a:r>
              <a:rPr lang="en-GB" sz="1800" dirty="0" err="1"/>
              <a:t>IcenReg</a:t>
            </a:r>
            <a:r>
              <a:rPr lang="en-GB" sz="1800" dirty="0"/>
              <a:t> </a:t>
            </a:r>
            <a:endParaRPr lang="en-US" dirty="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/>
              <a:t>interval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 dirty="0" err="1"/>
              <a:t>Icens</a:t>
            </a:r>
            <a:endParaRPr sz="1800" dirty="0" err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 dirty="0" err="1"/>
              <a:t>ICsurv</a:t>
            </a:r>
            <a:endParaRPr sz="1800" dirty="0" err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 dirty="0" err="1"/>
              <a:t>IntCens</a:t>
            </a:r>
            <a:endParaRPr sz="1800" dirty="0" err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 dirty="0" err="1"/>
              <a:t>Intcox</a:t>
            </a:r>
            <a:endParaRPr sz="1800" dirty="0" err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 dirty="0" err="1"/>
              <a:t>coxinterval</a:t>
            </a:r>
            <a:endParaRPr sz="1800" dirty="0" err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800"/>
              <a:t>SAS: ICPHREG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Stata: </a:t>
            </a:r>
            <a:r>
              <a:rPr lang="en-GB" sz="1800" dirty="0" err="1"/>
              <a:t>stintcox</a:t>
            </a:r>
            <a:endParaRPr sz="1800" dirty="0" err="1"/>
          </a:p>
        </p:txBody>
      </p:sp>
      <p:sp>
        <p:nvSpPr>
          <p:cNvPr id="4" name="Google Shape;105;p16">
            <a:extLst>
              <a:ext uri="{FF2B5EF4-FFF2-40B4-BE49-F238E27FC236}">
                <a16:creationId xmlns:a16="http://schemas.microsoft.com/office/drawing/2014/main" id="{DBD31FF1-1E9C-75CA-73CF-6F3761316268}"/>
              </a:ext>
            </a:extLst>
          </p:cNvPr>
          <p:cNvSpPr txBox="1">
            <a:spLocks/>
          </p:cNvSpPr>
          <p:nvPr/>
        </p:nvSpPr>
        <p:spPr>
          <a:xfrm>
            <a:off x="6514243" y="1152475"/>
            <a:ext cx="1898958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Font typeface="Arial"/>
              <a:buNone/>
            </a:pPr>
            <a:endParaRPr lang="en-GB" sz="1800" dirty="0"/>
          </a:p>
          <a:p>
            <a:pPr marL="114300" indent="0">
              <a:lnSpc>
                <a:spcPct val="114999"/>
              </a:lnSpc>
              <a:buNone/>
            </a:pPr>
            <a:r>
              <a:rPr lang="en-US" sz="1800">
                <a:solidFill>
                  <a:srgbClr val="000000"/>
                </a:solidFill>
              </a:rPr>
              <a:t>❌</a:t>
            </a:r>
            <a:r>
              <a:rPr lang="en-GB" sz="1800" dirty="0"/>
              <a:t> </a:t>
            </a:r>
            <a:endParaRPr lang="en-GB" sz="1800">
              <a:solidFill>
                <a:srgbClr val="000000"/>
              </a:solidFill>
            </a:endParaRPr>
          </a:p>
          <a:p>
            <a:pPr marL="114300" indent="0">
              <a:lnSpc>
                <a:spcPct val="114999"/>
              </a:lnSpc>
              <a:buNone/>
            </a:pPr>
            <a:r>
              <a:rPr lang="en-US" sz="1800">
                <a:solidFill>
                  <a:srgbClr val="000000"/>
                </a:solidFill>
              </a:rPr>
              <a:t>❌</a:t>
            </a:r>
            <a:endParaRPr lang="en-GB" sz="1800" dirty="0"/>
          </a:p>
          <a:p>
            <a:pPr marL="114300" indent="0">
              <a:lnSpc>
                <a:spcPct val="114999"/>
              </a:lnSpc>
              <a:buNone/>
            </a:pPr>
            <a:r>
              <a:rPr lang="en-US" sz="1800">
                <a:solidFill>
                  <a:srgbClr val="000000"/>
                </a:solidFill>
              </a:rPr>
              <a:t>❌</a:t>
            </a:r>
            <a:endParaRPr lang="en-GB" sz="1800" dirty="0"/>
          </a:p>
          <a:p>
            <a:pPr marL="114300" indent="0">
              <a:lnSpc>
                <a:spcPct val="114999"/>
              </a:lnSpc>
              <a:buNone/>
            </a:pPr>
            <a:r>
              <a:rPr lang="en-US" sz="1800">
                <a:solidFill>
                  <a:srgbClr val="000000"/>
                </a:solidFill>
              </a:rPr>
              <a:t>❌</a:t>
            </a:r>
            <a:endParaRPr lang="en-GB" sz="1800" dirty="0"/>
          </a:p>
          <a:p>
            <a:pPr marL="114300" indent="0">
              <a:lnSpc>
                <a:spcPct val="114999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❌</a:t>
            </a:r>
            <a:endParaRPr lang="en-GB" sz="1800" dirty="0"/>
          </a:p>
          <a:p>
            <a:pPr marL="114300" indent="0">
              <a:lnSpc>
                <a:spcPct val="114999"/>
              </a:lnSpc>
              <a:buNone/>
            </a:pPr>
            <a:r>
              <a:rPr lang="en-US" sz="1800">
                <a:solidFill>
                  <a:srgbClr val="000000"/>
                </a:solidFill>
              </a:rPr>
              <a:t>❌</a:t>
            </a:r>
            <a:endParaRPr lang="en-GB" sz="1800" dirty="0"/>
          </a:p>
          <a:p>
            <a:pPr marL="114300" indent="0">
              <a:lnSpc>
                <a:spcPct val="114999"/>
              </a:lnSpc>
              <a:buNone/>
            </a:pPr>
            <a:r>
              <a:rPr lang="en-US" sz="1800">
                <a:solidFill>
                  <a:srgbClr val="000000"/>
                </a:solidFill>
              </a:rPr>
              <a:t>❌</a:t>
            </a:r>
            <a:endParaRPr lang="en-GB" sz="1800" dirty="0"/>
          </a:p>
          <a:p>
            <a:pPr marL="0" indent="0">
              <a:lnSpc>
                <a:spcPct val="114999"/>
              </a:lnSpc>
              <a:spcBef>
                <a:spcPts val="1200"/>
              </a:spcBef>
              <a:buNone/>
            </a:pPr>
            <a:r>
              <a:rPr lang="en-US" sz="1800">
                <a:solidFill>
                  <a:srgbClr val="000000"/>
                </a:solidFill>
              </a:rPr>
              <a:t> ❌</a:t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GB" sz="1800">
                <a:solidFill>
                  <a:srgbClr val="595959"/>
                </a:solidFill>
              </a:rPr>
              <a:t> ❌</a:t>
            </a:r>
            <a:endParaRPr 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7"/>
          <p:cNvPicPr preferRelativeResize="0"/>
          <p:nvPr/>
        </p:nvPicPr>
        <p:blipFill rotWithShape="1">
          <a:blip r:embed="rId3">
            <a:alphaModFix/>
          </a:blip>
          <a:srcRect b="1768"/>
          <a:stretch/>
        </p:blipFill>
        <p:spPr>
          <a:xfrm>
            <a:off x="5242275" y="2094625"/>
            <a:ext cx="3479650" cy="276777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icsp2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Builds on 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icenReg</a:t>
            </a:r>
            <a:r>
              <a:rPr lang="en-GB"/>
              <a:t>’s C++ algorithm (Thanks Clifford Bergman-Anderson!)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Adds stratified baseline and profile likelihood calculations in C++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Small performance improvements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Stripped down R side implementation 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Hazard Ratios (vs Stata stintcox)</a:t>
            </a:r>
            <a:endParaRPr/>
          </a:p>
        </p:txBody>
      </p:sp>
      <p:pic>
        <p:nvPicPr>
          <p:cNvPr id="118" name="Google Shape;118;p1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85796" y="1190613"/>
            <a:ext cx="8372408" cy="3952874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8"/>
          <p:cNvSpPr txBox="1"/>
          <p:nvPr/>
        </p:nvSpPr>
        <p:spPr>
          <a:xfrm>
            <a:off x="5576550" y="486250"/>
            <a:ext cx="3160500" cy="5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Time for 100 fits:</a:t>
            </a:r>
            <a:br>
              <a:rPr lang="en-GB" sz="1800">
                <a:solidFill>
                  <a:schemeClr val="dk2"/>
                </a:solidFill>
              </a:rPr>
            </a:br>
            <a:r>
              <a:rPr lang="en-GB" sz="1800">
                <a:solidFill>
                  <a:schemeClr val="dk2"/>
                </a:solidFill>
              </a:rPr>
              <a:t>icsp2: ~1s  vs  stata: 51 mins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Log-Rank Test (vs SAS ICLIFETEST)</a:t>
            </a:r>
            <a:endParaRPr/>
          </a:p>
        </p:txBody>
      </p:sp>
      <p:pic>
        <p:nvPicPr>
          <p:cNvPr id="125" name="Google Shape;125;p1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85783" y="1191884"/>
            <a:ext cx="8372408" cy="395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Outlook</a:t>
            </a:r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GB" sz="2000"/>
              <a:t>Continue validation</a:t>
            </a:r>
            <a:endParaRPr sz="20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/>
              <a:t>Example datasets welcome!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 sz="1800"/>
              <a:t>Figure out Stata variance calculation differences</a:t>
            </a:r>
            <a:br>
              <a:rPr lang="en-GB" sz="1800"/>
            </a:br>
            <a:endParaRPr sz="18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GB" sz="2000"/>
              <a:t>CRAN</a:t>
            </a:r>
            <a:br>
              <a:rPr lang="en-GB" sz="2000"/>
            </a:b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GB" sz="2000"/>
              <a:t>github.com/igrave/icsp2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8</Slides>
  <Notes>8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icsp2</vt:lpstr>
      <vt:lpstr>What’s Interval Censoring all about? </vt:lpstr>
      <vt:lpstr>Semi-Parametric Interval Censored Models</vt:lpstr>
      <vt:lpstr>Requirements and Prior Art</vt:lpstr>
      <vt:lpstr>icsp2</vt:lpstr>
      <vt:lpstr>Hazard Ratios (vs Stata stintcox)</vt:lpstr>
      <vt:lpstr>Log-Rank Test (vs SAS ICLIFETEST)</vt:lpstr>
      <vt:lpstr>Outlook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84</cp:revision>
  <dcterms:modified xsi:type="dcterms:W3CDTF">2026-07-04T22:13:10Z</dcterms:modified>
</cp:coreProperties>
</file>