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09B86B-AA6B-4CBC-AE4D-E2A54FE41E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6A51C0A2-4FBF-40CB-AC8A-66D67A34F4C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F9B067AC-2268-420D-B1F5-116294B6941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7FAA72-C629-4321-96F9-B625129F7A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D9391B5-BE24-4282-B81E-CDCA3FB37A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DFA027B-4125-4B32-BF89-0D8149DB26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15566B8A-AE60-48E4-95D0-2B59A5E747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2E1CFDB3-995D-49FB-BE12-7FBE800D8EB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F2E080F8-05BF-4DF7-BF28-CE18759665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DA069703-43D3-4B33-8FB0-AB98B96511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AE38C101-C51D-49ED-8716-FE28EBF08B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AAB6C54-3953-41D9-AA5D-33FAD1C55291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74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83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A5498CA-B56F-4635-AFFC-2CB8EBB021E8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4994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01A8ED3-7B95-4403-BB00-4F6AB1F6A628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 rot="5400000">
            <a:off x="2309400" y="-251640"/>
            <a:ext cx="4525560" cy="8229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9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B1EA7A9-C871-4063-9685-1B5829837768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 rot="5400000">
            <a:off x="4732560" y="2171520"/>
            <a:ext cx="5851080" cy="2057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 rot="5400000">
            <a:off x="541800" y="190080"/>
            <a:ext cx="5851080" cy="601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D8DB2E9-BC0D-4B72-BE69-C185316BD4E8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C4C88B-3EAC-487B-924E-D5AAA8757A44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48E4F27-486A-4020-A71C-2E4EA7A0E406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buNone/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43472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FD3B590-8625-49D3-8603-845800A890B6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83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83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46A40B0-8534-4265-86CB-55F17395C99A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6247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7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6247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4970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8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E17BF8-1078-496E-B31F-C8300D98ECD2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BC42651-94E8-47BE-87B0-5265511B47DE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15.png"/><Relationship Id="rId4" Type="http://schemas.openxmlformats.org/officeDocument/2006/relationships/image" Target="../media/image15.png"/><Relationship Id="rId5" Type="http://schemas.openxmlformats.org/officeDocument/2006/relationships/image" Target="../media/image15.png"/><Relationship Id="rId6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3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image" Target="../media/image15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7.png"/><Relationship Id="rId3" Type="http://schemas.openxmlformats.org/officeDocument/2006/relationships/image" Target="../media/image15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5.png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84;p13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68" name="Google Shape;85;p13"/>
          <p:cNvSpPr/>
          <p:nvPr/>
        </p:nvSpPr>
        <p:spPr>
          <a:xfrm>
            <a:off x="695160" y="1022400"/>
            <a:ext cx="10801080" cy="130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24000"/>
              </a:lnSpc>
              <a:tabLst>
                <a:tab algn="l" pos="0"/>
              </a:tabLst>
            </a:pPr>
            <a:r>
              <a:rPr b="1" lang="en-US" sz="3450" spc="-1" strike="noStrike">
                <a:solidFill>
                  <a:srgbClr val="0f172a"/>
                </a:solidFill>
                <a:latin typeface="Poppins"/>
                <a:ea typeface="Poppins"/>
              </a:rPr>
              <a:t>Statistical Analysis &amp; Visualization on Indian Development using R</a:t>
            </a:r>
            <a:endParaRPr b="0" lang="en-US" sz="3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Google Shape;86;p13"/>
          <p:cNvSpPr/>
          <p:nvPr/>
        </p:nvSpPr>
        <p:spPr>
          <a:xfrm>
            <a:off x="994680" y="4795920"/>
            <a:ext cx="3013920" cy="5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5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Prakhar Srivastava</a:t>
            </a:r>
            <a:endParaRPr b="0" lang="en-US" sz="2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Google Shape;87;p13"/>
          <p:cNvSpPr/>
          <p:nvPr/>
        </p:nvSpPr>
        <p:spPr>
          <a:xfrm>
            <a:off x="994680" y="5365440"/>
            <a:ext cx="703872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Indian Institute of Information Technology, Una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Google Shape;88;p13"/>
          <p:cNvSpPr/>
          <p:nvPr/>
        </p:nvSpPr>
        <p:spPr>
          <a:xfrm>
            <a:off x="798480" y="3654720"/>
            <a:ext cx="111542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en-US" sz="20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“</a:t>
            </a:r>
            <a:r>
              <a:rPr b="0" i="1" lang="en-US" sz="20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Using R to uncover patterns of development, inequality, and future challenges across Indian states.”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2" name="Google Shape;89;p13" descr=""/>
          <p:cNvPicPr/>
          <p:nvPr/>
        </p:nvPicPr>
        <p:blipFill>
          <a:blip r:embed="rId2"/>
          <a:stretch/>
        </p:blipFill>
        <p:spPr>
          <a:xfrm>
            <a:off x="8967600" y="4341960"/>
            <a:ext cx="2118240" cy="2118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220;p22" descr="image.png"/>
          <p:cNvPicPr/>
          <p:nvPr/>
        </p:nvPicPr>
        <p:blipFill>
          <a:blip r:embed="rId1"/>
          <a:stretch/>
        </p:blipFill>
        <p:spPr>
          <a:xfrm>
            <a:off x="7920" y="-1584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167" name="Google Shape;221;p22" descr="image.png"/>
          <p:cNvPicPr/>
          <p:nvPr/>
        </p:nvPicPr>
        <p:blipFill>
          <a:blip r:embed="rId2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68" name="Google Shape;222;p22"/>
          <p:cNvSpPr/>
          <p:nvPr/>
        </p:nvSpPr>
        <p:spPr>
          <a:xfrm>
            <a:off x="762120" y="6429240"/>
            <a:ext cx="1809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CONCLUSION &amp; FUTURE WORK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Google Shape;223;p22"/>
          <p:cNvSpPr/>
          <p:nvPr/>
        </p:nvSpPr>
        <p:spPr>
          <a:xfrm>
            <a:off x="11006280" y="6429240"/>
            <a:ext cx="591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10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Google Shape;224;p22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Conclusion &amp; Strategic Outlook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Google Shape;225;p22"/>
          <p:cNvSpPr/>
          <p:nvPr/>
        </p:nvSpPr>
        <p:spPr>
          <a:xfrm>
            <a:off x="762120" y="571680"/>
            <a:ext cx="56880" cy="43416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2" name="Google Shape;226;p22"/>
          <p:cNvSpPr/>
          <p:nvPr/>
        </p:nvSpPr>
        <p:spPr>
          <a:xfrm>
            <a:off x="997920" y="1311120"/>
            <a:ext cx="10431720" cy="16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Economic Growth &amp; Inequality: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Even with massive national GDP growth and a historic drop in extreme poverty, progress slows down at higher income brackets, showing that wealth remains concentrated in specific regions.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3" name="Google Shape;227;p22" descr="image.png"/>
          <p:cNvPicPr/>
          <p:nvPr/>
        </p:nvPicPr>
        <p:blipFill>
          <a:blip r:embed="rId3"/>
          <a:stretch/>
        </p:blipFill>
        <p:spPr>
          <a:xfrm>
            <a:off x="696960" y="1485720"/>
            <a:ext cx="218880" cy="199800"/>
          </a:xfrm>
          <a:prstGeom prst="rect">
            <a:avLst/>
          </a:prstGeom>
          <a:ln w="0">
            <a:noFill/>
          </a:ln>
        </p:spPr>
      </p:pic>
      <p:sp>
        <p:nvSpPr>
          <p:cNvPr id="174" name="Google Shape;228;p22"/>
          <p:cNvSpPr/>
          <p:nvPr/>
        </p:nvSpPr>
        <p:spPr>
          <a:xfrm>
            <a:off x="997920" y="2834280"/>
            <a:ext cx="10431720" cy="16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Education &amp; Economic Development: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Education drives economic progress, but persistent gender and regional literacy gaps highlight the need for targeted investments in female education and underserved states.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5" name="Google Shape;229;p22" descr="image.png"/>
          <p:cNvPicPr/>
          <p:nvPr/>
        </p:nvPicPr>
        <p:blipFill>
          <a:blip r:embed="rId4"/>
          <a:stretch/>
        </p:blipFill>
        <p:spPr>
          <a:xfrm>
            <a:off x="673200" y="2966760"/>
            <a:ext cx="218880" cy="199800"/>
          </a:xfrm>
          <a:prstGeom prst="rect">
            <a:avLst/>
          </a:prstGeom>
          <a:ln w="0">
            <a:noFill/>
          </a:ln>
        </p:spPr>
      </p:pic>
      <p:sp>
        <p:nvSpPr>
          <p:cNvPr id="176" name="Google Shape;230;p22"/>
          <p:cNvSpPr/>
          <p:nvPr/>
        </p:nvSpPr>
        <p:spPr>
          <a:xfrm>
            <a:off x="997920" y="4357800"/>
            <a:ext cx="10431720" cy="12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Healthcare Workforce Distribution: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Healthcare capacity remains uneven across states, emphasizing the need for equitable workforce distribution and stronger healthcare infrastructure in underserved regions.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7" name="Google Shape;231;p22" descr="image.png"/>
          <p:cNvPicPr/>
          <p:nvPr/>
        </p:nvPicPr>
        <p:blipFill>
          <a:blip r:embed="rId5"/>
          <a:stretch/>
        </p:blipFill>
        <p:spPr>
          <a:xfrm>
            <a:off x="672840" y="4516560"/>
            <a:ext cx="218880" cy="19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236;p23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179" name="Google Shape;237;p23" descr="image.png"/>
          <p:cNvPicPr/>
          <p:nvPr/>
        </p:nvPicPr>
        <p:blipFill>
          <a:blip r:embed="rId2"/>
          <a:stretch/>
        </p:blipFill>
        <p:spPr>
          <a:xfrm>
            <a:off x="952560" y="4338720"/>
            <a:ext cx="10286640" cy="437760"/>
          </a:xfrm>
          <a:prstGeom prst="rect">
            <a:avLst/>
          </a:prstGeom>
          <a:ln w="0">
            <a:noFill/>
          </a:ln>
        </p:spPr>
      </p:pic>
      <p:pic>
        <p:nvPicPr>
          <p:cNvPr id="180" name="Google Shape;238;p23" descr="image.png"/>
          <p:cNvPicPr/>
          <p:nvPr/>
        </p:nvPicPr>
        <p:blipFill>
          <a:blip r:embed="rId3"/>
          <a:stretch/>
        </p:blipFill>
        <p:spPr>
          <a:xfrm>
            <a:off x="4957920" y="2081160"/>
            <a:ext cx="2276280" cy="228240"/>
          </a:xfrm>
          <a:prstGeom prst="rect">
            <a:avLst/>
          </a:prstGeom>
          <a:ln w="0">
            <a:noFill/>
          </a:ln>
        </p:spPr>
      </p:pic>
      <p:sp>
        <p:nvSpPr>
          <p:cNvPr id="181" name="Google Shape;239;p23"/>
          <p:cNvSpPr/>
          <p:nvPr/>
        </p:nvSpPr>
        <p:spPr>
          <a:xfrm>
            <a:off x="4330800" y="2452680"/>
            <a:ext cx="353016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25000"/>
              </a:lnSpc>
              <a:tabLst>
                <a:tab algn="l" pos="0"/>
              </a:tabLst>
            </a:pPr>
            <a:r>
              <a:rPr b="1" lang="en-US" sz="4800" spc="-1" strike="noStrike">
                <a:solidFill>
                  <a:srgbClr val="0f172a"/>
                </a:solidFill>
                <a:latin typeface="Poppins"/>
                <a:ea typeface="Poppins"/>
              </a:rPr>
              <a:t>Thank You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94;p14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74" name="Google Shape;95;p14" descr="image.png"/>
          <p:cNvPicPr/>
          <p:nvPr/>
        </p:nvPicPr>
        <p:blipFill>
          <a:blip r:embed="rId2"/>
          <a:stretch/>
        </p:blipFill>
        <p:spPr>
          <a:xfrm>
            <a:off x="762120" y="1780200"/>
            <a:ext cx="3396960" cy="3899880"/>
          </a:xfrm>
          <a:prstGeom prst="rect">
            <a:avLst/>
          </a:prstGeom>
          <a:ln w="0">
            <a:noFill/>
          </a:ln>
        </p:spPr>
      </p:pic>
      <p:pic>
        <p:nvPicPr>
          <p:cNvPr id="75" name="Google Shape;96;p14" descr="image.png"/>
          <p:cNvPicPr/>
          <p:nvPr/>
        </p:nvPicPr>
        <p:blipFill>
          <a:blip r:embed="rId3"/>
          <a:stretch/>
        </p:blipFill>
        <p:spPr>
          <a:xfrm>
            <a:off x="4397400" y="1780200"/>
            <a:ext cx="3396960" cy="3899880"/>
          </a:xfrm>
          <a:prstGeom prst="rect">
            <a:avLst/>
          </a:prstGeom>
          <a:ln w="0">
            <a:noFill/>
          </a:ln>
        </p:spPr>
      </p:pic>
      <p:pic>
        <p:nvPicPr>
          <p:cNvPr id="76" name="Google Shape;97;p14" descr="image.png"/>
          <p:cNvPicPr/>
          <p:nvPr/>
        </p:nvPicPr>
        <p:blipFill>
          <a:blip r:embed="rId4"/>
          <a:stretch/>
        </p:blipFill>
        <p:spPr>
          <a:xfrm>
            <a:off x="8032680" y="1780200"/>
            <a:ext cx="3396960" cy="3899880"/>
          </a:xfrm>
          <a:prstGeom prst="rect">
            <a:avLst/>
          </a:prstGeom>
          <a:ln w="0">
            <a:noFill/>
          </a:ln>
        </p:spPr>
      </p:pic>
      <p:pic>
        <p:nvPicPr>
          <p:cNvPr id="77" name="Google Shape;98;p14" descr="image.png"/>
          <p:cNvPicPr/>
          <p:nvPr/>
        </p:nvPicPr>
        <p:blipFill>
          <a:blip r:embed="rId5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78" name="Google Shape;99;p14"/>
          <p:cNvSpPr/>
          <p:nvPr/>
        </p:nvSpPr>
        <p:spPr>
          <a:xfrm>
            <a:off x="762120" y="6429240"/>
            <a:ext cx="161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METHODOLOGY &amp; TOOLKIT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Google Shape;100;p14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2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Google Shape;101;p14"/>
          <p:cNvSpPr/>
          <p:nvPr/>
        </p:nvSpPr>
        <p:spPr>
          <a:xfrm>
            <a:off x="987120" y="2485080"/>
            <a:ext cx="2946960" cy="25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50" spc="-1" strike="noStrike">
                <a:solidFill>
                  <a:srgbClr val="0f172a"/>
                </a:solidFill>
                <a:latin typeface="Poppins"/>
                <a:ea typeface="Poppins"/>
              </a:rPr>
              <a:t>Wrangling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Google Shape;102;p14"/>
          <p:cNvSpPr/>
          <p:nvPr/>
        </p:nvSpPr>
        <p:spPr>
          <a:xfrm>
            <a:off x="977760" y="2869920"/>
            <a:ext cx="2908440" cy="24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Leveraged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dplyr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and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tidyr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libraries to ingest, clean, and reshape multi-period state records from Census 2011, MoSPI, and Reserve Bank of India files.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Google Shape;103;p14"/>
          <p:cNvSpPr/>
          <p:nvPr/>
        </p:nvSpPr>
        <p:spPr>
          <a:xfrm>
            <a:off x="4692600" y="2485080"/>
            <a:ext cx="2946960" cy="25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50" spc="-1" strike="noStrike">
                <a:solidFill>
                  <a:srgbClr val="0f172a"/>
                </a:solidFill>
                <a:latin typeface="Poppins"/>
                <a:ea typeface="Poppins"/>
              </a:rPr>
              <a:t>Exploration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Google Shape;104;p14"/>
          <p:cNvSpPr/>
          <p:nvPr/>
        </p:nvSpPr>
        <p:spPr>
          <a:xfrm>
            <a:off x="4708440" y="2736720"/>
            <a:ext cx="2806560" cy="28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Utilized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ggplot2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alongside packages like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corrplot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and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ggbeeswarm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to isolate correlations and map critical development parameters.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Google Shape;105;p14"/>
          <p:cNvSpPr/>
          <p:nvPr/>
        </p:nvSpPr>
        <p:spPr>
          <a:xfrm>
            <a:off x="8257680" y="2454840"/>
            <a:ext cx="2946960" cy="25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50" spc="-1" strike="noStrike">
                <a:solidFill>
                  <a:srgbClr val="0f172a"/>
                </a:solidFill>
                <a:latin typeface="Poppins"/>
                <a:ea typeface="Poppins"/>
              </a:rPr>
              <a:t>Grouping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Google Shape;106;p14"/>
          <p:cNvSpPr/>
          <p:nvPr/>
        </p:nvSpPr>
        <p:spPr>
          <a:xfrm>
            <a:off x="8320320" y="2716920"/>
            <a:ext cx="2806560" cy="28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Segmented deep structural differences across territories using K-Means clustering frameworks with dimensionality reduction via 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FactoMineR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Google Shape;107;p14" descr="image.png"/>
          <p:cNvPicPr/>
          <p:nvPr/>
        </p:nvPicPr>
        <p:blipFill>
          <a:blip r:embed="rId6"/>
          <a:stretch/>
        </p:blipFill>
        <p:spPr>
          <a:xfrm>
            <a:off x="1118160" y="2061720"/>
            <a:ext cx="304560" cy="342720"/>
          </a:xfrm>
          <a:prstGeom prst="rect">
            <a:avLst/>
          </a:prstGeom>
          <a:ln w="0">
            <a:noFill/>
          </a:ln>
        </p:spPr>
      </p:pic>
      <p:pic>
        <p:nvPicPr>
          <p:cNvPr id="87" name="Google Shape;108;p14" descr="image.png"/>
          <p:cNvPicPr/>
          <p:nvPr/>
        </p:nvPicPr>
        <p:blipFill>
          <a:blip r:embed="rId7"/>
          <a:stretch/>
        </p:blipFill>
        <p:spPr>
          <a:xfrm>
            <a:off x="4692600" y="2061720"/>
            <a:ext cx="304560" cy="342720"/>
          </a:xfrm>
          <a:prstGeom prst="rect">
            <a:avLst/>
          </a:prstGeom>
          <a:ln w="0">
            <a:noFill/>
          </a:ln>
        </p:spPr>
      </p:pic>
      <p:pic>
        <p:nvPicPr>
          <p:cNvPr id="88" name="Google Shape;109;p14" descr="image.png"/>
          <p:cNvPicPr/>
          <p:nvPr/>
        </p:nvPicPr>
        <p:blipFill>
          <a:blip r:embed="rId8"/>
          <a:stretch/>
        </p:blipFill>
        <p:spPr>
          <a:xfrm>
            <a:off x="8328240" y="2061720"/>
            <a:ext cx="390240" cy="342720"/>
          </a:xfrm>
          <a:prstGeom prst="rect">
            <a:avLst/>
          </a:prstGeom>
          <a:ln w="0">
            <a:noFill/>
          </a:ln>
        </p:spPr>
      </p:pic>
      <p:sp>
        <p:nvSpPr>
          <p:cNvPr id="89" name="Google Shape;110;p14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R Ecosystem &amp; Analytical Toolkit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Google Shape;111;p14"/>
          <p:cNvSpPr/>
          <p:nvPr/>
        </p:nvSpPr>
        <p:spPr>
          <a:xfrm>
            <a:off x="762120" y="571680"/>
            <a:ext cx="56880" cy="43380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116;p15" descr="image.png"/>
          <p:cNvPicPr/>
          <p:nvPr/>
        </p:nvPicPr>
        <p:blipFill>
          <a:blip r:embed="rId1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92" name="Google Shape;117;p15"/>
          <p:cNvSpPr/>
          <p:nvPr/>
        </p:nvSpPr>
        <p:spPr>
          <a:xfrm>
            <a:off x="762120" y="6429240"/>
            <a:ext cx="165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GDP TRENDS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Google Shape;118;p15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3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Google Shape;119;p15"/>
          <p:cNvSpPr/>
          <p:nvPr/>
        </p:nvSpPr>
        <p:spPr>
          <a:xfrm>
            <a:off x="762120" y="571680"/>
            <a:ext cx="56880" cy="43416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Google Shape;120;p15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Macroeconomic Trajectory: Nominal vs. Real GDP Growth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6" name="Google Shape;121;p15" descr=""/>
          <p:cNvPicPr/>
          <p:nvPr/>
        </p:nvPicPr>
        <p:blipFill>
          <a:blip r:embed="rId2"/>
          <a:stretch/>
        </p:blipFill>
        <p:spPr>
          <a:xfrm>
            <a:off x="5029920" y="1010160"/>
            <a:ext cx="6993000" cy="5137920"/>
          </a:xfrm>
          <a:prstGeom prst="rect">
            <a:avLst/>
          </a:prstGeom>
          <a:ln w="0">
            <a:noFill/>
          </a:ln>
        </p:spPr>
      </p:pic>
      <p:sp>
        <p:nvSpPr>
          <p:cNvPr id="97" name="Google Shape;122;p15"/>
          <p:cNvSpPr/>
          <p:nvPr/>
        </p:nvSpPr>
        <p:spPr>
          <a:xfrm>
            <a:off x="933480" y="1248120"/>
            <a:ext cx="3848400" cy="345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Widening Nominal-Real Gap: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While both trajectories display strong upward momentum, the widening gap between Nominal and Real GDP highlights the compounding impact of inflation over the decade.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8" name="Google Shape;123;p15" descr="image.png"/>
          <p:cNvPicPr/>
          <p:nvPr/>
        </p:nvPicPr>
        <p:blipFill>
          <a:blip r:embed="rId3"/>
          <a:stretch/>
        </p:blipFill>
        <p:spPr>
          <a:xfrm>
            <a:off x="679680" y="1520640"/>
            <a:ext cx="190080" cy="199800"/>
          </a:xfrm>
          <a:prstGeom prst="rect">
            <a:avLst/>
          </a:prstGeom>
          <a:ln w="0">
            <a:noFill/>
          </a:ln>
        </p:spPr>
      </p:pic>
      <p:sp>
        <p:nvSpPr>
          <p:cNvPr id="99" name="Google Shape;124;p15"/>
          <p:cNvSpPr/>
          <p:nvPr/>
        </p:nvSpPr>
        <p:spPr>
          <a:xfrm>
            <a:off x="1017720" y="4343400"/>
            <a:ext cx="36799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2020 Shock and Recovery: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</a:t>
            </a:r>
            <a:r>
              <a:rPr b="0" lang="en-US" sz="1600" spc="-1" strike="noStrike">
                <a:solidFill>
                  <a:srgbClr val="475569"/>
                </a:solidFill>
                <a:latin typeface="Lato"/>
                <a:ea typeface="Lato"/>
              </a:rPr>
              <a:t>Both metrics vividly capture the sharp economic contraction around the year 2020, followed by a remarkably steep, parallel post-crisis recovery.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Google Shape;125;p15" descr="image.png"/>
          <p:cNvPicPr/>
          <p:nvPr/>
        </p:nvPicPr>
        <p:blipFill>
          <a:blip r:embed="rId4"/>
          <a:stretch/>
        </p:blipFill>
        <p:spPr>
          <a:xfrm>
            <a:off x="685800" y="4510080"/>
            <a:ext cx="190080" cy="19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30;p16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102" name="Google Shape;131;p16" descr="image.png"/>
          <p:cNvPicPr/>
          <p:nvPr/>
        </p:nvPicPr>
        <p:blipFill>
          <a:blip r:embed="rId2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03" name="Google Shape;132;p16"/>
          <p:cNvSpPr/>
          <p:nvPr/>
        </p:nvSpPr>
        <p:spPr>
          <a:xfrm>
            <a:off x="762120" y="6429240"/>
            <a:ext cx="1328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REGRESSION ANALYSIS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Google Shape;133;p16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4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Google Shape;134;p16"/>
          <p:cNvSpPr/>
          <p:nvPr/>
        </p:nvSpPr>
        <p:spPr>
          <a:xfrm>
            <a:off x="928080" y="1459080"/>
            <a:ext cx="4691160" cy="24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Significant Predictor: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The analysis confirms a statistically reliable positive relationship (p = 0.0375), where a 1% increase in the average literacy rate is associated with an estimated increase of Rs. 6,037 in per capita income.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Google Shape;135;p16"/>
          <p:cNvSpPr/>
          <p:nvPr/>
        </p:nvSpPr>
        <p:spPr>
          <a:xfrm>
            <a:off x="928080" y="3851640"/>
            <a:ext cx="4691160" cy="24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R</a:t>
            </a:r>
            <a:r>
              <a:rPr b="1" lang="en-US" sz="1800" spc="-1" strike="noStrike" baseline="30000">
                <a:solidFill>
                  <a:srgbClr val="0e7490"/>
                </a:solidFill>
                <a:latin typeface="Lato"/>
                <a:ea typeface="Lato"/>
              </a:rPr>
              <a:t>2</a:t>
            </a: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 = 13.23%: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While literacy is a significant driver, the model account for roughly 13% of the total variance, indicating that the vast majority of income variation is driven by other external, multivariate factors.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7" name="Google Shape;136;p16" descr="image.png"/>
          <p:cNvPicPr/>
          <p:nvPr/>
        </p:nvPicPr>
        <p:blipFill>
          <a:blip r:embed="rId3"/>
          <a:stretch/>
        </p:blipFill>
        <p:spPr>
          <a:xfrm>
            <a:off x="620280" y="1641600"/>
            <a:ext cx="190080" cy="199800"/>
          </a:xfrm>
          <a:prstGeom prst="rect">
            <a:avLst/>
          </a:prstGeom>
          <a:ln w="0">
            <a:noFill/>
          </a:ln>
        </p:spPr>
      </p:pic>
      <p:pic>
        <p:nvPicPr>
          <p:cNvPr id="108" name="Google Shape;137;p16" descr="image.png"/>
          <p:cNvPicPr/>
          <p:nvPr/>
        </p:nvPicPr>
        <p:blipFill>
          <a:blip r:embed="rId4"/>
          <a:stretch/>
        </p:blipFill>
        <p:spPr>
          <a:xfrm>
            <a:off x="604800" y="3979440"/>
            <a:ext cx="190080" cy="199800"/>
          </a:xfrm>
          <a:prstGeom prst="rect">
            <a:avLst/>
          </a:prstGeom>
          <a:ln w="0">
            <a:noFill/>
          </a:ln>
        </p:spPr>
      </p:pic>
      <p:sp>
        <p:nvSpPr>
          <p:cNvPr id="109" name="Google Shape;138;p16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Economic Impact: Literacy Rate vs. Per Capita Income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Google Shape;139;p16"/>
          <p:cNvSpPr/>
          <p:nvPr/>
        </p:nvSpPr>
        <p:spPr>
          <a:xfrm>
            <a:off x="762120" y="571680"/>
            <a:ext cx="56880" cy="43380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11" name="Google Shape;140;p16" descr=""/>
          <p:cNvPicPr/>
          <p:nvPr/>
        </p:nvPicPr>
        <p:blipFill>
          <a:blip r:embed="rId5"/>
          <a:stretch/>
        </p:blipFill>
        <p:spPr>
          <a:xfrm>
            <a:off x="6075360" y="1450800"/>
            <a:ext cx="5879160" cy="4533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45;p17" descr="image.png"/>
          <p:cNvPicPr/>
          <p:nvPr/>
        </p:nvPicPr>
        <p:blipFill>
          <a:blip r:embed="rId1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13" name="Google Shape;146;p17"/>
          <p:cNvSpPr/>
          <p:nvPr/>
        </p:nvSpPr>
        <p:spPr>
          <a:xfrm>
            <a:off x="762120" y="6429240"/>
            <a:ext cx="165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LITERACY TREND 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Google Shape;147;p17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5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Google Shape;148;p17" descr=""/>
          <p:cNvPicPr/>
          <p:nvPr/>
        </p:nvPicPr>
        <p:blipFill>
          <a:blip r:embed="rId2"/>
          <a:stretch/>
        </p:blipFill>
        <p:spPr>
          <a:xfrm>
            <a:off x="5807520" y="1238400"/>
            <a:ext cx="6198840" cy="4671360"/>
          </a:xfrm>
          <a:prstGeom prst="rect">
            <a:avLst/>
          </a:prstGeom>
          <a:ln w="0">
            <a:noFill/>
          </a:ln>
        </p:spPr>
      </p:pic>
      <p:sp>
        <p:nvSpPr>
          <p:cNvPr id="116" name="Google Shape;149;p17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Economic Impact: Literacy Rate vs. Per Capita Income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Google Shape;150;p17"/>
          <p:cNvSpPr/>
          <p:nvPr/>
        </p:nvSpPr>
        <p:spPr>
          <a:xfrm>
            <a:off x="762120" y="571680"/>
            <a:ext cx="56880" cy="43416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Google Shape;151;p17"/>
          <p:cNvSpPr/>
          <p:nvPr/>
        </p:nvSpPr>
        <p:spPr>
          <a:xfrm>
            <a:off x="928080" y="1459080"/>
            <a:ext cx="4691160" cy="20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Persistent Median Gender Gap: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The median male literacy rate sits substantially higher at nearly 88%, creating a stark baseline disparity against the female median of roughly 76%.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Google Shape;152;p17"/>
          <p:cNvSpPr/>
          <p:nvPr/>
        </p:nvSpPr>
        <p:spPr>
          <a:xfrm>
            <a:off x="967680" y="3452760"/>
            <a:ext cx="4691160" cy="24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Higher Volatility in Female Literacy: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Female literacy displays a much wider spread and a significantly lower floor, indicating severe state-to-state inequality in regional educational access.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Google Shape;153;p17" descr="image.png"/>
          <p:cNvPicPr/>
          <p:nvPr/>
        </p:nvPicPr>
        <p:blipFill>
          <a:blip r:embed="rId3"/>
          <a:stretch/>
        </p:blipFill>
        <p:spPr>
          <a:xfrm>
            <a:off x="644400" y="1617480"/>
            <a:ext cx="190080" cy="199800"/>
          </a:xfrm>
          <a:prstGeom prst="rect">
            <a:avLst/>
          </a:prstGeom>
          <a:ln w="0">
            <a:noFill/>
          </a:ln>
        </p:spPr>
      </p:pic>
      <p:pic>
        <p:nvPicPr>
          <p:cNvPr id="121" name="Google Shape;154;p17" descr="image.png"/>
          <p:cNvPicPr/>
          <p:nvPr/>
        </p:nvPicPr>
        <p:blipFill>
          <a:blip r:embed="rId4"/>
          <a:stretch/>
        </p:blipFill>
        <p:spPr>
          <a:xfrm>
            <a:off x="612720" y="3648600"/>
            <a:ext cx="190080" cy="19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59;p18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123" name="Google Shape;160;p18" descr="image.png"/>
          <p:cNvPicPr/>
          <p:nvPr/>
        </p:nvPicPr>
        <p:blipFill>
          <a:blip r:embed="rId2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24" name="Google Shape;161;p18"/>
          <p:cNvSpPr/>
          <p:nvPr/>
        </p:nvSpPr>
        <p:spPr>
          <a:xfrm>
            <a:off x="762120" y="6429240"/>
            <a:ext cx="1871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SOCIO-ECONOMIC CLUSTERING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Google Shape;162;p18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6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6" name="Google Shape;163;p18"/>
          <p:cNvGraphicFramePr/>
          <p:nvPr/>
        </p:nvGraphicFramePr>
        <p:xfrm>
          <a:off x="638280" y="1371600"/>
          <a:ext cx="4956840" cy="4915800"/>
        </p:xfrm>
        <a:graphic>
          <a:graphicData uri="http://schemas.openxmlformats.org/drawingml/2006/table">
            <a:tbl>
              <a:tblPr/>
              <a:tblGrid>
                <a:gridCol w="1273680"/>
                <a:gridCol w="2405160"/>
                <a:gridCol w="1278360"/>
              </a:tblGrid>
              <a:tr h="1028520"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rgbClr val="ffffff"/>
                          </a:solidFill>
                          <a:latin typeface="Poppins SemiBold"/>
                          <a:ea typeface="Poppins SemiBold"/>
                        </a:rPr>
                        <a:t>Cluster Segment</a:t>
                      </a:r>
                      <a:endParaRPr b="0" lang="en-U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rgbClr val="ffffff"/>
                          </a:solidFill>
                          <a:latin typeface="Poppins SemiBold"/>
                          <a:ea typeface="Poppins SemiBold"/>
                        </a:rPr>
                        <a:t>Characteristics</a:t>
                      </a:r>
                      <a:endParaRPr b="0" lang="en-U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rgbClr val="ffffff"/>
                          </a:solidFill>
                          <a:latin typeface="Poppins SemiBold"/>
                          <a:ea typeface="Poppins SemiBold"/>
                        </a:rPr>
                        <a:t>Key States</a:t>
                      </a:r>
                      <a:endParaRPr b="0" lang="en-U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0f172a"/>
                    </a:solidFill>
                  </a:tcPr>
                </a:tc>
              </a:tr>
              <a:tr h="859320"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1. Macro Giants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Demographic and economic giants; massive scale acting as the backbone of the aggregate economy with a high total GDP.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UP, Maharashtra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1806840"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2. Hilly &amp; Northeast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Regional and cultural homogeneity; characterized by unique religious distributions and hilly terrains.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Northeastern states (e.g., Arunachal Pradesh, Meghalaya, Nagaland, Manipur, Mizoram), Jharkhand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8fafc"/>
                    </a:solidFill>
                  </a:tcPr>
                </a:tc>
              </a:tr>
              <a:tr h="1221480"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3. Social Leaders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High human development and urban centers; characterized by high literacy rates, superior sex ratios, and a reliance on the service economy rather than large-scale agriculture.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 lIns="63360" rIns="63360" tIns="25200" bIns="25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30" spc="-1" strike="noStrike">
                          <a:solidFill>
                            <a:srgbClr val="475569"/>
                          </a:solidFill>
                          <a:latin typeface="Lato"/>
                          <a:ea typeface="Lato"/>
                        </a:rPr>
                        <a:t>Kerala, Delhi</a:t>
                      </a:r>
                      <a:endParaRPr b="0" lang="en-US" sz="113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3360" marR="6336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sp>
        <p:nvSpPr>
          <p:cNvPr id="127" name="Google Shape;165;p18"/>
          <p:cNvSpPr/>
          <p:nvPr/>
        </p:nvSpPr>
        <p:spPr>
          <a:xfrm>
            <a:off x="2088360" y="4020120"/>
            <a:ext cx="2485800" cy="9000"/>
          </a:xfrm>
          <a:prstGeom prst="rect">
            <a:avLst/>
          </a:prstGeom>
          <a:solidFill>
            <a:srgbClr val="e2e8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680" bIns="4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Google Shape;166;p18"/>
          <p:cNvSpPr/>
          <p:nvPr/>
        </p:nvSpPr>
        <p:spPr>
          <a:xfrm>
            <a:off x="4574520" y="4020120"/>
            <a:ext cx="1321200" cy="9000"/>
          </a:xfrm>
          <a:prstGeom prst="rect">
            <a:avLst/>
          </a:prstGeom>
          <a:solidFill>
            <a:srgbClr val="e2e8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680" bIns="4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Google Shape;167;p18"/>
          <p:cNvSpPr/>
          <p:nvPr/>
        </p:nvSpPr>
        <p:spPr>
          <a:xfrm>
            <a:off x="771480" y="4725000"/>
            <a:ext cx="1316160" cy="9000"/>
          </a:xfrm>
          <a:prstGeom prst="rect">
            <a:avLst/>
          </a:prstGeom>
          <a:solidFill>
            <a:srgbClr val="e2e8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680" bIns="4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Google Shape;168;p18"/>
          <p:cNvSpPr/>
          <p:nvPr/>
        </p:nvSpPr>
        <p:spPr>
          <a:xfrm>
            <a:off x="2088360" y="4725000"/>
            <a:ext cx="2485800" cy="9000"/>
          </a:xfrm>
          <a:prstGeom prst="rect">
            <a:avLst/>
          </a:prstGeom>
          <a:solidFill>
            <a:srgbClr val="e2e8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680" bIns="4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Google Shape;169;p18"/>
          <p:cNvSpPr/>
          <p:nvPr/>
        </p:nvSpPr>
        <p:spPr>
          <a:xfrm>
            <a:off x="4574520" y="4725000"/>
            <a:ext cx="1321200" cy="9000"/>
          </a:xfrm>
          <a:prstGeom prst="rect">
            <a:avLst/>
          </a:prstGeom>
          <a:solidFill>
            <a:srgbClr val="e2e8f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680" bIns="4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Google Shape;170;p18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Socio-Economic Profiles: Regional Development Clusters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Google Shape;171;p18"/>
          <p:cNvSpPr/>
          <p:nvPr/>
        </p:nvSpPr>
        <p:spPr>
          <a:xfrm>
            <a:off x="762120" y="571680"/>
            <a:ext cx="56880" cy="43380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4" name="Google Shape;172;p18" descr=""/>
          <p:cNvPicPr/>
          <p:nvPr/>
        </p:nvPicPr>
        <p:blipFill>
          <a:blip r:embed="rId3"/>
          <a:stretch/>
        </p:blipFill>
        <p:spPr>
          <a:xfrm>
            <a:off x="5710680" y="1212480"/>
            <a:ext cx="6243840" cy="485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77;p19" descr="image.png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pic>
        <p:nvPicPr>
          <p:cNvPr id="136" name="Google Shape;178;p19" descr="image.png"/>
          <p:cNvPicPr/>
          <p:nvPr/>
        </p:nvPicPr>
        <p:blipFill>
          <a:blip r:embed="rId2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37" name="Google Shape;179;p19"/>
          <p:cNvSpPr/>
          <p:nvPr/>
        </p:nvSpPr>
        <p:spPr>
          <a:xfrm>
            <a:off x="762120" y="6429240"/>
            <a:ext cx="165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TEMPORAL TREND ANALYSIS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Google Shape;180;p19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7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Google Shape;181;p19"/>
          <p:cNvSpPr/>
          <p:nvPr/>
        </p:nvSpPr>
        <p:spPr>
          <a:xfrm>
            <a:off x="997920" y="1310760"/>
            <a:ext cx="4295520" cy="28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Rapid Fall in Extreme Poverty: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The percentage of the population living under the lowest threshold ($3 per day) experienced a massive drop, falling from around 60% in the late 1970s to less than 10% by the 2020s, with the steepest decline occurring after 2004.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Google Shape;182;p19"/>
          <p:cNvSpPr/>
          <p:nvPr/>
        </p:nvSpPr>
        <p:spPr>
          <a:xfrm>
            <a:off x="997920" y="4172400"/>
            <a:ext cx="4295520" cy="20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The $8.30 Resilience Threshold: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Conversely, the $8.30 threshold remained frozen near 95% for decades, only beginning its downward shift in the most recent years.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1" name="Google Shape;183;p19" descr="image.png"/>
          <p:cNvPicPr/>
          <p:nvPr/>
        </p:nvPicPr>
        <p:blipFill>
          <a:blip r:embed="rId3"/>
          <a:stretch/>
        </p:blipFill>
        <p:spPr>
          <a:xfrm>
            <a:off x="725400" y="1455480"/>
            <a:ext cx="218880" cy="199800"/>
          </a:xfrm>
          <a:prstGeom prst="rect">
            <a:avLst/>
          </a:prstGeom>
          <a:ln w="0">
            <a:noFill/>
          </a:ln>
        </p:spPr>
      </p:pic>
      <p:pic>
        <p:nvPicPr>
          <p:cNvPr id="142" name="Google Shape;184;p19" descr="image.png"/>
          <p:cNvPicPr/>
          <p:nvPr/>
        </p:nvPicPr>
        <p:blipFill>
          <a:blip r:embed="rId4"/>
          <a:stretch/>
        </p:blipFill>
        <p:spPr>
          <a:xfrm>
            <a:off x="681120" y="4343400"/>
            <a:ext cx="218880" cy="199800"/>
          </a:xfrm>
          <a:prstGeom prst="rect">
            <a:avLst/>
          </a:prstGeom>
          <a:ln w="0">
            <a:noFill/>
          </a:ln>
        </p:spPr>
      </p:pic>
      <p:sp>
        <p:nvSpPr>
          <p:cNvPr id="143" name="Google Shape;185;p19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Historical Shifts: Poverty Reduction Trends Over Time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Google Shape;186;p19"/>
          <p:cNvSpPr/>
          <p:nvPr/>
        </p:nvSpPr>
        <p:spPr>
          <a:xfrm>
            <a:off x="762120" y="571680"/>
            <a:ext cx="56880" cy="43380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5" name="Google Shape;187;p19" descr=""/>
          <p:cNvPicPr/>
          <p:nvPr/>
        </p:nvPicPr>
        <p:blipFill>
          <a:blip r:embed="rId5"/>
          <a:stretch/>
        </p:blipFill>
        <p:spPr>
          <a:xfrm>
            <a:off x="5391000" y="1227960"/>
            <a:ext cx="6453000" cy="4812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92;p20" descr="image.png"/>
          <p:cNvPicPr/>
          <p:nvPr/>
        </p:nvPicPr>
        <p:blipFill>
          <a:blip r:embed="rId1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47" name="Google Shape;193;p20"/>
          <p:cNvSpPr/>
          <p:nvPr/>
        </p:nvSpPr>
        <p:spPr>
          <a:xfrm>
            <a:off x="762120" y="6429240"/>
            <a:ext cx="165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INCOME DISTRIBUTION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Google Shape;194;p20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8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9" name="Google Shape;195;p20" descr=""/>
          <p:cNvPicPr/>
          <p:nvPr/>
        </p:nvPicPr>
        <p:blipFill>
          <a:blip r:embed="rId2"/>
          <a:stretch/>
        </p:blipFill>
        <p:spPr>
          <a:xfrm>
            <a:off x="5267160" y="1353240"/>
            <a:ext cx="6821280" cy="4923360"/>
          </a:xfrm>
          <a:prstGeom prst="rect">
            <a:avLst/>
          </a:prstGeom>
          <a:ln w="0">
            <a:noFill/>
          </a:ln>
        </p:spPr>
      </p:pic>
      <p:sp>
        <p:nvSpPr>
          <p:cNvPr id="150" name="Google Shape;196;p20"/>
          <p:cNvSpPr/>
          <p:nvPr/>
        </p:nvSpPr>
        <p:spPr>
          <a:xfrm>
            <a:off x="997920" y="1310760"/>
            <a:ext cx="4295520" cy="28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Threshold Segregation: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The data reveals a sharp economic divide at the Rs. 2.2 Lakh threshold, cleanly separating the lower-income clusters from the higher-performing state economies.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Google Shape;197;p20"/>
          <p:cNvSpPr/>
          <p:nvPr/>
        </p:nvSpPr>
        <p:spPr>
          <a:xfrm>
            <a:off x="997920" y="3564720"/>
            <a:ext cx="4117320" cy="24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High-Income Outliers: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Within the upper tier, an elite group of regions—specifically Sikkim, Goa, and Delhi—significantly outpace the rest of the country, soaring well above the Rs. 4.5 Lakh mark.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Google Shape;198;p20" descr="image.png"/>
          <p:cNvPicPr/>
          <p:nvPr/>
        </p:nvPicPr>
        <p:blipFill>
          <a:blip r:embed="rId3"/>
          <a:stretch/>
        </p:blipFill>
        <p:spPr>
          <a:xfrm>
            <a:off x="677880" y="1487520"/>
            <a:ext cx="218880" cy="199800"/>
          </a:xfrm>
          <a:prstGeom prst="rect">
            <a:avLst/>
          </a:prstGeom>
          <a:ln w="0">
            <a:noFill/>
          </a:ln>
        </p:spPr>
      </p:pic>
      <p:pic>
        <p:nvPicPr>
          <p:cNvPr id="153" name="Google Shape;199;p20" descr="image.png"/>
          <p:cNvPicPr/>
          <p:nvPr/>
        </p:nvPicPr>
        <p:blipFill>
          <a:blip r:embed="rId4"/>
          <a:stretch/>
        </p:blipFill>
        <p:spPr>
          <a:xfrm>
            <a:off x="681120" y="3686400"/>
            <a:ext cx="218880" cy="199800"/>
          </a:xfrm>
          <a:prstGeom prst="rect">
            <a:avLst/>
          </a:prstGeom>
          <a:ln w="0">
            <a:noFill/>
          </a:ln>
        </p:spPr>
      </p:pic>
      <p:sp>
        <p:nvSpPr>
          <p:cNvPr id="154" name="Google Shape;200;p20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Economic Stratification: Per Capita Income Across States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Google Shape;201;p20"/>
          <p:cNvSpPr/>
          <p:nvPr/>
        </p:nvSpPr>
        <p:spPr>
          <a:xfrm>
            <a:off x="762120" y="571680"/>
            <a:ext cx="56880" cy="43416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206;p21"/>
          <p:cNvSpPr/>
          <p:nvPr/>
        </p:nvSpPr>
        <p:spPr>
          <a:xfrm>
            <a:off x="997920" y="1311120"/>
            <a:ext cx="4047120" cy="304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High Workforce Concentration: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</a:t>
            </a:r>
            <a:r>
              <a:rPr b="0" lang="en-US" sz="1600" spc="-1" strike="noStrike">
                <a:solidFill>
                  <a:srgbClr val="475569"/>
                </a:solidFill>
                <a:latin typeface="Lato"/>
                <a:ea typeface="Lato"/>
              </a:rPr>
              <a:t>Kerala leads with the highest healthcare professional density (~140 per 10,000 persons).Arunachal Pradesh and Andhra Pradesh also report relatively high workforce availability.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Google Shape;207;p21"/>
          <p:cNvSpPr/>
          <p:nvPr/>
        </p:nvSpPr>
        <p:spPr>
          <a:xfrm>
            <a:off x="997920" y="3811320"/>
            <a:ext cx="3784320" cy="19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9000"/>
              </a:lnSpc>
              <a:tabLst>
                <a:tab algn="l" pos="0"/>
              </a:tabLst>
            </a:pPr>
            <a:r>
              <a:rPr b="1" lang="en-US" sz="1800" spc="-1" strike="noStrike">
                <a:solidFill>
                  <a:srgbClr val="0e7490"/>
                </a:solidFill>
                <a:latin typeface="Lato"/>
                <a:ea typeface="Lato"/>
              </a:rPr>
              <a:t>Regional Disparities:</a:t>
            </a:r>
            <a:r>
              <a:rPr b="0" lang="en-US" sz="1800" spc="-1" strike="noStrike">
                <a:solidFill>
                  <a:srgbClr val="475569"/>
                </a:solidFill>
                <a:latin typeface="Lato"/>
                <a:ea typeface="Lato"/>
              </a:rPr>
              <a:t> </a:t>
            </a:r>
            <a:r>
              <a:rPr b="0" lang="en-US" sz="1600" spc="-1" strike="noStrike">
                <a:solidFill>
                  <a:srgbClr val="475569"/>
                </a:solidFill>
                <a:latin typeface="Lato"/>
                <a:ea typeface="Lato"/>
              </a:rPr>
              <a:t>Low healthcare workforce density in states like Jharkhand, Bihar, and Uttar Pradesh underscores regional disparities.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49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8" name="Google Shape;208;p21" descr="image.png"/>
          <p:cNvPicPr/>
          <p:nvPr/>
        </p:nvPicPr>
        <p:blipFill>
          <a:blip r:embed="rId1"/>
          <a:stretch/>
        </p:blipFill>
        <p:spPr>
          <a:xfrm>
            <a:off x="681120" y="1510920"/>
            <a:ext cx="218880" cy="199800"/>
          </a:xfrm>
          <a:prstGeom prst="rect">
            <a:avLst/>
          </a:prstGeom>
          <a:ln w="0">
            <a:noFill/>
          </a:ln>
        </p:spPr>
      </p:pic>
      <p:pic>
        <p:nvPicPr>
          <p:cNvPr id="159" name="Google Shape;209;p21" descr="image.png"/>
          <p:cNvPicPr/>
          <p:nvPr/>
        </p:nvPicPr>
        <p:blipFill>
          <a:blip r:embed="rId2"/>
          <a:stretch/>
        </p:blipFill>
        <p:spPr>
          <a:xfrm>
            <a:off x="681120" y="3993840"/>
            <a:ext cx="218880" cy="199800"/>
          </a:xfrm>
          <a:prstGeom prst="rect">
            <a:avLst/>
          </a:prstGeom>
          <a:ln w="0">
            <a:noFill/>
          </a:ln>
        </p:spPr>
      </p:pic>
      <p:sp>
        <p:nvSpPr>
          <p:cNvPr id="160" name="Google Shape;210;p21"/>
          <p:cNvSpPr/>
          <p:nvPr/>
        </p:nvSpPr>
        <p:spPr>
          <a:xfrm>
            <a:off x="933480" y="571680"/>
            <a:ext cx="11021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n-US" sz="2850" spc="-1" strike="noStrike">
                <a:solidFill>
                  <a:srgbClr val="0f172a"/>
                </a:solidFill>
                <a:latin typeface="Poppins"/>
                <a:ea typeface="Poppins"/>
              </a:rPr>
              <a:t>State-wise Distribution of Healthcare Professionals in India</a:t>
            </a:r>
            <a:endParaRPr b="0" lang="en-US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Google Shape;211;p21"/>
          <p:cNvSpPr/>
          <p:nvPr/>
        </p:nvSpPr>
        <p:spPr>
          <a:xfrm>
            <a:off x="762120" y="571680"/>
            <a:ext cx="56880" cy="434160"/>
          </a:xfrm>
          <a:prstGeom prst="rect">
            <a:avLst/>
          </a:prstGeom>
          <a:solidFill>
            <a:srgbClr val="0e749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62" name="Google Shape;212;p21" descr="image.png"/>
          <p:cNvPicPr/>
          <p:nvPr/>
        </p:nvPicPr>
        <p:blipFill>
          <a:blip r:embed="rId3"/>
          <a:stretch/>
        </p:blipFill>
        <p:spPr>
          <a:xfrm>
            <a:off x="762120" y="6276960"/>
            <a:ext cx="10667520" cy="294840"/>
          </a:xfrm>
          <a:prstGeom prst="rect">
            <a:avLst/>
          </a:prstGeom>
          <a:ln w="0">
            <a:noFill/>
          </a:ln>
        </p:spPr>
      </p:pic>
      <p:sp>
        <p:nvSpPr>
          <p:cNvPr id="163" name="Google Shape;213;p21"/>
          <p:cNvSpPr/>
          <p:nvPr/>
        </p:nvSpPr>
        <p:spPr>
          <a:xfrm>
            <a:off x="762120" y="6429240"/>
            <a:ext cx="165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HEALTHCARE PROFESSIONALS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Google Shape;214;p21"/>
          <p:cNvSpPr/>
          <p:nvPr/>
        </p:nvSpPr>
        <p:spPr>
          <a:xfrm>
            <a:off x="11006280" y="6429240"/>
            <a:ext cx="423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64748b"/>
                </a:solidFill>
                <a:latin typeface="Lato"/>
                <a:ea typeface="Lato"/>
              </a:rPr>
              <a:t>SLIDE 9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5" name="Google Shape;215;p21" descr=""/>
          <p:cNvPicPr/>
          <p:nvPr/>
        </p:nvPicPr>
        <p:blipFill>
          <a:blip r:embed="rId4"/>
          <a:stretch/>
        </p:blipFill>
        <p:spPr>
          <a:xfrm>
            <a:off x="5045040" y="1162440"/>
            <a:ext cx="6994080" cy="485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2026-07-04T20:43:35Z</dcterms:modified>
  <cp:revision>1</cp:revision>
  <dc:subject/>
  <dc:title/>
</cp:coreProperties>
</file>