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89" r:id="rId4"/>
    <p:sldId id="284" r:id="rId5"/>
    <p:sldId id="283" r:id="rId6"/>
    <p:sldId id="290" r:id="rId7"/>
    <p:sldId id="293" r:id="rId8"/>
    <p:sldId id="281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8DDA67-96EC-C1A7-99AE-50F59B3CF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846" y="1482291"/>
            <a:ext cx="10854089" cy="1270534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3A2ED6A-2AB2-16E2-066C-76D1C789D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846" y="2880360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65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CA73CB-1A04-F0FC-556F-4242A836D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2ACE0A-0E1C-B82F-0AA0-D9AED927E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EB5442-D1A0-A07B-6F5F-7353DC9D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796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E13863-FA2D-CD24-7906-BE8233A77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66" y="1495344"/>
            <a:ext cx="10852484" cy="1500188"/>
          </a:xfrm>
        </p:spPr>
        <p:txBody>
          <a:bodyPr anchor="t">
            <a:normAutofit/>
          </a:bodyPr>
          <a:lstStyle>
            <a:lvl1pPr>
              <a:defRPr sz="4800"/>
            </a:lvl1pPr>
          </a:lstStyle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4E868-6190-7AE7-99F1-317F4FA9B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966" y="317575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7524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014AD-B640-5A1E-02B9-8880CB705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78127F-D9AA-EAA9-EFC9-311F3507E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1228DF0-9993-DDD2-585D-17DD41421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077171E-CA24-2365-D88A-38964198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4DCBF8-6901-4E89-B856-C4F4399CE3BF}" type="datetimeFigureOut">
              <a:rPr lang="en-GB" smtClean="0"/>
              <a:t>08/07/2026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8F5BA5-6480-B22F-4ED0-35852AFB2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CD9643-7907-660A-ECCE-BA4D628E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81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384857-783B-D4A5-7687-4FBE0787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888" y="365126"/>
            <a:ext cx="10864500" cy="823912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6221F5-07D0-43F2-2A9C-707F8B5BD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0888" y="1681163"/>
            <a:ext cx="5157787" cy="6289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285B1C1-08C5-FC8C-C4D1-95CDE2C28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888" y="2406316"/>
            <a:ext cx="5157787" cy="3783347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50BD8A5-E237-C160-97B0-B8B002617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289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0647920-1581-CE7E-E093-4993A2DE9F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06316"/>
            <a:ext cx="5183188" cy="378334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9FA840-755C-9AB1-6EE9-52DD182D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2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E899D4-EC8A-7FCC-274B-40E2D11D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E0144B6-B157-70AB-E11E-1A955789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6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F1239CC-8023-BF5D-5EC9-137844FC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573B54-5279-96E8-A3F9-54CBAAF31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14" y="1366786"/>
            <a:ext cx="4310011" cy="690613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30D845-8115-1D9D-C5F3-67EAC0606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66786"/>
            <a:ext cx="6172200" cy="449426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2B9BEF-5E47-B302-99A7-A9B8A79C9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2014" y="2194560"/>
            <a:ext cx="4310011" cy="36744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DF060F-D27E-C4B9-5A7A-C03DA4726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79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673543-1074-6025-ECBE-65984F4AC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14" y="1357162"/>
            <a:ext cx="4310012" cy="700238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9689758-55C4-C149-25DC-FD358D9E0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7162"/>
            <a:ext cx="6172200" cy="45038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1EDACD-E90F-7EC5-FBBC-FB9566247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2014" y="2184934"/>
            <a:ext cx="4310011" cy="36840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F8A251B-4D6D-E09D-7387-96697E74F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0593-BB6B-4699-8767-A6F013BCC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8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2150DC5-173D-DEE4-B3D4-F7976B879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39" y="216816"/>
            <a:ext cx="8754180" cy="10103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30B83F-CDA1-093D-3F30-2653EC7C5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438" y="1703672"/>
            <a:ext cx="10881362" cy="4473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9CAEB7-EB2A-72D7-ABB5-FD237A391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661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C50593-BB6B-4699-8767-A6F013BCC78F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7A7E5A3-3500-D5EF-11B0-C171AF66ED0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00374" y="0"/>
            <a:ext cx="2791626" cy="122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6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90000"/>
            <a:lumOff val="10000"/>
          </a:schemeClr>
        </a:buClr>
        <a:buSzPct val="75000"/>
        <a:buFont typeface="Wingdings" panose="05000000000000000000" pitchFamily="2" charset="2"/>
        <a:buChar char="Ø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90000"/>
            <a:lumOff val="10000"/>
          </a:schemeClr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33444C-9E95-9098-2A17-E7A5EA22D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846" y="2368412"/>
            <a:ext cx="10854089" cy="1270534"/>
          </a:xfrm>
        </p:spPr>
        <p:txBody>
          <a:bodyPr>
            <a:normAutofit fontScale="90000"/>
          </a:bodyPr>
          <a:lstStyle/>
          <a:p>
            <a:r>
              <a:rPr lang="en-US" dirty="0"/>
              <a:t>R Analysis and the Math of Automation at Scale</a:t>
            </a:r>
            <a:endParaRPr lang="en-GB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64074E1-015F-F55A-D0C1-2C47A9C8A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846" y="4006392"/>
            <a:ext cx="10854089" cy="2262432"/>
          </a:xfrm>
        </p:spPr>
        <p:txBody>
          <a:bodyPr>
            <a:normAutofit/>
          </a:bodyPr>
          <a:lstStyle/>
          <a:p>
            <a:r>
              <a:rPr lang="en-US" dirty="0"/>
              <a:t>Magnus Mengelbier</a:t>
            </a:r>
            <a:br>
              <a:rPr lang="en-US" dirty="0"/>
            </a:b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Independent / Freelancer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06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78D7D-472A-0FA4-083A-9AFB73BD7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4620F2-2912-FD05-3DAF-DA7D8878B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Life Science Example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40F9DA-A927-AD28-8A59-BB3223D5C5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600</a:t>
            </a:r>
            <a:r>
              <a:rPr lang="en-GB" sz="2000" dirty="0"/>
              <a:t> analysis programs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1-2 minutes</a:t>
            </a:r>
            <a:r>
              <a:rPr lang="en-GB" sz="2000" dirty="0"/>
              <a:t> per program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15-20 hours</a:t>
            </a:r>
            <a:r>
              <a:rPr lang="en-GB" sz="2000" dirty="0"/>
              <a:t> run sequentially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29B0DA7-FF79-47F8-608D-10D9DF676D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Report execution (2 week period)</a:t>
            </a:r>
          </a:p>
          <a:p>
            <a:pPr lvl="1"/>
            <a:r>
              <a:rPr lang="en-GB" sz="1800" dirty="0"/>
              <a:t>Final study analysis</a:t>
            </a:r>
          </a:p>
          <a:p>
            <a:pPr lvl="1"/>
            <a:r>
              <a:rPr lang="en-GB" sz="1800" dirty="0"/>
              <a:t>Interim study analysis</a:t>
            </a:r>
          </a:p>
          <a:p>
            <a:pPr lvl="1"/>
            <a:r>
              <a:rPr lang="en-GB" sz="1800" i="1" dirty="0"/>
              <a:t>Dry runs</a:t>
            </a:r>
            <a:endParaRPr lang="en-GB" sz="1800" dirty="0"/>
          </a:p>
          <a:p>
            <a:r>
              <a:rPr lang="en-GB" sz="2000" dirty="0"/>
              <a:t>Limited capacity</a:t>
            </a:r>
          </a:p>
          <a:p>
            <a:pPr lvl="1"/>
            <a:r>
              <a:rPr lang="en-GB" sz="1800" dirty="0"/>
              <a:t>Small number of data updates</a:t>
            </a:r>
            <a:endParaRPr lang="en-GB" dirty="0"/>
          </a:p>
          <a:p>
            <a:pPr lvl="1"/>
            <a:r>
              <a:rPr lang="en-GB" sz="1800" dirty="0"/>
              <a:t>Study resource constraints, i.e. number of statisticians, programmers, etc. </a:t>
            </a:r>
          </a:p>
          <a:p>
            <a:pPr lvl="1"/>
            <a:r>
              <a:rPr lang="en-GB" sz="1800" dirty="0"/>
              <a:t>Resource planning</a:t>
            </a:r>
          </a:p>
          <a:p>
            <a:endParaRPr lang="en-GB" sz="2000" i="1" dirty="0"/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40465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B9F353-B8AD-BE0A-8D66-8C1C5B43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Scaling Current Environments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86049538-BE8E-9F98-4C7D-233990344E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Designed for and with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user perspective</a:t>
            </a:r>
          </a:p>
          <a:p>
            <a:r>
              <a:rPr lang="en-GB" sz="2000" dirty="0"/>
              <a:t>Automation is an additional feature – not an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architecture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Guess-</a:t>
            </a:r>
            <a:r>
              <a:rPr lang="en-GB" sz="2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timate</a:t>
            </a:r>
            <a:r>
              <a:rPr lang="en-GB" sz="2000" dirty="0"/>
              <a:t> compute resources needed</a:t>
            </a:r>
          </a:p>
          <a:p>
            <a:r>
              <a:rPr lang="en-GB" sz="2000" dirty="0"/>
              <a:t>Scale to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percent of peak</a:t>
            </a:r>
            <a:r>
              <a:rPr lang="en-GB" sz="2000" dirty="0"/>
              <a:t> compute resources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Performance</a:t>
            </a:r>
            <a:r>
              <a:rPr lang="en-GB" sz="2000" dirty="0"/>
              <a:t> degradation versus catastrophic failure, e.g. system crash </a:t>
            </a:r>
          </a:p>
          <a:p>
            <a:r>
              <a:rPr lang="en-GB" sz="2000" dirty="0"/>
              <a:t>Reserved versus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utilization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Cost</a:t>
            </a:r>
            <a:r>
              <a:rPr lang="en-GB" sz="2000" dirty="0"/>
              <a:t> is a function of reserved resources 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Quota</a:t>
            </a:r>
            <a:r>
              <a:rPr lang="en-GB" sz="2000" dirty="0"/>
              <a:t> metrics</a:t>
            </a:r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9990B4B4-0334-94C8-34A0-22A4FA3CD822}"/>
              </a:ext>
            </a:extLst>
          </p:cNvPr>
          <p:cNvSpPr/>
          <p:nvPr/>
        </p:nvSpPr>
        <p:spPr>
          <a:xfrm>
            <a:off x="6742632" y="2862841"/>
            <a:ext cx="3050848" cy="2905570"/>
          </a:xfrm>
          <a:prstGeom prst="roundRect">
            <a:avLst>
              <a:gd name="adj" fmla="val 1296"/>
            </a:avLst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Allocated Compute Resources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ACCA2A3C-6C3A-CD3E-81EB-BB834BAF626B}"/>
              </a:ext>
            </a:extLst>
          </p:cNvPr>
          <p:cNvSpPr/>
          <p:nvPr/>
        </p:nvSpPr>
        <p:spPr>
          <a:xfrm>
            <a:off x="6653614" y="1780058"/>
            <a:ext cx="3216780" cy="4099449"/>
          </a:xfrm>
          <a:prstGeom prst="roundRect">
            <a:avLst>
              <a:gd name="adj" fmla="val 1634"/>
            </a:avLst>
          </a:prstGeom>
          <a:noFill/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Compute Resource Guess-</a:t>
            </a:r>
            <a:r>
              <a:rPr lang="en-GB" sz="1400" dirty="0" err="1">
                <a:solidFill>
                  <a:schemeClr val="bg1">
                    <a:lumMod val="50000"/>
                  </a:schemeClr>
                </a:solidFill>
              </a:rPr>
              <a:t>timate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D9AFF87F-B36C-0DF7-3CF5-3668B2C9C494}"/>
              </a:ext>
            </a:extLst>
          </p:cNvPr>
          <p:cNvSpPr/>
          <p:nvPr/>
        </p:nvSpPr>
        <p:spPr>
          <a:xfrm>
            <a:off x="6819546" y="4913832"/>
            <a:ext cx="2897022" cy="750605"/>
          </a:xfrm>
          <a:prstGeom prst="roundRect">
            <a:avLst>
              <a:gd name="adj" fmla="val 1296"/>
            </a:avLst>
          </a:prstGeom>
          <a:solidFill>
            <a:schemeClr val="accent6">
              <a:lumMod val="7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95000"/>
                  </a:schemeClr>
                </a:solidFill>
              </a:rPr>
              <a:t>Utilized Compute Resources</a:t>
            </a:r>
            <a:endParaRPr lang="en-GB" sz="1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8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424CFE-5332-8E29-D424-AF5F30B0E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Automation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790970-253E-11C4-25DB-603CF129D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Transition from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traditional administrative tasks</a:t>
            </a:r>
          </a:p>
          <a:p>
            <a:r>
              <a:rPr lang="en-GB" dirty="0"/>
              <a:t>Key drivers</a:t>
            </a:r>
          </a:p>
          <a:p>
            <a:pPr lvl="1"/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Adoption</a:t>
            </a:r>
            <a:r>
              <a:rPr lang="en-GB" dirty="0"/>
              <a:t> of code repositories</a:t>
            </a:r>
          </a:p>
          <a:p>
            <a:pPr lvl="1"/>
            <a:r>
              <a:rPr lang="en-GB" dirty="0"/>
              <a:t>More frequent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data updates</a:t>
            </a:r>
          </a:p>
          <a:p>
            <a:pPr lvl="1"/>
            <a:r>
              <a:rPr lang="en-GB" dirty="0"/>
              <a:t>Shorter reporting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timelines</a:t>
            </a:r>
          </a:p>
          <a:p>
            <a:pPr lvl="1"/>
            <a:r>
              <a:rPr lang="en-GB" dirty="0"/>
              <a:t>Fewer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study resources</a:t>
            </a:r>
          </a:p>
          <a:p>
            <a:pPr lvl="1"/>
            <a:r>
              <a:rPr lang="en-GB" dirty="0"/>
              <a:t>Adoption of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AI resources</a:t>
            </a:r>
            <a:r>
              <a:rPr lang="en-GB" dirty="0"/>
              <a:t>, i.e. Agentic AI</a:t>
            </a:r>
          </a:p>
          <a:p>
            <a:r>
              <a:rPr lang="en-GB" dirty="0"/>
              <a:t>Programming is completed earlier in the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study report life cycle</a:t>
            </a:r>
          </a:p>
          <a:p>
            <a:r>
              <a:rPr lang="en-GB" dirty="0"/>
              <a:t>Execute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blocks of analysis programs</a:t>
            </a:r>
            <a:r>
              <a:rPr lang="en-GB" dirty="0"/>
              <a:t> with increased frequency</a:t>
            </a:r>
          </a:p>
          <a:p>
            <a:r>
              <a:rPr lang="en-GB" dirty="0"/>
              <a:t>A user that is always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available</a:t>
            </a:r>
          </a:p>
          <a:p>
            <a:r>
              <a:rPr lang="en-GB" dirty="0"/>
              <a:t>Unlimited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parallel tasks</a:t>
            </a:r>
          </a:p>
          <a:p>
            <a:r>
              <a:rPr lang="en-GB" dirty="0"/>
              <a:t>Larger compute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capacity</a:t>
            </a:r>
          </a:p>
          <a:p>
            <a:r>
              <a:rPr lang="en-GB" dirty="0"/>
              <a:t>Increase in </a:t>
            </a: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complexity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68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FCC8A-AEB5-59AC-5CA0-91CD9A126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5F9FAE-8610-0563-8CCB-9B50D807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Scaling Strategies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E3B653-2001-3F8C-4516-97AFCFB6D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Vertical Scaling</a:t>
            </a:r>
          </a:p>
          <a:p>
            <a:endParaRPr lang="en-GB" sz="18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Horizontal Scaling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6D09D911-1187-F94D-ADF0-692CFB9DDBE6}"/>
              </a:ext>
            </a:extLst>
          </p:cNvPr>
          <p:cNvGrpSpPr/>
          <p:nvPr/>
        </p:nvGrpSpPr>
        <p:grpSpPr>
          <a:xfrm>
            <a:off x="760575" y="2110810"/>
            <a:ext cx="4700187" cy="1213503"/>
            <a:chOff x="760575" y="2110810"/>
            <a:chExt cx="4700187" cy="1213503"/>
          </a:xfrm>
        </p:grpSpPr>
        <p:sp>
          <p:nvSpPr>
            <p:cNvPr id="4" name="Rektangel: rundade hörn 3">
              <a:extLst>
                <a:ext uri="{FF2B5EF4-FFF2-40B4-BE49-F238E27FC236}">
                  <a16:creationId xmlns:a16="http://schemas.microsoft.com/office/drawing/2014/main" id="{40DA7F6F-88AD-27D2-7154-737245F99E50}"/>
                </a:ext>
              </a:extLst>
            </p:cNvPr>
            <p:cNvSpPr/>
            <p:nvPr/>
          </p:nvSpPr>
          <p:spPr>
            <a:xfrm>
              <a:off x="760575" y="2110810"/>
              <a:ext cx="4700187" cy="1213503"/>
            </a:xfrm>
            <a:prstGeom prst="roundRect">
              <a:avLst>
                <a:gd name="adj" fmla="val 4695"/>
              </a:avLst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r"/>
              <a:r>
                <a:rPr lang="en-GB" sz="1400" dirty="0">
                  <a:solidFill>
                    <a:schemeClr val="bg1">
                      <a:lumMod val="65000"/>
                    </a:schemeClr>
                  </a:solidFill>
                </a:rPr>
                <a:t>Server</a:t>
              </a:r>
              <a:endParaRPr lang="en-GB" sz="16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AA96174A-3AD2-0F09-C65E-85DD9B98E1BA}"/>
                </a:ext>
              </a:extLst>
            </p:cNvPr>
            <p:cNvSpPr/>
            <p:nvPr/>
          </p:nvSpPr>
          <p:spPr>
            <a:xfrm>
              <a:off x="871671" y="2187723"/>
              <a:ext cx="2803021" cy="1042587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bg1">
                      <a:lumMod val="50000"/>
                    </a:schemeClr>
                  </a:solidFill>
                </a:rPr>
                <a:t>Existing compute</a:t>
              </a:r>
              <a:br>
                <a:rPr lang="en-GB" sz="1600" dirty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n-GB" sz="1600" dirty="0">
                  <a:solidFill>
                    <a:schemeClr val="bg1">
                      <a:lumMod val="50000"/>
                    </a:schemeClr>
                  </a:solidFill>
                </a:rPr>
                <a:t>resources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9361115F-CB95-A21A-3BE4-44C32A762F1C}"/>
                </a:ext>
              </a:extLst>
            </p:cNvPr>
            <p:cNvSpPr/>
            <p:nvPr/>
          </p:nvSpPr>
          <p:spPr>
            <a:xfrm>
              <a:off x="3785788" y="2187722"/>
              <a:ext cx="632389" cy="10425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5400" dirty="0">
                  <a:solidFill>
                    <a:schemeClr val="bg2">
                      <a:lumMod val="75000"/>
                    </a:schemeClr>
                  </a:solidFill>
                </a:rPr>
                <a:t>+</a:t>
              </a:r>
            </a:p>
          </p:txBody>
        </p:sp>
      </p:grpSp>
      <p:grpSp>
        <p:nvGrpSpPr>
          <p:cNvPr id="25" name="Grupp 24">
            <a:extLst>
              <a:ext uri="{FF2B5EF4-FFF2-40B4-BE49-F238E27FC236}">
                <a16:creationId xmlns:a16="http://schemas.microsoft.com/office/drawing/2014/main" id="{9726C481-1614-36F9-A639-72E1711DCD91}"/>
              </a:ext>
            </a:extLst>
          </p:cNvPr>
          <p:cNvGrpSpPr/>
          <p:nvPr/>
        </p:nvGrpSpPr>
        <p:grpSpPr>
          <a:xfrm>
            <a:off x="760576" y="4118252"/>
            <a:ext cx="9089720" cy="795581"/>
            <a:chOff x="760576" y="4118252"/>
            <a:chExt cx="9089720" cy="795581"/>
          </a:xfrm>
        </p:grpSpPr>
        <p:sp>
          <p:nvSpPr>
            <p:cNvPr id="9" name="Rektangel: rundade hörn 8">
              <a:extLst>
                <a:ext uri="{FF2B5EF4-FFF2-40B4-BE49-F238E27FC236}">
                  <a16:creationId xmlns:a16="http://schemas.microsoft.com/office/drawing/2014/main" id="{636BFC95-5A46-358B-22E5-E7243AED3AF4}"/>
                </a:ext>
              </a:extLst>
            </p:cNvPr>
            <p:cNvSpPr/>
            <p:nvPr/>
          </p:nvSpPr>
          <p:spPr>
            <a:xfrm>
              <a:off x="760576" y="4143887"/>
              <a:ext cx="829590" cy="769946"/>
            </a:xfrm>
            <a:prstGeom prst="roundRect">
              <a:avLst>
                <a:gd name="adj" fmla="val 4695"/>
              </a:avLst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solidFill>
                    <a:schemeClr val="bg1">
                      <a:lumMod val="65000"/>
                    </a:schemeClr>
                  </a:solidFill>
                </a:rPr>
                <a:t>Server</a:t>
              </a:r>
              <a:endParaRPr lang="en-GB" sz="16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1" name="Rektangel: rundade hörn 10">
              <a:extLst>
                <a:ext uri="{FF2B5EF4-FFF2-40B4-BE49-F238E27FC236}">
                  <a16:creationId xmlns:a16="http://schemas.microsoft.com/office/drawing/2014/main" id="{113E342B-B362-8B43-25F6-CAA25545EE7D}"/>
                </a:ext>
              </a:extLst>
            </p:cNvPr>
            <p:cNvSpPr/>
            <p:nvPr/>
          </p:nvSpPr>
          <p:spPr>
            <a:xfrm>
              <a:off x="1941420" y="4143887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  <p:sp>
          <p:nvSpPr>
            <p:cNvPr id="13" name="Rektangel: rundade hörn 12">
              <a:extLst>
                <a:ext uri="{FF2B5EF4-FFF2-40B4-BE49-F238E27FC236}">
                  <a16:creationId xmlns:a16="http://schemas.microsoft.com/office/drawing/2014/main" id="{CF92139D-162B-5168-7494-F4C1F0E51103}"/>
                </a:ext>
              </a:extLst>
            </p:cNvPr>
            <p:cNvSpPr/>
            <p:nvPr/>
          </p:nvSpPr>
          <p:spPr>
            <a:xfrm>
              <a:off x="3122264" y="4135342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  <p:sp>
          <p:nvSpPr>
            <p:cNvPr id="15" name="Rektangel: rundade hörn 14">
              <a:extLst>
                <a:ext uri="{FF2B5EF4-FFF2-40B4-BE49-F238E27FC236}">
                  <a16:creationId xmlns:a16="http://schemas.microsoft.com/office/drawing/2014/main" id="{DBC78BFA-4453-CDD4-4511-DCD933A4B5C4}"/>
                </a:ext>
              </a:extLst>
            </p:cNvPr>
            <p:cNvSpPr/>
            <p:nvPr/>
          </p:nvSpPr>
          <p:spPr>
            <a:xfrm>
              <a:off x="4305034" y="4118252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  <p:sp>
          <p:nvSpPr>
            <p:cNvPr id="17" name="Rektangel: rundade hörn 16">
              <a:extLst>
                <a:ext uri="{FF2B5EF4-FFF2-40B4-BE49-F238E27FC236}">
                  <a16:creationId xmlns:a16="http://schemas.microsoft.com/office/drawing/2014/main" id="{C93B47F6-7279-FFF1-CEC0-7FC09F0E5B6E}"/>
                </a:ext>
              </a:extLst>
            </p:cNvPr>
            <p:cNvSpPr/>
            <p:nvPr/>
          </p:nvSpPr>
          <p:spPr>
            <a:xfrm>
              <a:off x="5483952" y="4118252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  <p:sp>
          <p:nvSpPr>
            <p:cNvPr id="19" name="Rektangel: rundade hörn 18">
              <a:extLst>
                <a:ext uri="{FF2B5EF4-FFF2-40B4-BE49-F238E27FC236}">
                  <a16:creationId xmlns:a16="http://schemas.microsoft.com/office/drawing/2014/main" id="{7BB86618-9F83-B7AA-4ED9-82221B3C6D3C}"/>
                </a:ext>
              </a:extLst>
            </p:cNvPr>
            <p:cNvSpPr/>
            <p:nvPr/>
          </p:nvSpPr>
          <p:spPr>
            <a:xfrm>
              <a:off x="6662870" y="4118252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  <p:sp>
          <p:nvSpPr>
            <p:cNvPr id="21" name="Rektangel: rundade hörn 20">
              <a:extLst>
                <a:ext uri="{FF2B5EF4-FFF2-40B4-BE49-F238E27FC236}">
                  <a16:creationId xmlns:a16="http://schemas.microsoft.com/office/drawing/2014/main" id="{88E061E4-B904-8A58-6950-05EE4477602F}"/>
                </a:ext>
              </a:extLst>
            </p:cNvPr>
            <p:cNvSpPr/>
            <p:nvPr/>
          </p:nvSpPr>
          <p:spPr>
            <a:xfrm>
              <a:off x="7841788" y="4118252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  <p:sp>
          <p:nvSpPr>
            <p:cNvPr id="23" name="Rektangel: rundade hörn 22">
              <a:extLst>
                <a:ext uri="{FF2B5EF4-FFF2-40B4-BE49-F238E27FC236}">
                  <a16:creationId xmlns:a16="http://schemas.microsoft.com/office/drawing/2014/main" id="{4983E1EA-E504-BBFB-C260-90D58B8BD706}"/>
                </a:ext>
              </a:extLst>
            </p:cNvPr>
            <p:cNvSpPr/>
            <p:nvPr/>
          </p:nvSpPr>
          <p:spPr>
            <a:xfrm>
              <a:off x="9020706" y="4143887"/>
              <a:ext cx="829590" cy="769946"/>
            </a:xfrm>
            <a:prstGeom prst="roundRect">
              <a:avLst>
                <a:gd name="adj" fmla="val 4695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400" dirty="0">
                  <a:solidFill>
                    <a:schemeClr val="bg1">
                      <a:lumMod val="65000"/>
                    </a:schemeClr>
                  </a:solidFill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834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A96CAE-6266-42B7-A4C3-2BFB89CD1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Promise of Kubernetes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061D9C-0313-03D2-4B76-1EA231670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100520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Modular</a:t>
            </a:r>
            <a:r>
              <a:rPr lang="en-GB" sz="2000" dirty="0"/>
              <a:t> by design</a:t>
            </a:r>
          </a:p>
          <a:p>
            <a:r>
              <a:rPr lang="en-GB" sz="2000" dirty="0"/>
              <a:t>Well established for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apps</a:t>
            </a:r>
            <a:r>
              <a:rPr lang="en-GB" sz="2000" dirty="0"/>
              <a:t> and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service-based workloads</a:t>
            </a:r>
          </a:p>
          <a:p>
            <a:r>
              <a:rPr lang="en-GB" sz="2000" dirty="0"/>
              <a:t>Natural support for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horizontal scaling</a:t>
            </a:r>
            <a:endParaRPr lang="en-GB" sz="2000" dirty="0"/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Automated deployment</a:t>
            </a:r>
            <a:r>
              <a:rPr lang="en-GB" sz="2000" dirty="0"/>
              <a:t> of validated compute resources</a:t>
            </a:r>
          </a:p>
          <a:p>
            <a:endParaRPr lang="en-GB" sz="20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971BAAC-82BB-1B7B-CAEB-204585982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100520"/>
          </a:xfrm>
        </p:spPr>
        <p:txBody>
          <a:bodyPr>
            <a:normAutofit/>
          </a:bodyPr>
          <a:lstStyle/>
          <a:p>
            <a:r>
              <a:rPr lang="en-GB" sz="2000" dirty="0"/>
              <a:t>R as a service</a:t>
            </a:r>
          </a:p>
          <a:p>
            <a:r>
              <a:rPr lang="en-GB" sz="2000" i="1" dirty="0"/>
              <a:t>Any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development environment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Easily integrated</a:t>
            </a:r>
            <a:r>
              <a:rPr lang="en-GB" sz="2000" dirty="0"/>
              <a:t> with code repository actions and CI/CD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Event based</a:t>
            </a:r>
            <a:r>
              <a:rPr lang="en-GB" sz="2000" dirty="0"/>
              <a:t>, e.g. on data delivery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Scalable compute</a:t>
            </a:r>
            <a:r>
              <a:rPr lang="en-GB" sz="2000" dirty="0"/>
              <a:t> resource to meet demand</a:t>
            </a:r>
          </a:p>
          <a:p>
            <a:r>
              <a:rPr lang="en-GB" sz="2000" dirty="0"/>
              <a:t>High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utilization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E994C271-BADD-1E25-87AB-D70D6BA7FB0F}"/>
              </a:ext>
            </a:extLst>
          </p:cNvPr>
          <p:cNvGrpSpPr/>
          <p:nvPr/>
        </p:nvGrpSpPr>
        <p:grpSpPr>
          <a:xfrm>
            <a:off x="778497" y="5050595"/>
            <a:ext cx="10482606" cy="1273299"/>
            <a:chOff x="778497" y="4777123"/>
            <a:chExt cx="10482606" cy="1273299"/>
          </a:xfrm>
        </p:grpSpPr>
        <p:sp>
          <p:nvSpPr>
            <p:cNvPr id="6" name="Rektangel 5">
              <a:extLst>
                <a:ext uri="{FF2B5EF4-FFF2-40B4-BE49-F238E27FC236}">
                  <a16:creationId xmlns:a16="http://schemas.microsoft.com/office/drawing/2014/main" id="{D8E51497-FB9C-CEAD-D13E-24E01BBD1FDE}"/>
                </a:ext>
              </a:extLst>
            </p:cNvPr>
            <p:cNvSpPr/>
            <p:nvPr/>
          </p:nvSpPr>
          <p:spPr>
            <a:xfrm>
              <a:off x="778497" y="4777123"/>
              <a:ext cx="10482606" cy="1273299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>
                <a:spcBef>
                  <a:spcPts val="1000"/>
                </a:spcBef>
                <a:buClr>
                  <a:srgbClr val="0E2841">
                    <a:lumMod val="90000"/>
                    <a:lumOff val="10000"/>
                  </a:srgbClr>
                </a:buClr>
                <a:buSzPct val="75000"/>
                <a:defRPr/>
              </a:pPr>
              <a:r>
                <a:rPr lang="en-GB" sz="1400" dirty="0">
                  <a:solidFill>
                    <a:schemeClr val="bg2">
                      <a:lumMod val="25000"/>
                    </a:schemeClr>
                  </a:solidFill>
                </a:rPr>
                <a:t>The lesson</a:t>
              </a:r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A92EBB3A-4218-2383-FDA5-C788834C7D6A}"/>
                </a:ext>
              </a:extLst>
            </p:cNvPr>
            <p:cNvSpPr/>
            <p:nvPr/>
          </p:nvSpPr>
          <p:spPr>
            <a:xfrm>
              <a:off x="778497" y="4777123"/>
              <a:ext cx="10482606" cy="11488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>
                <a:lnSpc>
                  <a:spcPct val="150000"/>
                </a:lnSpc>
                <a:spcBef>
                  <a:spcPts val="1000"/>
                </a:spcBef>
                <a:buClr>
                  <a:srgbClr val="0E2841">
                    <a:lumMod val="90000"/>
                    <a:lumOff val="10000"/>
                  </a:srgbClr>
                </a:buClr>
                <a:buSzPct val="75000"/>
                <a:defRPr/>
              </a:pP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Analysis programs</a:t>
              </a:r>
              <a:r>
                <a:rPr lang="en-GB" sz="2000" dirty="0">
                  <a:solidFill>
                    <a:srgbClr val="E8E8E8">
                      <a:lumMod val="25000"/>
                    </a:srgbClr>
                  </a:solidFill>
                </a:rPr>
                <a:t> are not and do not behave as </a:t>
              </a: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apps</a:t>
              </a:r>
            </a:p>
            <a:p>
              <a:pPr lvl="0" algn="ctr">
                <a:lnSpc>
                  <a:spcPct val="150000"/>
                </a:lnSpc>
                <a:spcBef>
                  <a:spcPts val="1000"/>
                </a:spcBef>
                <a:buClr>
                  <a:srgbClr val="0E2841">
                    <a:lumMod val="90000"/>
                    <a:lumOff val="10000"/>
                  </a:srgbClr>
                </a:buClr>
                <a:buSzPct val="75000"/>
                <a:defRPr/>
              </a:pPr>
              <a:r>
                <a:rPr lang="en-GB" sz="2000" dirty="0">
                  <a:solidFill>
                    <a:schemeClr val="bg2">
                      <a:lumMod val="25000"/>
                    </a:schemeClr>
                  </a:solidFill>
                </a:rPr>
                <a:t>Solution is </a:t>
              </a:r>
              <a:r>
                <a:rPr lang="en-GB" sz="20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unnecessary complexity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5395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590DA-7420-9D4B-2459-F1E335333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35B4B8-E6D1-E3AA-B006-EAB1B408C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Modular Monolith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8E7126-250A-2617-A20D-92383E376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100520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Modular</a:t>
            </a:r>
            <a:r>
              <a:rPr lang="en-GB" sz="2000" dirty="0"/>
              <a:t> by design</a:t>
            </a:r>
          </a:p>
          <a:p>
            <a:r>
              <a:rPr lang="en-GB" sz="2000" dirty="0"/>
              <a:t>Based on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standard server architecture</a:t>
            </a:r>
          </a:p>
          <a:p>
            <a:r>
              <a:rPr lang="en-GB" sz="2000" dirty="0"/>
              <a:t>Supports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horizontal scaling</a:t>
            </a:r>
            <a:endParaRPr lang="en-GB" sz="2000" dirty="0"/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Automated deployment</a:t>
            </a:r>
            <a:r>
              <a:rPr lang="en-GB" sz="2000" dirty="0"/>
              <a:t> of validated compute resources</a:t>
            </a:r>
          </a:p>
          <a:p>
            <a:r>
              <a:rPr lang="en-GB" sz="2000" dirty="0"/>
              <a:t>Avoids unnecessary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complexity</a:t>
            </a:r>
          </a:p>
          <a:p>
            <a:endParaRPr lang="en-GB" sz="20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2866306-54EF-522D-8534-327185258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100520"/>
          </a:xfrm>
        </p:spPr>
        <p:txBody>
          <a:bodyPr>
            <a:normAutofit/>
          </a:bodyPr>
          <a:lstStyle/>
          <a:p>
            <a:r>
              <a:rPr lang="en-GB" sz="2000" dirty="0"/>
              <a:t>R as a service</a:t>
            </a:r>
          </a:p>
          <a:p>
            <a:r>
              <a:rPr lang="en-GB" sz="2000" i="1" dirty="0"/>
              <a:t>Any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development environment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Easily integrated</a:t>
            </a:r>
            <a:r>
              <a:rPr lang="en-GB" sz="2000" dirty="0"/>
              <a:t> with code repository actions and CI/CD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Event based</a:t>
            </a:r>
            <a:r>
              <a:rPr lang="en-GB" sz="2000" dirty="0"/>
              <a:t>, e.g. on data delivery</a:t>
            </a:r>
          </a:p>
          <a:p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Scalable compute</a:t>
            </a:r>
            <a:r>
              <a:rPr lang="en-GB" sz="2000" dirty="0"/>
              <a:t> resource</a:t>
            </a:r>
          </a:p>
          <a:p>
            <a:r>
              <a:rPr lang="en-GB" sz="2000" dirty="0"/>
              <a:t>Reserve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dedicated capacity</a:t>
            </a:r>
          </a:p>
          <a:p>
            <a:r>
              <a:rPr lang="en-GB" sz="2000" dirty="0"/>
              <a:t>Increased </a:t>
            </a:r>
            <a:r>
              <a:rPr lang="en-GB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utilization</a:t>
            </a:r>
          </a:p>
        </p:txBody>
      </p:sp>
    </p:spTree>
    <p:extLst>
      <p:ext uri="{BB962C8B-B14F-4D97-AF65-F5344CB8AC3E}">
        <p14:creationId xmlns:p14="http://schemas.microsoft.com/office/powerpoint/2010/main" val="391834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67562-2191-96F1-3379-1A43811E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Details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02364F3-CF91-5094-09AC-8B3D2A2A4B17}"/>
              </a:ext>
            </a:extLst>
          </p:cNvPr>
          <p:cNvSpPr/>
          <p:nvPr/>
        </p:nvSpPr>
        <p:spPr>
          <a:xfrm>
            <a:off x="472438" y="2335650"/>
            <a:ext cx="5834093" cy="18864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Magnus Mengelbier</a:t>
            </a: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e-mail 	magnus.mengelbier@gmail.com</a:t>
            </a:r>
          </a:p>
          <a:p>
            <a:r>
              <a:rPr lang="en-GB" sz="1600" dirty="0" err="1">
                <a:solidFill>
                  <a:schemeClr val="bg2">
                    <a:lumMod val="25000"/>
                  </a:schemeClr>
                </a:solidFill>
              </a:rPr>
              <a:t>linkedin</a:t>
            </a: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	https://www.linkedin.com/in/magnusmengelbier/</a:t>
            </a:r>
          </a:p>
          <a:p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88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6360</TotalTime>
  <Words>376</Words>
  <Application>Microsoft Office PowerPoint</Application>
  <PresentationFormat>Bredbild</PresentationFormat>
  <Paragraphs>90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Office-tema</vt:lpstr>
      <vt:lpstr>R Analysis and the Math of Automation at Scale</vt:lpstr>
      <vt:lpstr>Life Science Example</vt:lpstr>
      <vt:lpstr>Scaling Current Environments</vt:lpstr>
      <vt:lpstr>Automation</vt:lpstr>
      <vt:lpstr>Scaling Strategies</vt:lpstr>
      <vt:lpstr>Promise of Kubernetes</vt:lpstr>
      <vt:lpstr>Modular Monolith</vt:lpstr>
      <vt:lpstr>Contact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Mengelbier</dc:creator>
  <cp:lastModifiedBy>Magnus Mengelbier</cp:lastModifiedBy>
  <cp:revision>27</cp:revision>
  <dcterms:created xsi:type="dcterms:W3CDTF">2026-05-08T07:53:06Z</dcterms:created>
  <dcterms:modified xsi:type="dcterms:W3CDTF">2026-07-08T09:12:21Z</dcterms:modified>
</cp:coreProperties>
</file>