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Default Extension="mp4" ContentType="video/mp4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1675"/>
  <p:notesSz cx="6858000" cy="12191675"/>
  <p:embeddedFontLst>
    <p:embeddedFont>
      <p:font typeface="Int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2X2ZnbJ8zzvzn0ngnC+AhncS0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ter-bold.fntdata"/><Relationship Id="rId16" Type="http://schemas.openxmlformats.org/officeDocument/2006/relationships/font" Target="fonts/Inter-regular.fntdata"/><Relationship Id="rId5" Type="http://schemas.openxmlformats.org/officeDocument/2006/relationships/slide" Target="slides/slide1.xml"/><Relationship Id="rId19" Type="http://schemas.openxmlformats.org/officeDocument/2006/relationships/font" Target="fonts/Inter-boldItalic.fntdata"/><Relationship Id="rId6" Type="http://schemas.openxmlformats.org/officeDocument/2006/relationships/slide" Target="slides/slide2.xml"/><Relationship Id="rId18" Type="http://schemas.openxmlformats.org/officeDocument/2006/relationships/font" Target="fonts/Int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video" Target="../media/media1.mp4"/><Relationship Id="rId5" Type="http://schemas.microsoft.com/office/2007/relationships/media" Target="../media/media1.mp4"/><Relationship Id="rId4" Type="http://schemas.openxmlformats.org/officeDocument/2006/relationships/image" Target="../media/posterframe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nkra_square.png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" y="868680"/>
            <a:ext cx="1051560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822960" y="2148840"/>
            <a:ext cx="100584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6140"/>
              <a:buFont typeface="Inter"/>
              <a:buNone/>
            </a:pPr>
            <a:r>
              <a:rPr b="1" i="0" lang="en-US" sz="614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Data Workflows</a:t>
            </a:r>
            <a:endParaRPr b="0" i="0" sz="61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6140"/>
              <a:buFont typeface="Inter"/>
              <a:buNone/>
            </a:pPr>
            <a:r>
              <a:rPr b="1" i="0" lang="en-US" sz="614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for All</a:t>
            </a:r>
            <a:endParaRPr b="0" i="0" sz="61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822960" y="4343400"/>
            <a:ext cx="10058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2230"/>
              <a:buFont typeface="Inter"/>
              <a:buNone/>
            </a:pPr>
            <a:r>
              <a:rPr b="0" i="0" lang="en-US" sz="283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Reproducible data analysis in the age of AI</a:t>
            </a:r>
            <a:endParaRPr b="0" i="0" sz="28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822960" y="5989320"/>
            <a:ext cx="182880" cy="182880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133856" y="5907024"/>
            <a:ext cx="10058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490"/>
              <a:buFont typeface="Inter"/>
              <a:buNone/>
            </a:pPr>
            <a:r>
              <a:rPr b="1" i="0" lang="en-US" sz="24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Olajoke Oladipo, </a:t>
            </a:r>
            <a:r>
              <a:rPr b="1" i="0" lang="en-US" sz="24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R Software Developer</a:t>
            </a:r>
            <a:r>
              <a:rPr b="0" i="0" lang="en-US" sz="24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24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 ·   </a:t>
            </a:r>
            <a:r>
              <a:rPr b="0" i="0" lang="en-US" sz="20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useR! 2026, Warsaw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822960" y="1554480"/>
            <a:ext cx="6858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4460"/>
              <a:buFont typeface="Inter"/>
              <a:buNone/>
            </a:pPr>
            <a:r>
              <a:rPr b="1" i="0" lang="en-US" sz="44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Come build a pipeline</a:t>
            </a:r>
            <a:endParaRPr b="0" i="0" sz="44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4460"/>
              <a:buFont typeface="Inter"/>
              <a:buNone/>
            </a:pPr>
            <a:r>
              <a:rPr b="1" i="0" lang="en-US" sz="44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with us.</a:t>
            </a:r>
            <a:endParaRPr b="0" i="0" sz="44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822960" y="3383280"/>
            <a:ext cx="66751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2600"/>
              <a:buFont typeface="Inter"/>
              <a:buNone/>
            </a:pPr>
            <a:r>
              <a:rPr b="0" i="0" lang="en-US" sz="280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Speak in plain language, and walk away with the code.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7498075" y="1047050"/>
            <a:ext cx="4190700" cy="4577400"/>
          </a:xfrm>
          <a:prstGeom prst="roundRect">
            <a:avLst>
              <a:gd fmla="val 3030" name="adj"/>
            </a:avLst>
          </a:prstGeom>
          <a:solidFill>
            <a:srgbClr val="F4F5F7"/>
          </a:solidFill>
          <a:ln>
            <a:noFill/>
          </a:ln>
          <a:effectLst>
            <a:outerShdw blurRad="127000" rotWithShape="0" algn="bl" dir="54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qr_blockr.png"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9800" y="1325875"/>
            <a:ext cx="3629125" cy="36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8084733" y="4954995"/>
            <a:ext cx="3017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490"/>
              <a:buFont typeface="Inter"/>
              <a:buNone/>
            </a:pPr>
            <a:r>
              <a:rPr b="1" i="0" lang="en-US" sz="20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blockr.site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ynkra_square.png"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3287" y="6016752"/>
            <a:ext cx="475488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418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nkra_square.png"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" y="1234440"/>
            <a:ext cx="1051560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822960" y="260604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40"/>
              <a:buFont typeface="Inter"/>
              <a:buNone/>
            </a:pPr>
            <a:r>
              <a:rPr b="1" i="0" lang="en-US" sz="484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Data workflows for all.</a:t>
            </a:r>
            <a:endParaRPr b="0" i="0" sz="48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822960" y="3566160"/>
            <a:ext cx="103327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AA0A8"/>
              </a:buClr>
              <a:buSzPts val="2230"/>
              <a:buFont typeface="Inter"/>
              <a:buNone/>
            </a:pPr>
            <a:r>
              <a:rPr b="0" i="0" lang="en-US" sz="2630" u="none" cap="none" strike="noStrike">
                <a:solidFill>
                  <a:srgbClr val="9AA0A8"/>
                </a:solidFill>
                <a:latin typeface="Inter"/>
                <a:ea typeface="Inter"/>
                <a:cs typeface="Inter"/>
                <a:sym typeface="Inter"/>
              </a:rPr>
              <a:t>Just by composing, and by asking. Whoever you are, still get your code.</a:t>
            </a:r>
            <a:endParaRPr b="0" i="0" sz="26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822960" y="5074920"/>
            <a:ext cx="219456" cy="219456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188720" y="4983480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nter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Come find us at the booth.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822960" y="5806440"/>
            <a:ext cx="100584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178"/>
              </a:buClr>
              <a:buSzPts val="2600"/>
              <a:buFont typeface="Inter"/>
              <a:buNone/>
            </a:pPr>
            <a:r>
              <a:rPr b="0" i="1" lang="en-US" sz="2800" u="none" cap="none" strike="noStrike">
                <a:solidFill>
                  <a:srgbClr val="6B7178"/>
                </a:solidFill>
                <a:latin typeface="Inter"/>
                <a:ea typeface="Inter"/>
                <a:cs typeface="Inter"/>
                <a:sym typeface="Inter"/>
              </a:rPr>
              <a:t>Thank you.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/>
          <p:nvPr/>
        </p:nvSpPr>
        <p:spPr>
          <a:xfrm>
            <a:off x="822960" y="566928"/>
            <a:ext cx="10515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1120"/>
              <a:buFont typeface="Inter"/>
              <a:buNone/>
            </a:pPr>
            <a:r>
              <a:rPr b="1" i="0" lang="en-US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THE ARGUMENT EVERY DATA TEAM IS HAVING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822960" y="960120"/>
            <a:ext cx="10515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3720"/>
              <a:buFont typeface="Inter"/>
              <a:buNone/>
            </a:pPr>
            <a:r>
              <a:rPr b="1" i="0" lang="en-US" sz="372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Both sides are right.</a:t>
            </a:r>
            <a:endParaRPr b="0" i="0" sz="3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2960" y="1828800"/>
            <a:ext cx="5074920" cy="2697480"/>
          </a:xfrm>
          <a:prstGeom prst="roundRect">
            <a:avLst>
              <a:gd fmla="val 3390" name="adj"/>
            </a:avLst>
          </a:prstGeom>
          <a:solidFill>
            <a:srgbClr val="F4F5F7"/>
          </a:solidFill>
          <a:ln>
            <a:noFill/>
          </a:ln>
          <a:effectLst>
            <a:outerShdw blurRad="114300" rotWithShape="0" algn="bl" dir="54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234440" y="2176272"/>
            <a:ext cx="42519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600"/>
              <a:buFont typeface="Inter"/>
              <a:buNone/>
            </a:pPr>
            <a:r>
              <a:rPr b="1" i="0" lang="en-US" sz="28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“Let the AI do it.”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234440" y="2834640"/>
            <a:ext cx="425196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2230"/>
              <a:buFont typeface="Inter"/>
              <a:buNone/>
            </a:pP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Ask in plain language, get an answer </a:t>
            </a:r>
            <a:r>
              <a:rPr b="1" i="0" lang="en-US" sz="243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fast</a:t>
            </a: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, and move on.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6355080" y="1828800"/>
            <a:ext cx="5074920" cy="2697480"/>
          </a:xfrm>
          <a:prstGeom prst="roundRect">
            <a:avLst>
              <a:gd fmla="val 3390" name="adj"/>
            </a:avLst>
          </a:prstGeom>
          <a:solidFill>
            <a:srgbClr val="F4F5F7"/>
          </a:solidFill>
          <a:ln>
            <a:noFill/>
          </a:ln>
          <a:effectLst>
            <a:outerShdw blurRad="114300" rotWithShape="0" algn="bl" dir="54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766560" y="2176272"/>
            <a:ext cx="42519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600"/>
              <a:buFont typeface="Inter"/>
              <a:buNone/>
            </a:pPr>
            <a:r>
              <a:rPr b="1" i="0" lang="en-US" sz="28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“Not so fast.”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6766560" y="2834640"/>
            <a:ext cx="425196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2230"/>
              <a:buFont typeface="Inter"/>
              <a:buNone/>
            </a:pP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If I can’t see how the number was made, I can’t </a:t>
            </a:r>
            <a:r>
              <a:rPr b="1" i="0" lang="en-US" sz="243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trust</a:t>
            </a: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it, and I can’t </a:t>
            </a:r>
            <a:r>
              <a:rPr b="1" i="0" lang="en-US" sz="243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reproduce</a:t>
            </a: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it.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822960" y="48463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2790"/>
              <a:buFont typeface="Inter"/>
              <a:buNone/>
            </a:pPr>
            <a:r>
              <a:rPr b="1" i="0" lang="en-US" sz="280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And you shouldn’t have to choose.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ynkra_square.png" id="35" name="Google Shape;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3287" y="6016752"/>
            <a:ext cx="475488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blockr logo with the tagline 'A visual, no-code framework for R" id="41" name="Google Shape;41;p3" title="blockr framework overview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888" y="1382440"/>
            <a:ext cx="10789920" cy="409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822960" y="566928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1120"/>
              <a:buFont typeface="Inter"/>
              <a:buNone/>
            </a:pPr>
            <a:r>
              <a:rPr b="1" i="0" lang="en-US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THE IDEA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822960" y="960120"/>
            <a:ext cx="10515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3720"/>
              <a:buFont typeface="Inter"/>
              <a:buNone/>
            </a:pPr>
            <a:r>
              <a:rPr b="1" i="0" lang="en-US" sz="372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Compose your analysis. </a:t>
            </a:r>
            <a:r>
              <a:rPr b="1" i="0" lang="en-US" sz="372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Don’t script it.</a:t>
            </a:r>
            <a:endParaRPr b="0" i="0" sz="3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822960" y="2468880"/>
            <a:ext cx="2468880" cy="1188720"/>
          </a:xfrm>
          <a:prstGeom prst="roundRect">
            <a:avLst>
              <a:gd fmla="val 6154" name="adj"/>
            </a:avLst>
          </a:prstGeom>
          <a:solidFill>
            <a:srgbClr val="FFFFFF"/>
          </a:solidFill>
          <a:ln cap="flat" cmpd="sng" w="12700">
            <a:solidFill>
              <a:srgbClr val="E3E5E9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822960" y="2468880"/>
            <a:ext cx="2468880" cy="146304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822960" y="2615184"/>
            <a:ext cx="2468880" cy="1042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230"/>
              <a:buFont typeface="Inter"/>
              <a:buNone/>
            </a:pPr>
            <a:r>
              <a:rPr b="1" i="0" lang="en-US" sz="243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Load data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52;p4"/>
          <p:cNvCxnSpPr/>
          <p:nvPr/>
        </p:nvCxnSpPr>
        <p:spPr>
          <a:xfrm>
            <a:off x="3401568" y="3063240"/>
            <a:ext cx="603504" cy="0"/>
          </a:xfrm>
          <a:prstGeom prst="straightConnector1">
            <a:avLst/>
          </a:prstGeom>
          <a:noFill/>
          <a:ln cap="flat" cmpd="sng" w="31750">
            <a:solidFill>
              <a:srgbClr val="2162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" name="Google Shape;53;p4"/>
          <p:cNvSpPr/>
          <p:nvPr/>
        </p:nvSpPr>
        <p:spPr>
          <a:xfrm>
            <a:off x="4114800" y="2468880"/>
            <a:ext cx="2468880" cy="1188720"/>
          </a:xfrm>
          <a:prstGeom prst="roundRect">
            <a:avLst>
              <a:gd fmla="val 6154" name="adj"/>
            </a:avLst>
          </a:prstGeom>
          <a:solidFill>
            <a:srgbClr val="FFFFFF"/>
          </a:solidFill>
          <a:ln cap="flat" cmpd="sng" w="12700">
            <a:solidFill>
              <a:srgbClr val="E3E5E9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114800" y="2468880"/>
            <a:ext cx="2468880" cy="146304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114800" y="2615184"/>
            <a:ext cx="2468880" cy="1042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230"/>
              <a:buFont typeface="Inter"/>
              <a:buNone/>
            </a:pPr>
            <a:r>
              <a:rPr b="1" i="0" lang="en-US" sz="243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Filter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4"/>
          <p:cNvCxnSpPr/>
          <p:nvPr/>
        </p:nvCxnSpPr>
        <p:spPr>
          <a:xfrm>
            <a:off x="6693408" y="3063240"/>
            <a:ext cx="603504" cy="0"/>
          </a:xfrm>
          <a:prstGeom prst="straightConnector1">
            <a:avLst/>
          </a:prstGeom>
          <a:noFill/>
          <a:ln cap="flat" cmpd="sng" w="31750">
            <a:solidFill>
              <a:srgbClr val="2162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" name="Google Shape;57;p4"/>
          <p:cNvSpPr/>
          <p:nvPr/>
        </p:nvSpPr>
        <p:spPr>
          <a:xfrm>
            <a:off x="7406640" y="2468880"/>
            <a:ext cx="2468880" cy="1188720"/>
          </a:xfrm>
          <a:prstGeom prst="roundRect">
            <a:avLst>
              <a:gd fmla="val 6154" name="adj"/>
            </a:avLst>
          </a:prstGeom>
          <a:solidFill>
            <a:srgbClr val="FFFFFF"/>
          </a:solidFill>
          <a:ln cap="flat" cmpd="sng" w="12700">
            <a:solidFill>
              <a:srgbClr val="E3E5E9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54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406640" y="2468880"/>
            <a:ext cx="2468880" cy="146304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406640" y="2615184"/>
            <a:ext cx="2468880" cy="1042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230"/>
              <a:buFont typeface="Inter"/>
              <a:buNone/>
            </a:pPr>
            <a:r>
              <a:rPr b="1" lang="en-US" sz="2430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b="1" i="0" lang="en-US" sz="243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hart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822960" y="4160520"/>
            <a:ext cx="106070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230"/>
              <a:buFont typeface="Inter"/>
              <a:buNone/>
            </a:pPr>
            <a:r>
              <a:rPr b="1" i="0" lang="en-US" sz="28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Under every block is real R code. </a:t>
            </a:r>
            <a:r>
              <a:rPr b="0" i="0" lang="en-US" sz="28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blockr is n</a:t>
            </a:r>
            <a:r>
              <a:rPr lang="en-US" sz="280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o</a:t>
            </a:r>
            <a:r>
              <a:rPr b="0" i="0" lang="en-US" sz="28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t a black box on top of your data. </a:t>
            </a:r>
            <a:r>
              <a:rPr lang="en-US" sz="280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It is </a:t>
            </a:r>
            <a:r>
              <a:rPr b="0" i="0" lang="en-US" sz="28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your pipeline</a:t>
            </a:r>
            <a:r>
              <a:rPr lang="en-US" sz="280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ynkra_square.png" id="61" name="Google Shape;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3287" y="6016752"/>
            <a:ext cx="475488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>
            <a:off x="822960" y="566928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1120"/>
              <a:buFont typeface="Inter"/>
              <a:buNone/>
            </a:pPr>
            <a:r>
              <a:rPr b="1" i="0" lang="en-US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WHERE AI COMES IN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22960" y="960120"/>
            <a:ext cx="10515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3720"/>
              <a:buFont typeface="Inter"/>
              <a:buNone/>
            </a:pPr>
            <a:r>
              <a:rPr b="1" i="0" lang="en-US" sz="372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AI builds the blocks for you.</a:t>
            </a:r>
            <a:endParaRPr b="0" i="0" sz="3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822960" y="2011680"/>
            <a:ext cx="4572000" cy="2743200"/>
          </a:xfrm>
          <a:prstGeom prst="roundRect">
            <a:avLst>
              <a:gd fmla="val 2667" name="adj"/>
            </a:avLst>
          </a:prstGeom>
          <a:solidFill>
            <a:srgbClr val="F4F5F7"/>
          </a:solidFill>
          <a:ln>
            <a:noFill/>
          </a:ln>
          <a:effectLst>
            <a:outerShdw blurRad="114300" rotWithShape="0" algn="bl" dir="54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1188783" y="2240038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20"/>
              <a:buFont typeface="Inter"/>
              <a:buNone/>
            </a:pPr>
            <a:r>
              <a:rPr b="1" i="0" lang="en-US" sz="1800" u="none" cap="none" strike="noStrike">
                <a:solidFill>
                  <a:srgbClr val="B8B8B8"/>
                </a:solidFill>
                <a:latin typeface="Inter"/>
                <a:ea typeface="Inter"/>
                <a:cs typeface="Inter"/>
                <a:sym typeface="Inter"/>
              </a:rPr>
              <a:t>YOU SAY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188725" y="2578600"/>
            <a:ext cx="3840600" cy="1825200"/>
          </a:xfrm>
          <a:prstGeom prst="roundRect">
            <a:avLst>
              <a:gd fmla="val 5714" name="adj"/>
            </a:avLst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371600" y="2816352"/>
            <a:ext cx="34747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0"/>
              <a:buFont typeface="Inter"/>
              <a:buNone/>
            </a:pPr>
            <a:r>
              <a:rPr b="0" i="0" lang="en-US" sz="243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“Load the sales data, keep this year, and show revenue by region.”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6035040" y="2011680"/>
            <a:ext cx="5532120" cy="274320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3E5E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6400800" y="2304288"/>
            <a:ext cx="4800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1020"/>
              <a:buFont typeface="Inter"/>
              <a:buNone/>
            </a:pPr>
            <a:r>
              <a:rPr b="1" i="0" lang="en-US" sz="1800" u="none" cap="none" strike="noStrike">
                <a:solidFill>
                  <a:srgbClr val="B8B8B8"/>
                </a:solidFill>
                <a:latin typeface="Inter"/>
                <a:ea typeface="Inter"/>
                <a:cs typeface="Inter"/>
                <a:sym typeface="Inter"/>
              </a:rPr>
              <a:t>BLOCKR BUILDS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6446520" y="2880360"/>
            <a:ext cx="1325880" cy="1143000"/>
          </a:xfrm>
          <a:prstGeom prst="roundRect">
            <a:avLst>
              <a:gd fmla="val 5600" name="adj"/>
            </a:avLst>
          </a:prstGeom>
          <a:solidFill>
            <a:srgbClr val="FFFFFF"/>
          </a:solidFill>
          <a:ln cap="flat" cmpd="sng" w="12700">
            <a:solidFill>
              <a:srgbClr val="D7DA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6446520" y="2880360"/>
            <a:ext cx="1325880" cy="118872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6446520" y="2999232"/>
            <a:ext cx="1325880" cy="102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670"/>
              <a:buFont typeface="Inter"/>
              <a:buNone/>
            </a:pPr>
            <a:r>
              <a:rPr b="1" i="0" lang="en-US" sz="24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Data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5"/>
          <p:cNvCxnSpPr/>
          <p:nvPr/>
        </p:nvCxnSpPr>
        <p:spPr>
          <a:xfrm>
            <a:off x="7808976" y="3451860"/>
            <a:ext cx="246888" cy="0"/>
          </a:xfrm>
          <a:prstGeom prst="straightConnector1">
            <a:avLst/>
          </a:prstGeom>
          <a:noFill/>
          <a:ln cap="flat" cmpd="sng" w="25400">
            <a:solidFill>
              <a:srgbClr val="2162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" name="Google Shape;79;p5"/>
          <p:cNvSpPr/>
          <p:nvPr/>
        </p:nvSpPr>
        <p:spPr>
          <a:xfrm>
            <a:off x="8092440" y="2880360"/>
            <a:ext cx="1325880" cy="1143000"/>
          </a:xfrm>
          <a:prstGeom prst="roundRect">
            <a:avLst>
              <a:gd fmla="val 5600" name="adj"/>
            </a:avLst>
          </a:prstGeom>
          <a:solidFill>
            <a:srgbClr val="FFFFFF"/>
          </a:solidFill>
          <a:ln cap="flat" cmpd="sng" w="12700">
            <a:solidFill>
              <a:srgbClr val="D7DA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92440" y="2880360"/>
            <a:ext cx="1325880" cy="118872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8092440" y="2999232"/>
            <a:ext cx="1325880" cy="102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670"/>
              <a:buFont typeface="Inter"/>
              <a:buNone/>
            </a:pPr>
            <a:r>
              <a:rPr b="1" i="0" lang="en-US" sz="24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Filter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Google Shape;82;p5"/>
          <p:cNvCxnSpPr/>
          <p:nvPr/>
        </p:nvCxnSpPr>
        <p:spPr>
          <a:xfrm>
            <a:off x="9454896" y="3451860"/>
            <a:ext cx="246888" cy="0"/>
          </a:xfrm>
          <a:prstGeom prst="straightConnector1">
            <a:avLst/>
          </a:prstGeom>
          <a:noFill/>
          <a:ln cap="flat" cmpd="sng" w="25400">
            <a:solidFill>
              <a:srgbClr val="2162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" name="Google Shape;83;p5"/>
          <p:cNvSpPr/>
          <p:nvPr/>
        </p:nvSpPr>
        <p:spPr>
          <a:xfrm>
            <a:off x="9738360" y="2880360"/>
            <a:ext cx="1325880" cy="1143000"/>
          </a:xfrm>
          <a:prstGeom prst="roundRect">
            <a:avLst>
              <a:gd fmla="val 5600" name="adj"/>
            </a:avLst>
          </a:prstGeom>
          <a:solidFill>
            <a:srgbClr val="FFFFFF"/>
          </a:solidFill>
          <a:ln cap="flat" cmpd="sng" w="12700">
            <a:solidFill>
              <a:srgbClr val="D7DA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9738360" y="2880360"/>
            <a:ext cx="1325880" cy="118872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9738360" y="2999232"/>
            <a:ext cx="1325880" cy="102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670"/>
              <a:buFont typeface="Inter"/>
              <a:buNone/>
            </a:pPr>
            <a:r>
              <a:rPr b="1" i="0" lang="en-US" sz="24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Chart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822960" y="4937760"/>
            <a:ext cx="1060704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2230"/>
              <a:buFont typeface="Inter"/>
              <a:buNone/>
            </a:pPr>
            <a:r>
              <a:rPr lang="en-US" sz="280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b="0" i="0" lang="en-US" sz="28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pipeline you can inspect, fix, and rerun tomorrow for the same result.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ynkra_square.png" id="87" name="Google Shape;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3287" y="6016752"/>
            <a:ext cx="475488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41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/>
          <p:nvPr/>
        </p:nvSpPr>
        <p:spPr>
          <a:xfrm>
            <a:off x="-12" y="312460"/>
            <a:ext cx="12191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FA0DC"/>
              </a:buClr>
              <a:buSzPts val="1300"/>
              <a:buFont typeface="Inter"/>
              <a:buNone/>
            </a:pPr>
            <a:r>
              <a:rPr b="1" i="0" lang="en-US" sz="2400" u="none" cap="none" strike="noStrike">
                <a:solidFill>
                  <a:srgbClr val="6FA0DC"/>
                </a:solidFill>
                <a:latin typeface="Inter"/>
                <a:ea typeface="Inter"/>
                <a:cs typeface="Inter"/>
                <a:sym typeface="Inter"/>
              </a:rPr>
              <a:t>DEMO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blockr-demo.mp4" descr="A recorded demo of building a data pipeline in blockr by asking in plain language" title="blockr-demo.mp4">
            <a:hlinkClick r:id="" action="ppaction://media"/>
          </p:cNvPr>
          <p:cNvPicPr preferRelativeResize="0"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50" y="790075"/>
            <a:ext cx="10953526" cy="58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822960" y="566928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1120"/>
              <a:buFont typeface="Inter"/>
              <a:buNone/>
            </a:pPr>
            <a:r>
              <a:rPr b="1" i="0" lang="en-US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WHY THIS MATTERS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822960" y="960120"/>
            <a:ext cx="10515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3720"/>
              <a:buFont typeface="Inter"/>
              <a:buNone/>
            </a:pPr>
            <a:r>
              <a:rPr b="1" i="0" lang="en-US" sz="372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Nobody gives anything up.</a:t>
            </a:r>
            <a:endParaRPr b="0" i="0" sz="3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822960" y="1828800"/>
            <a:ext cx="5212080" cy="2971800"/>
          </a:xfrm>
          <a:prstGeom prst="roundRect">
            <a:avLst>
              <a:gd fmla="val 3077" name="adj"/>
            </a:avLst>
          </a:prstGeom>
          <a:solidFill>
            <a:srgbClr val="F4F5F7"/>
          </a:solidFill>
          <a:ln>
            <a:noFill/>
          </a:ln>
          <a:effectLst>
            <a:outerShdw blurRad="114300" rotWithShape="0" algn="bl" dir="54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234440" y="2240280"/>
            <a:ext cx="219456" cy="219456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600200" y="21396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420"/>
              <a:buFont typeface="Inter"/>
              <a:buNone/>
            </a:pPr>
            <a:r>
              <a:rPr b="1" i="0" lang="en-US" sz="282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The domain expert</a:t>
            </a:r>
            <a:endParaRPr b="0" i="0" sz="28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234440" y="2788920"/>
            <a:ext cx="4389120" cy="187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2230"/>
              <a:buFont typeface="Inter"/>
              <a:buNone/>
            </a:pP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Knows the data, but doesn’t write R all day. </a:t>
            </a:r>
            <a:r>
              <a:rPr lang="en-US" sz="243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uilds a real analysis </a:t>
            </a:r>
            <a:r>
              <a:rPr lang="en-US" sz="243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simply by </a:t>
            </a: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asking.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6446520" y="1828800"/>
            <a:ext cx="5212080" cy="2971800"/>
          </a:xfrm>
          <a:prstGeom prst="roundRect">
            <a:avLst>
              <a:gd fmla="val 3077" name="adj"/>
            </a:avLst>
          </a:prstGeom>
          <a:solidFill>
            <a:srgbClr val="F4F5F7"/>
          </a:solidFill>
          <a:ln>
            <a:noFill/>
          </a:ln>
          <a:effectLst>
            <a:outerShdw blurRad="114300" rotWithShape="0" algn="bl" dir="54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6858000" y="2240280"/>
            <a:ext cx="219456" cy="219456"/>
          </a:xfrm>
          <a:prstGeom prst="rect">
            <a:avLst/>
          </a:prstGeom>
          <a:solidFill>
            <a:srgbClr val="216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7223760" y="21396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420"/>
              <a:buFont typeface="Inter"/>
              <a:buNone/>
            </a:pPr>
            <a:r>
              <a:rPr b="1" i="0" lang="en-US" sz="282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The developer</a:t>
            </a:r>
            <a:endParaRPr b="0" i="0" sz="28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6858000" y="2788920"/>
            <a:ext cx="4389120" cy="187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2230"/>
              <a:buFont typeface="Inter"/>
              <a:buNone/>
            </a:pP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Keeps it all: reproducible code, version control, and</a:t>
            </a:r>
            <a:r>
              <a:rPr lang="en-US" sz="243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243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extend blockr.</a:t>
            </a:r>
            <a:endParaRPr b="0" i="0" sz="24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822960" y="5183495"/>
            <a:ext cx="10515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2600"/>
              <a:buFont typeface="Inter"/>
              <a:buNone/>
            </a:pPr>
            <a:r>
              <a:rPr b="0" i="0" lang="en-US" sz="28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It’s not AI instead of your workflow, it’s AI that </a:t>
            </a:r>
            <a:r>
              <a:rPr b="1" i="0" lang="en-US" sz="280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builds</a:t>
            </a:r>
            <a:r>
              <a:rPr b="0" i="0" lang="en-US" sz="28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a workflow you can trust.</a:t>
            </a:r>
            <a:endParaRPr b="0" i="0" sz="2800" u="none" cap="none" strike="noStrike">
              <a:solidFill>
                <a:srgbClr val="6B6B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ynkra_square.png"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3287" y="6016752"/>
            <a:ext cx="475488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22960" y="566928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1120"/>
              <a:buFont typeface="Inter"/>
              <a:buNone/>
            </a:pPr>
            <a:r>
              <a:rPr b="1" i="0" lang="en-US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MODULAR BY DESIGN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822960" y="749808"/>
            <a:ext cx="105156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3350"/>
              <a:buFont typeface="Inter"/>
              <a:buNone/>
            </a:pPr>
            <a:r>
              <a:rPr b="1" i="0" lang="en-US" sz="37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One core, </a:t>
            </a:r>
            <a:r>
              <a:rPr b="1" i="0" lang="en-US" sz="370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many blocks.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822960" y="1481328"/>
            <a:ext cx="10515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860"/>
              <a:buFont typeface="Inter"/>
              <a:buNone/>
            </a:pPr>
            <a:r>
              <a:rPr b="0" i="0" lang="en-US" sz="240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Each block is its own package, even the one you write yourself.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4724248" y="2240280"/>
            <a:ext cx="2743200" cy="960120"/>
          </a:xfrm>
          <a:prstGeom prst="roundRect">
            <a:avLst>
              <a:gd fmla="val 6667" name="adj"/>
            </a:avLst>
          </a:prstGeom>
          <a:solidFill>
            <a:srgbClr val="E3EDFB"/>
          </a:solidFill>
          <a:ln cap="flat" cmpd="sng" w="25400">
            <a:solidFill>
              <a:srgbClr val="2162B7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4724248" y="2240280"/>
            <a:ext cx="274320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770"/>
              <a:buFont typeface="Inter"/>
              <a:buNone/>
            </a:pPr>
            <a:r>
              <a:rPr b="1" i="0" lang="en-US" sz="177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blockr.core</a:t>
            </a:r>
            <a:endParaRPr b="0" i="0" sz="17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160"/>
              <a:buFont typeface="Inter"/>
              <a:buNone/>
            </a:pPr>
            <a:r>
              <a:rPr b="0" i="0" lang="en-US" sz="116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boards · blocks · links</a:t>
            </a:r>
            <a:endParaRPr b="0" i="0" sz="17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1032815" y="3200400"/>
            <a:ext cx="4015392" cy="1216152"/>
          </a:xfrm>
          <a:custGeom>
            <a:rect b="b" l="l" r="r" t="t"/>
            <a:pathLst>
              <a:path extrusionOk="0" h="1216152" w="4015392">
                <a:moveTo>
                  <a:pt x="3887376" y="0"/>
                </a:moveTo>
                <a:cubicBezTo>
                  <a:pt x="3887376" y="668884"/>
                  <a:pt x="128016" y="547268"/>
                  <a:pt x="128016" y="1216152"/>
                </a:cubicBezTo>
              </a:path>
            </a:pathLst>
          </a:custGeom>
          <a:noFill/>
          <a:ln cap="flat" cmpd="sng" w="19050">
            <a:solidFill>
              <a:srgbClr val="AEB3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2677820" y="3200400"/>
            <a:ext cx="2762272" cy="1216152"/>
          </a:xfrm>
          <a:custGeom>
            <a:rect b="b" l="l" r="r" t="t"/>
            <a:pathLst>
              <a:path extrusionOk="0" h="1216152" w="2762272">
                <a:moveTo>
                  <a:pt x="2634256" y="0"/>
                </a:moveTo>
                <a:cubicBezTo>
                  <a:pt x="2634256" y="668884"/>
                  <a:pt x="128016" y="547268"/>
                  <a:pt x="128016" y="1216152"/>
                </a:cubicBezTo>
              </a:path>
            </a:pathLst>
          </a:custGeom>
          <a:noFill/>
          <a:ln cap="flat" cmpd="sng" w="19050">
            <a:solidFill>
              <a:srgbClr val="AEB3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4322826" y="3200400"/>
            <a:ext cx="1509152" cy="1216152"/>
          </a:xfrm>
          <a:custGeom>
            <a:rect b="b" l="l" r="r" t="t"/>
            <a:pathLst>
              <a:path extrusionOk="0" h="1216152" w="1509152">
                <a:moveTo>
                  <a:pt x="1381136" y="0"/>
                </a:moveTo>
                <a:cubicBezTo>
                  <a:pt x="1381136" y="668884"/>
                  <a:pt x="128016" y="547268"/>
                  <a:pt x="128016" y="1216152"/>
                </a:cubicBezTo>
              </a:path>
            </a:pathLst>
          </a:custGeom>
          <a:noFill/>
          <a:ln cap="flat" cmpd="sng" w="19050">
            <a:solidFill>
              <a:srgbClr val="AEB3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5967832" y="3200400"/>
            <a:ext cx="256032" cy="1216152"/>
          </a:xfrm>
          <a:custGeom>
            <a:rect b="b" l="l" r="r" t="t"/>
            <a:pathLst>
              <a:path extrusionOk="0" h="1216152" w="256032">
                <a:moveTo>
                  <a:pt x="128016" y="0"/>
                </a:moveTo>
                <a:cubicBezTo>
                  <a:pt x="128016" y="668884"/>
                  <a:pt x="128016" y="547268"/>
                  <a:pt x="128016" y="1216152"/>
                </a:cubicBezTo>
              </a:path>
            </a:pathLst>
          </a:custGeom>
          <a:noFill/>
          <a:ln cap="flat" cmpd="sng" w="19050">
            <a:solidFill>
              <a:srgbClr val="AEB3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6359717" y="3200400"/>
            <a:ext cx="1509152" cy="1216152"/>
          </a:xfrm>
          <a:custGeom>
            <a:rect b="b" l="l" r="r" t="t"/>
            <a:pathLst>
              <a:path extrusionOk="0" h="1216152" w="1509152">
                <a:moveTo>
                  <a:pt x="128016" y="0"/>
                </a:moveTo>
                <a:cubicBezTo>
                  <a:pt x="128016" y="668884"/>
                  <a:pt x="1381136" y="547268"/>
                  <a:pt x="1381136" y="1216152"/>
                </a:cubicBezTo>
              </a:path>
            </a:pathLst>
          </a:custGeom>
          <a:noFill/>
          <a:ln cap="flat" cmpd="sng" w="19050">
            <a:solidFill>
              <a:srgbClr val="AEB3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6751603" y="3200400"/>
            <a:ext cx="2762272" cy="1216152"/>
          </a:xfrm>
          <a:custGeom>
            <a:rect b="b" l="l" r="r" t="t"/>
            <a:pathLst>
              <a:path extrusionOk="0" h="1216152" w="2762272">
                <a:moveTo>
                  <a:pt x="128016" y="0"/>
                </a:moveTo>
                <a:cubicBezTo>
                  <a:pt x="128016" y="668884"/>
                  <a:pt x="2634256" y="547268"/>
                  <a:pt x="2634256" y="1216152"/>
                </a:cubicBezTo>
              </a:path>
            </a:pathLst>
          </a:custGeom>
          <a:noFill/>
          <a:ln cap="flat" cmpd="sng" w="19050">
            <a:solidFill>
              <a:srgbClr val="AEB3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457200" y="4434840"/>
            <a:ext cx="1407262" cy="1280160"/>
          </a:xfrm>
          <a:prstGeom prst="roundRect">
            <a:avLst>
              <a:gd fmla="val 5000" name="adj"/>
            </a:avLst>
          </a:prstGeom>
          <a:solidFill>
            <a:srgbClr val="EDEDF8"/>
          </a:solidFill>
          <a:ln cap="flat" cmpd="sng" w="12700">
            <a:solidFill>
              <a:srgbClr val="C6C6E6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493776" y="4434840"/>
            <a:ext cx="133411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160"/>
              <a:buFont typeface="Inter"/>
              <a:buNone/>
            </a:pPr>
            <a:r>
              <a:rPr b="1" i="0" lang="en-US" sz="11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blockr.dock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980"/>
              <a:buFont typeface="Inter"/>
              <a:buNone/>
            </a:pPr>
            <a:r>
              <a:rPr b="0" i="0" lang="en-US" sz="98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docking layout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2102206" y="4434840"/>
            <a:ext cx="1407262" cy="1280160"/>
          </a:xfrm>
          <a:prstGeom prst="roundRect">
            <a:avLst>
              <a:gd fmla="val 5000" name="adj"/>
            </a:avLst>
          </a:prstGeom>
          <a:solidFill>
            <a:srgbClr val="EDEDF8"/>
          </a:solidFill>
          <a:ln cap="flat" cmpd="sng" w="12700">
            <a:solidFill>
              <a:srgbClr val="C6C6E6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2138782" y="4434840"/>
            <a:ext cx="133411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160"/>
              <a:buFont typeface="Inter"/>
              <a:buNone/>
            </a:pPr>
            <a:r>
              <a:rPr b="1" i="0" lang="en-US" sz="11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blockr.dplyr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980"/>
              <a:buFont typeface="Inter"/>
              <a:buNone/>
            </a:pPr>
            <a:r>
              <a:rPr b="0" i="0" lang="en-US" sz="98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dplyr blocks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3747211" y="4434840"/>
            <a:ext cx="1407262" cy="1280160"/>
          </a:xfrm>
          <a:prstGeom prst="roundRect">
            <a:avLst>
              <a:gd fmla="val 5000" name="adj"/>
            </a:avLst>
          </a:prstGeom>
          <a:solidFill>
            <a:srgbClr val="EDEDF8"/>
          </a:solidFill>
          <a:ln cap="flat" cmpd="sng" w="12700">
            <a:solidFill>
              <a:srgbClr val="C6C6E6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3783787" y="4434840"/>
            <a:ext cx="133411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160"/>
              <a:buFont typeface="Inter"/>
              <a:buNone/>
            </a:pPr>
            <a:r>
              <a:rPr b="1" i="0" lang="en-US" sz="11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blockr.ggplot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980"/>
              <a:buFont typeface="Inter"/>
              <a:buNone/>
            </a:pPr>
            <a:r>
              <a:rPr b="0" i="0" lang="en-US" sz="98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plots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5392217" y="4434840"/>
            <a:ext cx="1407262" cy="1280160"/>
          </a:xfrm>
          <a:prstGeom prst="roundRect">
            <a:avLst>
              <a:gd fmla="val 5000" name="adj"/>
            </a:avLst>
          </a:prstGeom>
          <a:solidFill>
            <a:srgbClr val="EDEDF8"/>
          </a:solidFill>
          <a:ln cap="flat" cmpd="sng" w="12700">
            <a:solidFill>
              <a:srgbClr val="C6C6E6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5428793" y="4434840"/>
            <a:ext cx="133411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160"/>
              <a:buFont typeface="Inter"/>
              <a:buNone/>
            </a:pPr>
            <a:r>
              <a:rPr b="1" i="0" lang="en-US" sz="11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blockr.ai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980"/>
              <a:buFont typeface="Inter"/>
              <a:buNone/>
            </a:pPr>
            <a:r>
              <a:rPr b="0" i="0" lang="en-US" sz="98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LLM assistant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7037222" y="4434840"/>
            <a:ext cx="1407262" cy="1280160"/>
          </a:xfrm>
          <a:prstGeom prst="roundRect">
            <a:avLst>
              <a:gd fmla="val 5000" name="adj"/>
            </a:avLst>
          </a:prstGeom>
          <a:solidFill>
            <a:srgbClr val="EDEDF8"/>
          </a:solidFill>
          <a:ln cap="flat" cmpd="sng" w="12700">
            <a:solidFill>
              <a:srgbClr val="C6C6E6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7073798" y="4434840"/>
            <a:ext cx="133411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160"/>
              <a:buFont typeface="Inter"/>
              <a:buNone/>
            </a:pPr>
            <a:r>
              <a:rPr b="1" i="0" lang="en-US" sz="11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blockr.io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980"/>
              <a:buFont typeface="Inter"/>
              <a:buNone/>
            </a:pPr>
            <a:r>
              <a:rPr b="0" i="0" lang="en-US" sz="98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read / write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8682228" y="4434840"/>
            <a:ext cx="1407262" cy="1280160"/>
          </a:xfrm>
          <a:prstGeom prst="roundRect">
            <a:avLst>
              <a:gd fmla="val 5000" name="adj"/>
            </a:avLst>
          </a:prstGeom>
          <a:solidFill>
            <a:srgbClr val="EDEDF8"/>
          </a:solidFill>
          <a:ln cap="flat" cmpd="sng" w="12700">
            <a:solidFill>
              <a:srgbClr val="C6C6E6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8718804" y="4434840"/>
            <a:ext cx="133411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1160"/>
              <a:buFont typeface="Inter"/>
              <a:buNone/>
            </a:pPr>
            <a:r>
              <a:rPr b="1" i="0" lang="en-US" sz="116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blockr.dag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980"/>
              <a:buFont typeface="Inter"/>
              <a:buNone/>
            </a:pPr>
            <a:r>
              <a:rPr b="0" i="0" lang="en-US" sz="98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graph view</a:t>
            </a:r>
            <a:endParaRPr b="0" i="0" sz="11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7143489" y="3200400"/>
            <a:ext cx="4015392" cy="1216152"/>
          </a:xfrm>
          <a:custGeom>
            <a:rect b="b" l="l" r="r" t="t"/>
            <a:pathLst>
              <a:path extrusionOk="0" h="1216152" w="4015392">
                <a:moveTo>
                  <a:pt x="128016" y="0"/>
                </a:moveTo>
                <a:cubicBezTo>
                  <a:pt x="128016" y="668884"/>
                  <a:pt x="3887376" y="547268"/>
                  <a:pt x="3887376" y="1216152"/>
                </a:cubicBezTo>
              </a:path>
            </a:pathLst>
          </a:custGeom>
          <a:noFill/>
          <a:ln cap="flat" cmpd="sng" w="34925">
            <a:solidFill>
              <a:srgbClr val="2162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10327234" y="4434840"/>
            <a:ext cx="1407262" cy="1280160"/>
          </a:xfrm>
          <a:prstGeom prst="roundRect">
            <a:avLst>
              <a:gd fmla="val 5000" name="adj"/>
            </a:avLst>
          </a:prstGeom>
          <a:solidFill>
            <a:srgbClr val="E3EDFB"/>
          </a:solidFill>
          <a:ln cap="flat" cmpd="sng" w="25400">
            <a:solidFill>
              <a:srgbClr val="2162B7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algn="bl" dir="5400000" dist="254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10363810" y="4434840"/>
            <a:ext cx="133411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1020"/>
              <a:buFont typeface="Inter"/>
              <a:buNone/>
            </a:pPr>
            <a:r>
              <a:rPr b="1" i="0" lang="en-US" sz="102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blockr.yourcustom</a:t>
            </a:r>
            <a:endParaRPr b="0" i="0" sz="10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980"/>
              <a:buFont typeface="Inter"/>
              <a:buNone/>
            </a:pPr>
            <a:r>
              <a:rPr b="0" i="0" lang="en-US" sz="98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custom analysis block</a:t>
            </a:r>
            <a:endParaRPr b="0" i="0" sz="10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ynkra_square.png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3287" y="6016752"/>
            <a:ext cx="475488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>
            <a:off x="822960" y="566928"/>
            <a:ext cx="10515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62B7"/>
              </a:buClr>
              <a:buSzPts val="1120"/>
              <a:buFont typeface="Inter"/>
              <a:buNone/>
            </a:pPr>
            <a:r>
              <a:rPr b="1" i="0" lang="en-US" sz="142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CYNKRA &amp; THE ECOSYSTEM</a:t>
            </a:r>
            <a:endParaRPr b="0" i="0" sz="14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822960" y="960120"/>
            <a:ext cx="105156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3D43"/>
              </a:buClr>
              <a:buSzPts val="3530"/>
              <a:buFont typeface="Inter"/>
              <a:buNone/>
            </a:pPr>
            <a:r>
              <a:rPr b="1" i="0" lang="en-US" sz="3700" u="none" cap="none" strike="noStrike">
                <a:solidFill>
                  <a:srgbClr val="3B3D43"/>
                </a:solidFill>
                <a:latin typeface="Inter"/>
                <a:ea typeface="Inter"/>
                <a:cs typeface="Inter"/>
                <a:sym typeface="Inter"/>
              </a:rPr>
              <a:t>Built by cynkra. </a:t>
            </a:r>
            <a:r>
              <a:rPr b="1" i="0" lang="en-US" sz="3700" u="none" cap="none" strike="noStrike">
                <a:solidFill>
                  <a:srgbClr val="2162B7"/>
                </a:solidFill>
                <a:latin typeface="Inter"/>
                <a:ea typeface="Inter"/>
                <a:cs typeface="Inter"/>
                <a:sym typeface="Inter"/>
              </a:rPr>
              <a:t>Open source by design.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822950" y="1901950"/>
            <a:ext cx="5554800" cy="38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2140"/>
              <a:buFont typeface="Inter"/>
              <a:buNone/>
            </a:pPr>
            <a:r>
              <a:rPr b="0" i="0" lang="en-US" sz="284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We</a:t>
            </a:r>
            <a:r>
              <a:rPr lang="en-US" sz="284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a</a:t>
            </a:r>
            <a:r>
              <a:rPr b="0" i="0" lang="en-US" sz="284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re a Swiss data science company, and we</a:t>
            </a:r>
            <a:r>
              <a:rPr lang="en-US" sz="2840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 ha</a:t>
            </a:r>
            <a:r>
              <a:rPr b="0" i="0" lang="en-US" sz="2840" u="none" cap="none" strike="noStrike">
                <a:solidFill>
                  <a:srgbClr val="6B6B6B"/>
                </a:solidFill>
                <a:latin typeface="Inter"/>
                <a:ea typeface="Inter"/>
                <a:cs typeface="Inter"/>
                <a:sym typeface="Inter"/>
              </a:rPr>
              <a:t>ve been part of the R community for years: CRAN packages, the R Journal, consulting for teams whose analysis has to hold up.</a:t>
            </a:r>
            <a:endParaRPr b="0" i="0" sz="28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 rot="5400000">
            <a:off x="7304892" y="3300984"/>
            <a:ext cx="1245912" cy="10789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D6FBE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5400000" dist="254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 rot="5400000">
            <a:off x="8923380" y="2366577"/>
            <a:ext cx="1245912" cy="10789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E8FD2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5400000" dist="254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 rot="5400000">
            <a:off x="7844388" y="2366577"/>
            <a:ext cx="1245912" cy="10789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C6C6E6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5400000" dist="254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 rot="5400000">
            <a:off x="8923380" y="4235391"/>
            <a:ext cx="1245912" cy="10789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EB3C2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5400000" dist="254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 rot="5400000">
            <a:off x="7844388" y="4235391"/>
            <a:ext cx="1245912" cy="10789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DEDF8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5400000" dist="254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 rot="5400000">
            <a:off x="9462876" y="3300984"/>
            <a:ext cx="1245912" cy="10789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3EDFB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5400000" dist="254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 rot="5400000">
            <a:off x="8383884" y="3300984"/>
            <a:ext cx="1245912" cy="107899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162B7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bl" dir="5400000" dist="254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8467344" y="3217524"/>
            <a:ext cx="1078992" cy="124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nter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ynkra_square.png"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3287" y="6016752"/>
            <a:ext cx="475488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2026-07-01T13:27:55Z</dcterms:created>
  <dc:creator>Olajoke</dc:creator>
</cp:coreProperties>
</file>